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6.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98" r:id="rId2"/>
    <p:sldId id="299" r:id="rId3"/>
    <p:sldId id="300" r:id="rId4"/>
    <p:sldId id="301"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89" autoAdjust="0"/>
    <p:restoredTop sz="94622" autoAdjust="0"/>
  </p:normalViewPr>
  <p:slideViewPr>
    <p:cSldViewPr snapToGrid="0">
      <p:cViewPr varScale="1">
        <p:scale>
          <a:sx n="110" d="100"/>
          <a:sy n="110" d="100"/>
        </p:scale>
        <p:origin x="-348" y="-96"/>
      </p:cViewPr>
      <p:guideLst>
        <p:guide orient="horz" pos="2160"/>
        <p:guide pos="3840"/>
      </p:guideLst>
    </p:cSldViewPr>
  </p:slideViewPr>
  <p:notesTextViewPr>
    <p:cViewPr>
      <p:scale>
        <a:sx n="1" d="1"/>
        <a:sy n="1" d="1"/>
      </p:scale>
      <p:origin x="0" y="148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BEE39A-94BC-41D3-A039-A19A30C57C91}" type="datetimeFigureOut">
              <a:rPr lang="en-US" smtClean="0"/>
              <a:t>4/16/2018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71688-87D9-4053-893B-FC3BD6A8FC32}" type="slidenum">
              <a:rPr lang="en-US" smtClean="0"/>
              <a:t>‹#›</a:t>
            </a:fld>
            <a:endParaRPr lang="en-US" dirty="0"/>
          </a:p>
        </p:txBody>
      </p:sp>
    </p:spTree>
    <p:extLst>
      <p:ext uri="{BB962C8B-B14F-4D97-AF65-F5344CB8AC3E}">
        <p14:creationId xmlns:p14="http://schemas.microsoft.com/office/powerpoint/2010/main" val="1698576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1</a:t>
            </a:fld>
            <a:endParaRPr lang="en-US" dirty="0"/>
          </a:p>
        </p:txBody>
      </p:sp>
    </p:spTree>
    <p:extLst>
      <p:ext uri="{BB962C8B-B14F-4D97-AF65-F5344CB8AC3E}">
        <p14:creationId xmlns:p14="http://schemas.microsoft.com/office/powerpoint/2010/main" val="310672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6400945-1A4C-4F69-B0C0-098841D8B7DA}" type="slidenum">
              <a:rPr lang="en-US" smtClean="0"/>
              <a:t>2</a:t>
            </a:fld>
            <a:endParaRPr lang="en-US" dirty="0"/>
          </a:p>
        </p:txBody>
      </p:sp>
    </p:spTree>
    <p:extLst>
      <p:ext uri="{BB962C8B-B14F-4D97-AF65-F5344CB8AC3E}">
        <p14:creationId xmlns:p14="http://schemas.microsoft.com/office/powerpoint/2010/main" val="290561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a:t>
            </a:r>
            <a:r>
              <a:rPr lang="en-US" baseline="0" dirty="0" smtClean="0"/>
              <a:t> light hazard: High radiance, short wavelength light focused on the retina by the optics of the eye fro an extended duration has the potential to cause permanent damage to the retina. It is dependent on spectral distribution, optics, amount of exposure, and use case. Study by Lighting Research center shows blue light hazard weighted radiance for 3000K or 4000K LEDs is actually less than the BHWR for an incandescent filament. According to CIE/IEC 62471 standard, light sources of 3000-4000K become a hazard after staring directly into the light source for 33-43 minutes. This is highly improbable for motorist and pedestrians walking under outdoor light. </a:t>
            </a:r>
          </a:p>
          <a:p>
            <a:endParaRPr lang="en-US" baseline="0" dirty="0" smtClean="0"/>
          </a:p>
          <a:p>
            <a:r>
              <a:rPr lang="en-US" baseline="0" dirty="0" smtClean="0"/>
              <a:t>Disability and discomfort glare: disability glare depends upon the amount of scattered light from small particles in the eye, but these participles are large enough that scatter is independent of wavelength. It is dependent on how much light and the angle between the line of sight and the glare source. Spectrum does not matter. Discomfort glare increases with irradiance at the cornea and with reductions in the angular distance between the light source and the line f sight. The spectral composition of the light source also influences discomfort glare; sources with relative greater short wavelength content are seen as producing more discomfort for equal photopic illuminance at the cornea. </a:t>
            </a:r>
          </a:p>
          <a:p>
            <a:endParaRPr lang="en-US" baseline="0" dirty="0" smtClean="0"/>
          </a:p>
          <a:p>
            <a:r>
              <a:rPr lang="en-US" baseline="0" dirty="0" smtClean="0"/>
              <a:t>Melatonin: is a hormone that is produced at night and in darkness. Retinal exposure to light during nighttime can suppress melatonin synthesis. However, humans have a high threshold to retinal light </a:t>
            </a:r>
            <a:r>
              <a:rPr lang="en-US" baseline="0" dirty="0" smtClean="0"/>
              <a:t>exposure </a:t>
            </a:r>
            <a:r>
              <a:rPr lang="en-US" baseline="0" dirty="0" smtClean="0"/>
              <a:t>for suppressing melatonin at night. The amount and the duration of exposure need to be specified before it can be stated that LED sources affect melatonin suppression at night. </a:t>
            </a:r>
          </a:p>
          <a:p>
            <a:endParaRPr lang="en-US" baseline="0" dirty="0" smtClean="0"/>
          </a:p>
          <a:p>
            <a:r>
              <a:rPr lang="en-US" baseline="0" dirty="0" smtClean="0"/>
              <a:t>Circadian disruption: Until more is known about the effects of long-wavelength light exposure (amount, spectrum, duration) on </a:t>
            </a:r>
            <a:r>
              <a:rPr lang="en-US" baseline="0" dirty="0" smtClean="0"/>
              <a:t>circadian </a:t>
            </a:r>
            <a:r>
              <a:rPr lang="en-US" baseline="0" dirty="0" smtClean="0"/>
              <a:t>disruption, it is inappropriate to single out short-wavelength radiation from LEDs as the causing factor for this. </a:t>
            </a:r>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5</a:t>
            </a:fld>
            <a:endParaRPr lang="en-US" dirty="0"/>
          </a:p>
        </p:txBody>
      </p:sp>
    </p:spTree>
    <p:extLst>
      <p:ext uri="{BB962C8B-B14F-4D97-AF65-F5344CB8AC3E}">
        <p14:creationId xmlns:p14="http://schemas.microsoft.com/office/powerpoint/2010/main" val="142524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10</a:t>
            </a:fld>
            <a:endParaRPr lang="en-US" dirty="0"/>
          </a:p>
        </p:txBody>
      </p:sp>
    </p:spTree>
    <p:extLst>
      <p:ext uri="{BB962C8B-B14F-4D97-AF65-F5344CB8AC3E}">
        <p14:creationId xmlns:p14="http://schemas.microsoft.com/office/powerpoint/2010/main" val="3688578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15</a:t>
            </a:fld>
            <a:endParaRPr lang="en-US" dirty="0"/>
          </a:p>
        </p:txBody>
      </p:sp>
    </p:spTree>
    <p:extLst>
      <p:ext uri="{BB962C8B-B14F-4D97-AF65-F5344CB8AC3E}">
        <p14:creationId xmlns:p14="http://schemas.microsoft.com/office/powerpoint/2010/main" val="1325835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E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96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 TtF -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603756" y="1153551"/>
            <a:ext cx="6336806" cy="2203938"/>
          </a:xfrm>
        </p:spPr>
        <p:txBody>
          <a:bodyPr anchor="b"/>
          <a:lstStyle>
            <a:lvl1pPr algn="l">
              <a:defRPr sz="60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603756" y="3362183"/>
            <a:ext cx="6336806" cy="595528"/>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310174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255464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Half Frame 8"/>
          <p:cNvSpPr/>
          <p:nvPr userDrawn="1"/>
        </p:nvSpPr>
        <p:spPr>
          <a:xfrm rot="8100000">
            <a:off x="-7167519" y="-994992"/>
            <a:ext cx="8302752" cy="8302754"/>
          </a:xfrm>
          <a:prstGeom prst="halfFrame">
            <a:avLst>
              <a:gd name="adj1" fmla="val 18833"/>
              <a:gd name="adj2" fmla="val 20833"/>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hasCustomPrompt="1"/>
          </p:nvPr>
        </p:nvSpPr>
        <p:spPr>
          <a:xfrm>
            <a:off x="3073078" y="1709738"/>
            <a:ext cx="7535119" cy="2167819"/>
          </a:xfrm>
        </p:spPr>
        <p:txBody>
          <a:bodyPr anchor="b"/>
          <a:lstStyle>
            <a:lvl1pPr>
              <a:lnSpc>
                <a:spcPct val="70000"/>
              </a:lnSpc>
              <a:defRPr sz="6000" b="1">
                <a:solidFill>
                  <a:schemeClr val="accent5"/>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073078" y="3918131"/>
            <a:ext cx="7535119" cy="1140005"/>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sp>
        <p:nvSpPr>
          <p:cNvPr id="10" name="Half Frame 9"/>
          <p:cNvSpPr/>
          <p:nvPr userDrawn="1"/>
        </p:nvSpPr>
        <p:spPr>
          <a:xfrm rot="8100000">
            <a:off x="-7167519" y="-4205386"/>
            <a:ext cx="8302752" cy="8302754"/>
          </a:xfrm>
          <a:prstGeom prst="halfFrame">
            <a:avLst>
              <a:gd name="adj1" fmla="val 18833"/>
              <a:gd name="adj2" fmla="val 20833"/>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Half Frame 10"/>
          <p:cNvSpPr/>
          <p:nvPr userDrawn="1"/>
        </p:nvSpPr>
        <p:spPr>
          <a:xfrm rot="8100000">
            <a:off x="-7167519" y="2706623"/>
            <a:ext cx="8302752" cy="8302754"/>
          </a:xfrm>
          <a:prstGeom prst="halfFrame">
            <a:avLst>
              <a:gd name="adj1" fmla="val 18833"/>
              <a:gd name="adj2" fmla="val 20833"/>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userDrawn="1"/>
        </p:nvSpPr>
        <p:spPr>
          <a:xfrm rot="8100000">
            <a:off x="4418738" y="-994991"/>
            <a:ext cx="8302752" cy="8302754"/>
          </a:xfrm>
          <a:prstGeom prst="halfFrame">
            <a:avLst>
              <a:gd name="adj1" fmla="val 18833"/>
              <a:gd name="adj2" fmla="val 20833"/>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9569" y="5935836"/>
            <a:ext cx="1560802" cy="367248"/>
          </a:xfrm>
          <a:prstGeom prst="rect">
            <a:avLst/>
          </a:prstGeom>
        </p:spPr>
      </p:pic>
    </p:spTree>
    <p:extLst>
      <p:ext uri="{BB962C8B-B14F-4D97-AF65-F5344CB8AC3E}">
        <p14:creationId xmlns:p14="http://schemas.microsoft.com/office/powerpoint/2010/main" val="226697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lIns="91440" tIns="45720" rIns="91440" bIns="45720" rtlCol="0" anchor="ctr">
            <a:normAutofit/>
          </a:bodyPr>
          <a:lstStyle>
            <a:lvl1pPr>
              <a:defRPr lang="en-US"/>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101581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vert="horz" lIns="91440" tIns="45720" rIns="91440" bIns="45720" rtlCol="0" anchor="ctr">
            <a:normAutofit/>
          </a:bodyPr>
          <a:lstStyle>
            <a:lvl1pPr>
              <a:defRPr lang="en-US"/>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189683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338766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237783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394549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126723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1" y="1371600"/>
            <a:ext cx="121920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09600" y="4953000"/>
            <a:ext cx="10972801"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Tree>
    <p:extLst>
      <p:ext uri="{BB962C8B-B14F-4D97-AF65-F5344CB8AC3E}">
        <p14:creationId xmlns:p14="http://schemas.microsoft.com/office/powerpoint/2010/main" val="210950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me/Pic/Title -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831492" y="1394338"/>
            <a:ext cx="5836507" cy="1466665"/>
          </a:xfrm>
        </p:spPr>
        <p:txBody>
          <a:bodyPr anchor="b">
            <a:noAutofit/>
          </a:bodyPr>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31492" y="2806505"/>
            <a:ext cx="5836507" cy="890245"/>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
        <p:nvSpPr>
          <p:cNvPr id="9" name="Picture Placeholder 8"/>
          <p:cNvSpPr>
            <a:spLocks noGrp="1"/>
          </p:cNvSpPr>
          <p:nvPr>
            <p:ph type="pic" sz="quarter" idx="13"/>
          </p:nvPr>
        </p:nvSpPr>
        <p:spPr>
          <a:xfrm>
            <a:off x="1336609" y="1111250"/>
            <a:ext cx="2786063" cy="2786063"/>
          </a:xfrm>
          <a:ln w="3175">
            <a:solidFill>
              <a:schemeClr val="accent2">
                <a:lumMod val="20000"/>
                <a:lumOff val="80000"/>
              </a:schemeClr>
            </a:solidFill>
          </a:ln>
          <a:effectLst>
            <a:glow rad="38100">
              <a:schemeClr val="accent4">
                <a:satMod val="175000"/>
                <a:alpha val="17000"/>
              </a:schemeClr>
            </a:glow>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387416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0" y="1371600"/>
            <a:ext cx="6006496"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15648" y="4953000"/>
            <a:ext cx="4775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8" name="Picture Placeholder 2"/>
          <p:cNvSpPr>
            <a:spLocks noGrp="1"/>
          </p:cNvSpPr>
          <p:nvPr>
            <p:ph type="pic" idx="13"/>
          </p:nvPr>
        </p:nvSpPr>
        <p:spPr>
          <a:xfrm>
            <a:off x="6185504" y="1371600"/>
            <a:ext cx="6006496"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9" name="Text Placeholder 3"/>
          <p:cNvSpPr>
            <a:spLocks noGrp="1"/>
          </p:cNvSpPr>
          <p:nvPr>
            <p:ph type="body" sz="half" idx="14"/>
          </p:nvPr>
        </p:nvSpPr>
        <p:spPr>
          <a:xfrm>
            <a:off x="6807200" y="4953000"/>
            <a:ext cx="4775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47557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0"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09600"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8" name="Picture Placeholder 2"/>
          <p:cNvSpPr>
            <a:spLocks noGrp="1"/>
          </p:cNvSpPr>
          <p:nvPr>
            <p:ph type="pic" idx="13"/>
          </p:nvPr>
        </p:nvSpPr>
        <p:spPr>
          <a:xfrm>
            <a:off x="4114801"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9" name="Text Placeholder 3"/>
          <p:cNvSpPr>
            <a:spLocks noGrp="1"/>
          </p:cNvSpPr>
          <p:nvPr>
            <p:ph type="body" sz="half" idx="14"/>
          </p:nvPr>
        </p:nvSpPr>
        <p:spPr>
          <a:xfrm>
            <a:off x="4724401"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10" name="Picture Placeholder 2"/>
          <p:cNvSpPr>
            <a:spLocks noGrp="1"/>
          </p:cNvSpPr>
          <p:nvPr>
            <p:ph type="pic" idx="15"/>
          </p:nvPr>
        </p:nvSpPr>
        <p:spPr>
          <a:xfrm>
            <a:off x="8229600"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1" name="Text Placeholder 3"/>
          <p:cNvSpPr>
            <a:spLocks noGrp="1"/>
          </p:cNvSpPr>
          <p:nvPr>
            <p:ph type="body" sz="half" idx="16"/>
          </p:nvPr>
        </p:nvSpPr>
        <p:spPr>
          <a:xfrm>
            <a:off x="8839200"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44214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Pad Mini with Captio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6EA6D8CF-3CDE-4807-BCD2-C9F2B831AAA5}" type="slidenum">
              <a:rPr/>
              <a:pPr/>
              <a:t>‹#›</a:t>
            </a:fld>
            <a:endParaRPr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39" b="-20"/>
          <a:stretch/>
        </p:blipFill>
        <p:spPr>
          <a:xfrm rot="16200000">
            <a:off x="1742825" y="-659719"/>
            <a:ext cx="5595471" cy="8144566"/>
          </a:xfrm>
          <a:prstGeom prst="rect">
            <a:avLst/>
          </a:prstGeom>
        </p:spPr>
      </p:pic>
      <p:sp>
        <p:nvSpPr>
          <p:cNvPr id="7" name="Picture Placeholder 9"/>
          <p:cNvSpPr>
            <a:spLocks noGrp="1"/>
          </p:cNvSpPr>
          <p:nvPr>
            <p:ph type="pic" sz="quarter" idx="13"/>
          </p:nvPr>
        </p:nvSpPr>
        <p:spPr>
          <a:xfrm>
            <a:off x="1438174" y="1082672"/>
            <a:ext cx="6207153" cy="4663284"/>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
        <p:nvSpPr>
          <p:cNvPr id="8" name="Text Placeholder 3"/>
          <p:cNvSpPr>
            <a:spLocks noGrp="1"/>
          </p:cNvSpPr>
          <p:nvPr>
            <p:ph type="body" sz="half" idx="2"/>
          </p:nvPr>
        </p:nvSpPr>
        <p:spPr>
          <a:xfrm>
            <a:off x="8763696" y="2705100"/>
            <a:ext cx="2836653" cy="1447800"/>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21658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cBook Pro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289" y="787401"/>
            <a:ext cx="9027707" cy="5079999"/>
          </a:xfrm>
          <a:prstGeom prst="rect">
            <a:avLst/>
          </a:prstGeom>
        </p:spPr>
      </p:pic>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6EA6D8CF-3CDE-4807-BCD2-C9F2B831AAA5}" type="slidenum">
              <a:rPr/>
              <a:pPr/>
              <a:t>‹#›</a:t>
            </a:fld>
            <a:endParaRPr dirty="0"/>
          </a:p>
        </p:txBody>
      </p:sp>
      <p:sp>
        <p:nvSpPr>
          <p:cNvPr id="7" name="Picture Placeholder 9"/>
          <p:cNvSpPr>
            <a:spLocks noGrp="1"/>
          </p:cNvSpPr>
          <p:nvPr>
            <p:ph type="pic" sz="quarter" idx="13"/>
          </p:nvPr>
        </p:nvSpPr>
        <p:spPr>
          <a:xfrm>
            <a:off x="1791168" y="1131096"/>
            <a:ext cx="6376265" cy="4024311"/>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
        <p:nvSpPr>
          <p:cNvPr id="8" name="Text Placeholder 3"/>
          <p:cNvSpPr>
            <a:spLocks noGrp="1"/>
          </p:cNvSpPr>
          <p:nvPr>
            <p:ph type="body" sz="half" idx="2"/>
          </p:nvPr>
        </p:nvSpPr>
        <p:spPr>
          <a:xfrm>
            <a:off x="8763696" y="2705100"/>
            <a:ext cx="2836653" cy="1447800"/>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94527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urface Book with Caption">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36" y="280142"/>
            <a:ext cx="8459346" cy="5930159"/>
          </a:xfrm>
          <a:prstGeom prst="rect">
            <a:avLst/>
          </a:prstGeom>
        </p:spPr>
      </p:pic>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6EA6D8CF-3CDE-4807-BCD2-C9F2B831AAA5}" type="slidenum">
              <a:rPr/>
              <a:pPr/>
              <a:t>‹#›</a:t>
            </a:fld>
            <a:endParaRPr dirty="0"/>
          </a:p>
        </p:txBody>
      </p:sp>
      <p:sp>
        <p:nvSpPr>
          <p:cNvPr id="7" name="Picture Placeholder 9"/>
          <p:cNvSpPr>
            <a:spLocks noGrp="1"/>
          </p:cNvSpPr>
          <p:nvPr>
            <p:ph type="pic" sz="quarter" idx="13"/>
          </p:nvPr>
        </p:nvSpPr>
        <p:spPr>
          <a:xfrm>
            <a:off x="1832452" y="670561"/>
            <a:ext cx="5653766" cy="3770470"/>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
        <p:nvSpPr>
          <p:cNvPr id="8" name="Text Placeholder 3"/>
          <p:cNvSpPr>
            <a:spLocks noGrp="1"/>
          </p:cNvSpPr>
          <p:nvPr>
            <p:ph type="body" sz="half" idx="2"/>
          </p:nvPr>
        </p:nvSpPr>
        <p:spPr>
          <a:xfrm>
            <a:off x="8149431" y="2110014"/>
            <a:ext cx="3432811" cy="1318986"/>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380621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Phone 6 with Tex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007" y="112713"/>
            <a:ext cx="3689922" cy="6464301"/>
          </a:xfrm>
          <a:prstGeom prst="rect">
            <a:avLst/>
          </a:prstGeom>
        </p:spPr>
      </p:pic>
      <p:sp>
        <p:nvSpPr>
          <p:cNvPr id="2" name="Title 1"/>
          <p:cNvSpPr>
            <a:spLocks noGrp="1"/>
          </p:cNvSpPr>
          <p:nvPr>
            <p:ph type="title" hasCustomPrompt="1"/>
          </p:nvPr>
        </p:nvSpPr>
        <p:spPr>
          <a:xfrm>
            <a:off x="609600" y="330200"/>
            <a:ext cx="6402626" cy="812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371600"/>
            <a:ext cx="6402626"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10" name="Picture Placeholder 9"/>
          <p:cNvSpPr>
            <a:spLocks noGrp="1"/>
          </p:cNvSpPr>
          <p:nvPr>
            <p:ph type="pic" sz="quarter" idx="13"/>
          </p:nvPr>
        </p:nvSpPr>
        <p:spPr>
          <a:xfrm>
            <a:off x="7948301" y="1307306"/>
            <a:ext cx="2300887" cy="4090194"/>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Tree>
    <p:extLst>
      <p:ext uri="{BB962C8B-B14F-4D97-AF65-F5344CB8AC3E}">
        <p14:creationId xmlns:p14="http://schemas.microsoft.com/office/powerpoint/2010/main" val="303241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exus 6P with Tex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581" y="402091"/>
            <a:ext cx="3112750" cy="6025699"/>
          </a:xfrm>
          <a:prstGeom prst="rect">
            <a:avLst/>
          </a:prstGeom>
        </p:spPr>
      </p:pic>
      <p:sp>
        <p:nvSpPr>
          <p:cNvPr id="2" name="Title 1"/>
          <p:cNvSpPr>
            <a:spLocks noGrp="1"/>
          </p:cNvSpPr>
          <p:nvPr>
            <p:ph type="title" hasCustomPrompt="1"/>
          </p:nvPr>
        </p:nvSpPr>
        <p:spPr>
          <a:xfrm>
            <a:off x="609600" y="330200"/>
            <a:ext cx="6402626" cy="812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371600"/>
            <a:ext cx="6402626"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10" name="Picture Placeholder 9"/>
          <p:cNvSpPr>
            <a:spLocks noGrp="1"/>
          </p:cNvSpPr>
          <p:nvPr>
            <p:ph type="pic" sz="quarter" idx="13"/>
          </p:nvPr>
        </p:nvSpPr>
        <p:spPr>
          <a:xfrm>
            <a:off x="7893519" y="1240632"/>
            <a:ext cx="2410452" cy="4261104"/>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Tree>
    <p:extLst>
      <p:ext uri="{BB962C8B-B14F-4D97-AF65-F5344CB8AC3E}">
        <p14:creationId xmlns:p14="http://schemas.microsoft.com/office/powerpoint/2010/main" val="384785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me/Pic/Title - No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831492" y="1394338"/>
            <a:ext cx="5836507" cy="1466665"/>
          </a:xfrm>
        </p:spPr>
        <p:txBody>
          <a:bodyPr anchor="b">
            <a:noAutofit/>
          </a:bodyPr>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31492" y="2806505"/>
            <a:ext cx="5836507" cy="890245"/>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sp>
        <p:nvSpPr>
          <p:cNvPr id="9" name="Picture Placeholder 8"/>
          <p:cNvSpPr>
            <a:spLocks noGrp="1"/>
          </p:cNvSpPr>
          <p:nvPr>
            <p:ph type="pic" sz="quarter" idx="13"/>
          </p:nvPr>
        </p:nvSpPr>
        <p:spPr>
          <a:xfrm>
            <a:off x="1336609" y="1111250"/>
            <a:ext cx="2786063" cy="2786063"/>
          </a:xfrm>
          <a:ln w="3175">
            <a:solidFill>
              <a:schemeClr val="accent2">
                <a:lumMod val="20000"/>
                <a:lumOff val="80000"/>
              </a:schemeClr>
            </a:solidFill>
          </a:ln>
          <a:effectLst>
            <a:glow rad="38100">
              <a:schemeClr val="accent4">
                <a:satMod val="175000"/>
                <a:alpha val="17000"/>
              </a:schemeClr>
            </a:glow>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126347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524000" y="1122363"/>
            <a:ext cx="9144000" cy="1861514"/>
          </a:xfrm>
        </p:spPr>
        <p:txBody>
          <a:bodyPr anchor="b"/>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2983877"/>
            <a:ext cx="9144000" cy="890245"/>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274420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1110262"/>
            <a:ext cx="10923360" cy="1594965"/>
          </a:xfrm>
        </p:spPr>
        <p:txBody>
          <a:bodyPr anchor="b">
            <a:noAutofit/>
          </a:bodyPr>
          <a:lstStyle>
            <a:lvl1pPr algn="l">
              <a:defRPr sz="8000">
                <a:solidFill>
                  <a:schemeClr val="accent6"/>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2697187"/>
            <a:ext cx="10923359" cy="1147982"/>
          </a:xfrm>
        </p:spPr>
        <p:txBody>
          <a:bodyPr>
            <a:normAutofit/>
          </a:bodyPr>
          <a:lstStyle>
            <a:lvl1pPr marL="0" indent="0" algn="l">
              <a:spcBef>
                <a:spcPts val="0"/>
              </a:spcBef>
              <a:spcAft>
                <a:spcPts val="12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38065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858333"/>
            <a:ext cx="1092336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2392196"/>
            <a:ext cx="10923359"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spTree>
    <p:extLst>
      <p:ext uri="{BB962C8B-B14F-4D97-AF65-F5344CB8AC3E}">
        <p14:creationId xmlns:p14="http://schemas.microsoft.com/office/powerpoint/2010/main" val="329028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19421" y="1153550"/>
            <a:ext cx="10121141"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819422" y="2706566"/>
            <a:ext cx="10121140"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164500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1763150"/>
            <a:ext cx="1092336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3297409"/>
            <a:ext cx="10923359"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384004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 TtF - Gree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605153" y="1153550"/>
            <a:ext cx="633541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605153" y="2809729"/>
            <a:ext cx="6335410" cy="1147982"/>
          </a:xfrm>
        </p:spPr>
        <p:txBody>
          <a:bodyPr>
            <a:normAutofit/>
          </a:bodyPr>
          <a:lstStyle>
            <a:lvl1pPr marL="0" indent="0" algn="l">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257415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03274" y="168177"/>
            <a:ext cx="11385452"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3274" y="1622474"/>
            <a:ext cx="11385452" cy="455448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1631852" y="6421996"/>
            <a:ext cx="8928296"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11582400" y="6421996"/>
            <a:ext cx="540434" cy="365125"/>
          </a:xfrm>
          <a:prstGeom prst="rect">
            <a:avLst/>
          </a:prstGeom>
        </p:spPr>
        <p:txBody>
          <a:bodyPr vert="horz" lIns="91440" tIns="45720" rIns="91440" bIns="45720" rtlCol="0" anchor="ctr"/>
          <a:lstStyle>
            <a:lvl1pPr algn="r">
              <a:defRPr sz="1200">
                <a:solidFill>
                  <a:schemeClr val="tx2"/>
                </a:solidFill>
              </a:defRPr>
            </a:lvl1pPr>
          </a:lstStyle>
          <a:p>
            <a:fld id="{3723DA8C-F02E-4FFF-809F-19DCFE666E16}" type="slidenum">
              <a:rPr lang="en-US" smtClean="0"/>
              <a:pPr/>
              <a:t>‹#›</a:t>
            </a:fld>
            <a:endParaRPr lang="en-US" dirty="0"/>
          </a:p>
        </p:txBody>
      </p:sp>
      <p:pic>
        <p:nvPicPr>
          <p:cNvPr id="11" name="Picture 10"/>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092" y="6490947"/>
            <a:ext cx="1064500" cy="306226"/>
          </a:xfrm>
          <a:prstGeom prst="rect">
            <a:avLst/>
          </a:prstGeom>
        </p:spPr>
      </p:pic>
    </p:spTree>
    <p:extLst>
      <p:ext uri="{BB962C8B-B14F-4D97-AF65-F5344CB8AC3E}">
        <p14:creationId xmlns:p14="http://schemas.microsoft.com/office/powerpoint/2010/main" val="4230208854"/>
      </p:ext>
    </p:extLst>
  </p:cSld>
  <p:clrMap bg1="dk1" tx1="lt1" bg2="dk2" tx2="lt2" accent1="accent1" accent2="accent2" accent3="accent3" accent4="accent4" accent5="accent5" accent6="accent6" hlink="hlink" folHlink="folHlink"/>
  <p:sldLayoutIdLst>
    <p:sldLayoutId id="2147483661" r:id="rId1"/>
    <p:sldLayoutId id="2147483677" r:id="rId2"/>
    <p:sldLayoutId id="2147483678" r:id="rId3"/>
    <p:sldLayoutId id="2147483649" r:id="rId4"/>
    <p:sldLayoutId id="2147483680" r:id="rId5"/>
    <p:sldLayoutId id="2147483681" r:id="rId6"/>
    <p:sldLayoutId id="2147483682" r:id="rId7"/>
    <p:sldLayoutId id="2147483683" r:id="rId8"/>
    <p:sldLayoutId id="2147483679" r:id="rId9"/>
    <p:sldLayoutId id="2147483660"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70000"/>
        </a:lnSpc>
        <a:spcBef>
          <a:spcPct val="0"/>
        </a:spcBef>
        <a:buNone/>
        <a:defRPr sz="4800" b="1" kern="1200">
          <a:solidFill>
            <a:schemeClr val="accent5"/>
          </a:solidFill>
          <a:latin typeface="+mj-lt"/>
          <a:ea typeface="+mj-ea"/>
          <a:cs typeface="+mj-cs"/>
        </a:defRPr>
      </a:lvl1pPr>
    </p:titleStyle>
    <p:bodyStyle>
      <a:lvl1pPr marL="228600" indent="-228600" algn="l" defTabSz="914400" rtl="0" eaLnBrk="1" latinLnBrk="0" hangingPunct="1">
        <a:lnSpc>
          <a:spcPct val="80000"/>
        </a:lnSpc>
        <a:spcBef>
          <a:spcPts val="1000"/>
        </a:spcBef>
        <a:spcAft>
          <a:spcPts val="600"/>
        </a:spcAft>
        <a:buClr>
          <a:schemeClr val="accent5"/>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500"/>
        </a:spcBef>
        <a:spcAft>
          <a:spcPts val="600"/>
        </a:spcAft>
        <a:buClr>
          <a:schemeClr val="accent5"/>
        </a:buClr>
        <a:buSzPct val="80000"/>
        <a:buFont typeface="Courier New" panose="02070309020205020404" pitchFamily="49" charset="0"/>
        <a:buChar char="o"/>
        <a:defRPr sz="2400" kern="1200">
          <a:solidFill>
            <a:schemeClr val="accent5"/>
          </a:solidFill>
          <a:latin typeface="+mn-lt"/>
          <a:ea typeface="+mn-ea"/>
          <a:cs typeface="+mn-cs"/>
        </a:defRPr>
      </a:lvl2pPr>
      <a:lvl3pPr marL="1143000" indent="-228600" algn="l" defTabSz="914400" rtl="0" eaLnBrk="1" latinLnBrk="0" hangingPunct="1">
        <a:lnSpc>
          <a:spcPct val="80000"/>
        </a:lnSpc>
        <a:spcBef>
          <a:spcPts val="500"/>
        </a:spcBef>
        <a:spcAft>
          <a:spcPts val="600"/>
        </a:spcAft>
        <a:buClr>
          <a:schemeClr val="accent5"/>
        </a:buClr>
        <a:buFont typeface="Tw Cen MT" panose="020B0602020104020603"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80000"/>
        </a:lnSpc>
        <a:spcBef>
          <a:spcPts val="50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80000"/>
        </a:lnSpc>
        <a:spcBef>
          <a:spcPts val="500"/>
        </a:spcBef>
        <a:spcAft>
          <a:spcPts val="600"/>
        </a:spcAft>
        <a:buClr>
          <a:schemeClr val="accent5"/>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www.lrc.rpi.edu/resources/newsroom/LDA_CircadianStimulus_Oct2016.pdf"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hyperlink" Target="https://energy.gov/eere/ssl/articles/get-facts-led-street-lighting"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hyperlink" Target="https://www.ies.org/policy/position-statements/ies-board-position-on-ama-csaph-report-2-a-16-human-and-environmental-effects-of-light-emitting-diode-led-community-lighting/"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500"/>
          <a:stretch/>
        </p:blipFill>
        <p:spPr>
          <a:xfrm>
            <a:off x="-101600" y="1"/>
            <a:ext cx="12395200" cy="6968107"/>
          </a:xfrm>
          <a:prstGeom prst="rect">
            <a:avLst/>
          </a:prstGeom>
        </p:spPr>
      </p:pic>
      <p:cxnSp>
        <p:nvCxnSpPr>
          <p:cNvPr id="3" name="Straight Connector 2"/>
          <p:cNvCxnSpPr/>
          <p:nvPr/>
        </p:nvCxnSpPr>
        <p:spPr>
          <a:xfrm>
            <a:off x="0" y="6553200"/>
            <a:ext cx="5283200" cy="0"/>
          </a:xfrm>
          <a:prstGeom prst="line">
            <a:avLst/>
          </a:prstGeom>
          <a:ln w="57150" cap="flat" cmpd="dbl">
            <a:solidFill>
              <a:srgbClr val="FF9933"/>
            </a:solidFill>
            <a:prstDash val="sysDot"/>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3472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224" y="487872"/>
            <a:ext cx="5950668" cy="861774"/>
          </a:xfrm>
          <a:prstGeom prst="rect">
            <a:avLst/>
          </a:prstGeom>
          <a:noFill/>
        </p:spPr>
        <p:txBody>
          <a:bodyPr wrap="none" rtlCol="0">
            <a:spAutoFit/>
          </a:bodyPr>
          <a:lstStyle/>
          <a:p>
            <a:r>
              <a:rPr lang="en-US" sz="5000" b="1" dirty="0" smtClean="0">
                <a:latin typeface="Arial" panose="020B0604020202020204" pitchFamily="34" charset="0"/>
                <a:cs typeface="Arial" panose="020B0604020202020204" pitchFamily="34" charset="0"/>
              </a:rPr>
              <a:t>Light Source Color</a:t>
            </a:r>
            <a:endParaRPr lang="en-US" sz="2800" b="1" dirty="0">
              <a:latin typeface="Arial" panose="020B0604020202020204" pitchFamily="34" charset="0"/>
              <a:cs typeface="Arial" panose="020B0604020202020204" pitchFamily="34" charset="0"/>
            </a:endParaRPr>
          </a:p>
        </p:txBody>
      </p:sp>
      <p:sp>
        <p:nvSpPr>
          <p:cNvPr id="3" name="TextBox 2"/>
          <p:cNvSpPr txBox="1"/>
          <p:nvPr/>
        </p:nvSpPr>
        <p:spPr>
          <a:xfrm>
            <a:off x="152027" y="1230868"/>
            <a:ext cx="1883977" cy="400110"/>
          </a:xfrm>
          <a:prstGeom prst="rect">
            <a:avLst/>
          </a:prstGeom>
          <a:noFill/>
        </p:spPr>
        <p:txBody>
          <a:bodyPr wrap="none" rtlCol="0">
            <a:spAutoFit/>
          </a:bodyPr>
          <a:lstStyle/>
          <a:p>
            <a:r>
              <a:rPr lang="en-US" sz="2000" b="1" dirty="0" smtClean="0">
                <a:solidFill>
                  <a:srgbClr val="FF9933"/>
                </a:solidFill>
                <a:latin typeface="Arial" panose="020B0604020202020204" pitchFamily="34" charset="0"/>
                <a:cs typeface="Arial" panose="020B0604020202020204" pitchFamily="34" charset="0"/>
              </a:rPr>
              <a:t>Warm </a:t>
            </a:r>
            <a:r>
              <a:rPr lang="en-US" sz="2000" b="1" dirty="0">
                <a:latin typeface="Arial" panose="020B0604020202020204" pitchFamily="34" charset="0"/>
                <a:cs typeface="Arial" panose="020B0604020202020204" pitchFamily="34" charset="0"/>
              </a:rPr>
              <a:t>vs</a:t>
            </a:r>
            <a:r>
              <a:rPr lang="en-US" sz="2000" b="1" dirty="0">
                <a:solidFill>
                  <a:srgbClr val="FF9933"/>
                </a:solidFill>
                <a:latin typeface="Arial" panose="020B0604020202020204" pitchFamily="34" charset="0"/>
                <a:cs typeface="Arial" panose="020B0604020202020204" pitchFamily="34" charset="0"/>
              </a:rPr>
              <a:t> </a:t>
            </a:r>
            <a:r>
              <a:rPr lang="en-US" sz="2000" b="1" dirty="0" smtClean="0">
                <a:solidFill>
                  <a:srgbClr val="00697B"/>
                </a:solidFill>
                <a:latin typeface="Arial" panose="020B0604020202020204" pitchFamily="34" charset="0"/>
                <a:cs typeface="Arial" panose="020B0604020202020204" pitchFamily="34" charset="0"/>
              </a:rPr>
              <a:t>Cool</a:t>
            </a:r>
            <a:endParaRPr lang="en-US" sz="2000" b="1" dirty="0">
              <a:solidFill>
                <a:srgbClr val="00697B"/>
              </a:solidFill>
              <a:latin typeface="Arial" panose="020B0604020202020204" pitchFamily="34" charset="0"/>
              <a:cs typeface="Arial" panose="020B0604020202020204" pitchFamily="34" charset="0"/>
            </a:endParaRPr>
          </a:p>
        </p:txBody>
      </p:sp>
      <p:grpSp>
        <p:nvGrpSpPr>
          <p:cNvPr id="4" name="Group 3"/>
          <p:cNvGrpSpPr/>
          <p:nvPr/>
        </p:nvGrpSpPr>
        <p:grpSpPr>
          <a:xfrm>
            <a:off x="-29402" y="1600198"/>
            <a:ext cx="12250807" cy="4908562"/>
            <a:chOff x="0" y="1447798"/>
            <a:chExt cx="9188105" cy="4908562"/>
          </a:xfrm>
        </p:grpSpPr>
        <p:sp>
          <p:nvSpPr>
            <p:cNvPr id="7" name="TextBox 6"/>
            <p:cNvSpPr txBox="1"/>
            <p:nvPr/>
          </p:nvSpPr>
          <p:spPr>
            <a:xfrm>
              <a:off x="31669" y="5218407"/>
              <a:ext cx="3952784"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AMA recommendation limits blue spectral content to minimize hormonal disruption</a:t>
              </a:r>
              <a:endParaRPr lang="en-US" sz="1600" dirty="0">
                <a:latin typeface="Arial" panose="020B0604020202020204" pitchFamily="34" charset="0"/>
                <a:cs typeface="Arial" panose="020B0604020202020204" pitchFamily="34" charset="0"/>
              </a:endParaRPr>
            </a:p>
          </p:txBody>
        </p:sp>
        <p:sp>
          <p:nvSpPr>
            <p:cNvPr id="11" name="TextBox 10"/>
            <p:cNvSpPr txBox="1"/>
            <p:nvPr/>
          </p:nvSpPr>
          <p:spPr>
            <a:xfrm>
              <a:off x="5639176" y="5186809"/>
              <a:ext cx="2815915" cy="1169551"/>
            </a:xfrm>
            <a:prstGeom prst="rect">
              <a:avLst/>
            </a:prstGeom>
            <a:noFill/>
          </p:spPr>
          <p:txBody>
            <a:bodyPr wrap="none" rtlCol="0">
              <a:spAutoFit/>
            </a:bodyPr>
            <a:lstStyle/>
            <a:p>
              <a:pPr algn="just"/>
              <a:r>
                <a:rPr lang="en-US" sz="1400" dirty="0" smtClean="0">
                  <a:latin typeface="Arial" panose="020B0604020202020204" pitchFamily="34" charset="0"/>
                  <a:cs typeface="Arial" panose="020B0604020202020204" pitchFamily="34" charset="0"/>
                </a:rPr>
                <a:t>This is better seen by the human eye at night</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Improved reaction time</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Enhanced safety and security</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Lower light levels can be used</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4100K matches moonlight</a:t>
              </a:r>
              <a:endParaRPr lang="en-US" sz="1400" dirty="0">
                <a:latin typeface="Arial" panose="020B0604020202020204" pitchFamily="34" charset="0"/>
                <a:cs typeface="Arial" panose="020B0604020202020204" pitchFamily="34" charset="0"/>
              </a:endParaRPr>
            </a:p>
          </p:txBody>
        </p:sp>
        <p:cxnSp>
          <p:nvCxnSpPr>
            <p:cNvPr id="12" name="Straight Arrow Connector 11"/>
            <p:cNvCxnSpPr/>
            <p:nvPr/>
          </p:nvCxnSpPr>
          <p:spPr>
            <a:xfrm>
              <a:off x="1169719" y="4451069"/>
              <a:ext cx="0" cy="685800"/>
            </a:xfrm>
            <a:prstGeom prst="straightConnector1">
              <a:avLst/>
            </a:prstGeom>
            <a:ln>
              <a:solidFill>
                <a:srgbClr val="FF9933"/>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7074238" y="4419600"/>
              <a:ext cx="0" cy="685800"/>
            </a:xfrm>
            <a:prstGeom prst="straightConnector1">
              <a:avLst/>
            </a:prstGeom>
            <a:ln>
              <a:solidFill>
                <a:srgbClr val="FF9933"/>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1204"/>
            <a:stretch/>
          </p:blipFill>
          <p:spPr>
            <a:xfrm>
              <a:off x="0" y="1447798"/>
              <a:ext cx="9188105" cy="3450267"/>
            </a:xfrm>
            <a:prstGeom prst="rect">
              <a:avLst/>
            </a:prstGeom>
            <a:noFill/>
            <a:ln>
              <a:noFill/>
            </a:ln>
          </p:spPr>
        </p:pic>
      </p:grpSp>
    </p:spTree>
    <p:extLst>
      <p:ext uri="{BB962C8B-B14F-4D97-AF65-F5344CB8AC3E}">
        <p14:creationId xmlns:p14="http://schemas.microsoft.com/office/powerpoint/2010/main" val="105683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175" y="2070672"/>
            <a:ext cx="10716872" cy="2831544"/>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When </a:t>
            </a:r>
            <a:r>
              <a:rPr lang="en-US" dirty="0">
                <a:latin typeface="Arial" panose="020B0604020202020204" pitchFamily="34" charset="0"/>
                <a:cs typeface="Arial" panose="020B0604020202020204" pitchFamily="34" charset="0"/>
              </a:rPr>
              <a:t>specifying lighting for the circadian </a:t>
            </a:r>
            <a:r>
              <a:rPr lang="en-US" dirty="0" smtClean="0">
                <a:latin typeface="Arial" panose="020B0604020202020204" pitchFamily="34" charset="0"/>
                <a:cs typeface="Arial" panose="020B0604020202020204" pitchFamily="34" charset="0"/>
              </a:rPr>
              <a:t>system, it </a:t>
            </a:r>
            <a:r>
              <a:rPr lang="en-US" dirty="0">
                <a:latin typeface="Arial" panose="020B0604020202020204" pitchFamily="34" charset="0"/>
                <a:cs typeface="Arial" panose="020B0604020202020204" pitchFamily="34" charset="0"/>
              </a:rPr>
              <a:t>is important to consider light level, </a:t>
            </a:r>
            <a:r>
              <a:rPr lang="en-US" dirty="0" smtClean="0">
                <a:latin typeface="Arial" panose="020B0604020202020204" pitchFamily="34" charset="0"/>
                <a:cs typeface="Arial" panose="020B0604020202020204" pitchFamily="34" charset="0"/>
              </a:rPr>
              <a:t>spectrum (color</a:t>
            </a:r>
            <a:r>
              <a:rPr lang="en-US" dirty="0">
                <a:latin typeface="Arial" panose="020B0604020202020204" pitchFamily="34" charset="0"/>
                <a:cs typeface="Arial" panose="020B0604020202020204" pitchFamily="34" charset="0"/>
              </a:rPr>
              <a:t>), timing and duration of </a:t>
            </a:r>
            <a:r>
              <a:rPr lang="en-US" dirty="0" smtClean="0">
                <a:latin typeface="Arial" panose="020B0604020202020204" pitchFamily="34" charset="0"/>
                <a:cs typeface="Arial" panose="020B0604020202020204" pitchFamily="34" charset="0"/>
              </a:rPr>
              <a:t>exposure, and </a:t>
            </a:r>
            <a:r>
              <a:rPr lang="en-US" dirty="0">
                <a:latin typeface="Arial" panose="020B0604020202020204" pitchFamily="34" charset="0"/>
                <a:cs typeface="Arial" panose="020B0604020202020204" pitchFamily="34" charset="0"/>
              </a:rPr>
              <a:t>photic history (previous light exposures). </a:t>
            </a:r>
            <a:r>
              <a:rPr lang="en-US" dirty="0" smtClean="0">
                <a:latin typeface="Arial" panose="020B0604020202020204" pitchFamily="34" charset="0"/>
                <a:cs typeface="Arial" panose="020B0604020202020204" pitchFamily="34" charset="0"/>
              </a:rPr>
              <a:t>An important </a:t>
            </a:r>
            <a:r>
              <a:rPr lang="en-US" dirty="0">
                <a:latin typeface="Arial" panose="020B0604020202020204" pitchFamily="34" charset="0"/>
                <a:cs typeface="Arial" panose="020B0604020202020204" pitchFamily="34" charset="0"/>
              </a:rPr>
              <a:t>first step in establishing whether </a:t>
            </a:r>
            <a:r>
              <a:rPr lang="en-US" dirty="0" smtClean="0">
                <a:latin typeface="Arial" panose="020B0604020202020204" pitchFamily="34" charset="0"/>
                <a:cs typeface="Arial" panose="020B0604020202020204" pitchFamily="34" charset="0"/>
              </a:rPr>
              <a:t>a lighting </a:t>
            </a:r>
            <a:r>
              <a:rPr lang="en-US" dirty="0">
                <a:latin typeface="Arial" panose="020B0604020202020204" pitchFamily="34" charset="0"/>
                <a:cs typeface="Arial" panose="020B0604020202020204" pitchFamily="34" charset="0"/>
              </a:rPr>
              <a:t>system will deliver a prescribed </a:t>
            </a:r>
            <a:r>
              <a:rPr lang="en-US" dirty="0" smtClean="0">
                <a:latin typeface="Arial" panose="020B0604020202020204" pitchFamily="34" charset="0"/>
                <a:cs typeface="Arial" panose="020B0604020202020204" pitchFamily="34" charset="0"/>
              </a:rPr>
              <a:t>amount of </a:t>
            </a:r>
            <a:r>
              <a:rPr lang="en-US" dirty="0">
                <a:latin typeface="Arial" panose="020B0604020202020204" pitchFamily="34" charset="0"/>
                <a:cs typeface="Arial" panose="020B0604020202020204" pitchFamily="34" charset="0"/>
              </a:rPr>
              <a:t>CS is </a:t>
            </a:r>
            <a:r>
              <a:rPr lang="en-US" dirty="0" smtClean="0">
                <a:latin typeface="Arial" panose="020B0604020202020204" pitchFamily="34" charset="0"/>
                <a:cs typeface="Arial" panose="020B0604020202020204" pitchFamily="34" charset="0"/>
              </a:rPr>
              <a:t>to determine </a:t>
            </a:r>
            <a:r>
              <a:rPr lang="en-US" dirty="0">
                <a:latin typeface="Arial" panose="020B0604020202020204" pitchFamily="34" charset="0"/>
                <a:cs typeface="Arial" panose="020B0604020202020204" pitchFamily="34" charset="0"/>
              </a:rPr>
              <a:t>the spectral irradiance </a:t>
            </a:r>
            <a:r>
              <a:rPr lang="en-US" dirty="0" smtClean="0">
                <a:latin typeface="Arial" panose="020B0604020202020204" pitchFamily="34" charset="0"/>
                <a:cs typeface="Arial" panose="020B0604020202020204" pitchFamily="34" charset="0"/>
              </a:rPr>
              <a:t>distribution of </a:t>
            </a:r>
            <a:r>
              <a:rPr lang="en-US" dirty="0">
                <a:latin typeface="Arial" panose="020B0604020202020204" pitchFamily="34" charset="0"/>
                <a:cs typeface="Arial" panose="020B0604020202020204" pitchFamily="34" charset="0"/>
              </a:rPr>
              <a:t>the light incident at the cornea</a:t>
            </a:r>
            <a:r>
              <a:rPr lang="en-US" dirty="0" smtClean="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Lighting Research Center recommends to </a:t>
            </a:r>
            <a:r>
              <a:rPr lang="en-US" i="1" dirty="0">
                <a:latin typeface="Arial" panose="020B0604020202020204" pitchFamily="34" charset="0"/>
                <a:cs typeface="Arial" panose="020B0604020202020204" pitchFamily="34" charset="0"/>
              </a:rPr>
              <a:t>d</a:t>
            </a:r>
            <a:r>
              <a:rPr lang="en-US" i="1" dirty="0" smtClean="0">
                <a:latin typeface="Arial" panose="020B0604020202020204" pitchFamily="34" charset="0"/>
                <a:cs typeface="Arial" panose="020B0604020202020204" pitchFamily="34" charset="0"/>
              </a:rPr>
              <a:t>esign </a:t>
            </a:r>
            <a:r>
              <a:rPr lang="en-US" i="1" dirty="0">
                <a:latin typeface="Arial" panose="020B0604020202020204" pitchFamily="34" charset="0"/>
                <a:cs typeface="Arial" panose="020B0604020202020204" pitchFamily="34" charset="0"/>
              </a:rPr>
              <a:t>for vertical (≈ corneal) illuminance </a:t>
            </a:r>
            <a:r>
              <a:rPr lang="en-US" i="1" dirty="0" smtClean="0">
                <a:latin typeface="Arial" panose="020B0604020202020204" pitchFamily="34" charset="0"/>
                <a:cs typeface="Arial" panose="020B0604020202020204" pitchFamily="34" charset="0"/>
              </a:rPr>
              <a:t>at </a:t>
            </a:r>
            <a:r>
              <a:rPr lang="en-US" i="1" dirty="0">
                <a:latin typeface="Arial" panose="020B0604020202020204" pitchFamily="34" charset="0"/>
                <a:cs typeface="Arial" panose="020B0604020202020204" pitchFamily="34" charset="0"/>
              </a:rPr>
              <a:t>the eye, not just horizontal illuminance </a:t>
            </a:r>
            <a:r>
              <a:rPr lang="en-US" i="1" dirty="0" smtClean="0">
                <a:latin typeface="Arial" panose="020B0604020202020204" pitchFamily="34" charset="0"/>
                <a:cs typeface="Arial" panose="020B0604020202020204" pitchFamily="34" charset="0"/>
              </a:rPr>
              <a:t>on </a:t>
            </a:r>
            <a:r>
              <a:rPr lang="en-US" i="1" dirty="0">
                <a:latin typeface="Arial" panose="020B0604020202020204" pitchFamily="34" charset="0"/>
                <a:cs typeface="Arial" panose="020B0604020202020204" pitchFamily="34" charset="0"/>
              </a:rPr>
              <a:t>the </a:t>
            </a:r>
            <a:r>
              <a:rPr lang="en-US" i="1" dirty="0" smtClean="0">
                <a:latin typeface="Arial" panose="020B0604020202020204" pitchFamily="34" charset="0"/>
                <a:cs typeface="Arial" panose="020B0604020202020204" pitchFamily="34" charset="0"/>
              </a:rPr>
              <a:t>work plane</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Reference: </a:t>
            </a:r>
            <a:r>
              <a:rPr lang="en-US" dirty="0">
                <a:latin typeface="Arial" panose="020B0604020202020204" pitchFamily="34" charset="0"/>
                <a:cs typeface="Arial" panose="020B0604020202020204" pitchFamily="34" charset="0"/>
                <a:hlinkClick r:id="rId2"/>
              </a:rPr>
              <a:t>http://www.lrc.rpi.edu/resources/newsroom/LDA_CircadianStimulus_Oct2016.pdf</a:t>
            </a:r>
            <a:r>
              <a:rPr lang="en-US" dirty="0">
                <a:latin typeface="Arial" panose="020B0604020202020204" pitchFamily="34" charset="0"/>
                <a:cs typeface="Arial" panose="020B0604020202020204" pitchFamily="34" charset="0"/>
              </a:rPr>
              <a:t> </a:t>
            </a:r>
          </a:p>
          <a:p>
            <a:endParaRPr lang="en-US" sz="1600" dirty="0">
              <a:latin typeface="Arial" panose="020B0604020202020204" pitchFamily="34" charset="0"/>
              <a:cs typeface="Arial" panose="020B0604020202020204" pitchFamily="34" charset="0"/>
            </a:endParaRPr>
          </a:p>
        </p:txBody>
      </p:sp>
      <p:sp>
        <p:nvSpPr>
          <p:cNvPr id="6" name="Title 5"/>
          <p:cNvSpPr>
            <a:spLocks noGrp="1"/>
          </p:cNvSpPr>
          <p:nvPr>
            <p:ph type="ctrTitle"/>
          </p:nvPr>
        </p:nvSpPr>
        <p:spPr>
          <a:xfrm>
            <a:off x="272675" y="332916"/>
            <a:ext cx="11646649" cy="1594965"/>
          </a:xfrm>
        </p:spPr>
        <p:txBody>
          <a:bodyPr>
            <a:normAutofit/>
          </a:bodyPr>
          <a:lstStyle/>
          <a:p>
            <a:r>
              <a:rPr lang="en-US" sz="5000" dirty="0" smtClean="0"/>
              <a:t>Calculating Circadian Stimulus (CS)</a:t>
            </a:r>
            <a:endParaRPr lang="en-US" sz="5000" dirty="0"/>
          </a:p>
        </p:txBody>
      </p:sp>
    </p:spTree>
    <p:extLst>
      <p:ext uri="{BB962C8B-B14F-4D97-AF65-F5344CB8AC3E}">
        <p14:creationId xmlns:p14="http://schemas.microsoft.com/office/powerpoint/2010/main" val="323350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4617" y="1694520"/>
            <a:ext cx="8429519" cy="4697652"/>
          </a:xfrm>
        </p:spPr>
      </p:pic>
      <p:sp>
        <p:nvSpPr>
          <p:cNvPr id="9" name="Title 1"/>
          <p:cNvSpPr>
            <a:spLocks noGrp="1"/>
          </p:cNvSpPr>
          <p:nvPr>
            <p:ph type="title"/>
          </p:nvPr>
        </p:nvSpPr>
        <p:spPr>
          <a:xfrm>
            <a:off x="0" y="533400"/>
            <a:ext cx="12192000" cy="1143000"/>
          </a:xfrm>
        </p:spPr>
        <p:txBody>
          <a:bodyPr>
            <a:noAutofit/>
          </a:bodyPr>
          <a:lstStyle/>
          <a:p>
            <a:pPr algn="l"/>
            <a:r>
              <a:rPr lang="en-US" sz="5000" b="1" dirty="0" smtClean="0">
                <a:latin typeface="Arial" panose="020B0604020202020204" pitchFamily="34" charset="0"/>
                <a:cs typeface="Arial" panose="020B0604020202020204" pitchFamily="34" charset="0"/>
              </a:rPr>
              <a:t>LED Lights Result in No Greater Exposure </a:t>
            </a:r>
            <a:r>
              <a:rPr lang="en-US" sz="5000" b="1" dirty="0">
                <a:latin typeface="Arial" panose="020B0604020202020204" pitchFamily="34" charset="0"/>
                <a:cs typeface="Arial" panose="020B0604020202020204" pitchFamily="34" charset="0"/>
              </a:rPr>
              <a:t>t</a:t>
            </a:r>
            <a:r>
              <a:rPr lang="en-US" sz="5000" b="1" dirty="0" smtClean="0">
                <a:latin typeface="Arial" panose="020B0604020202020204" pitchFamily="34" charset="0"/>
                <a:cs typeface="Arial" panose="020B0604020202020204" pitchFamily="34" charset="0"/>
              </a:rPr>
              <a:t>han Incandescent (BBR)</a:t>
            </a:r>
            <a:endParaRPr lang="en-US" sz="5000" b="1" dirty="0">
              <a:latin typeface="Arial" panose="020B0604020202020204" pitchFamily="34" charset="0"/>
              <a:cs typeface="Arial" panose="020B0604020202020204" pitchFamily="34" charset="0"/>
            </a:endParaRPr>
          </a:p>
        </p:txBody>
      </p:sp>
      <p:sp>
        <p:nvSpPr>
          <p:cNvPr id="3" name="TextBox 2"/>
          <p:cNvSpPr txBox="1"/>
          <p:nvPr/>
        </p:nvSpPr>
        <p:spPr>
          <a:xfrm rot="20951177">
            <a:off x="7955502" y="2471924"/>
            <a:ext cx="1326004" cy="246221"/>
          </a:xfrm>
          <a:prstGeom prst="rect">
            <a:avLst/>
          </a:prstGeom>
          <a:noFill/>
        </p:spPr>
        <p:txBody>
          <a:bodyPr wrap="none" rtlCol="0">
            <a:spAutoFit/>
          </a:bodyPr>
          <a:lstStyle/>
          <a:p>
            <a:r>
              <a:rPr lang="en-US" sz="1000" dirty="0" smtClean="0"/>
              <a:t>BBR (Incandescent)</a:t>
            </a:r>
            <a:endParaRPr lang="en-US" sz="1000" dirty="0"/>
          </a:p>
        </p:txBody>
      </p:sp>
    </p:spTree>
    <p:extLst>
      <p:ext uri="{BB962C8B-B14F-4D97-AF65-F5344CB8AC3E}">
        <p14:creationId xmlns:p14="http://schemas.microsoft.com/office/powerpoint/2010/main" val="407061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466" y="558140"/>
            <a:ext cx="5987537" cy="784830"/>
          </a:xfrm>
          <a:prstGeom prst="rect">
            <a:avLst/>
          </a:prstGeom>
          <a:noFill/>
        </p:spPr>
        <p:txBody>
          <a:bodyPr wrap="none" rtlCol="0">
            <a:spAutoFit/>
          </a:bodyPr>
          <a:lstStyle/>
          <a:p>
            <a:r>
              <a:rPr lang="en-US" sz="4500" b="1" dirty="0" smtClean="0">
                <a:solidFill>
                  <a:schemeClr val="accent5"/>
                </a:solidFill>
                <a:latin typeface="Arial" panose="020B0604020202020204" pitchFamily="34" charset="0"/>
                <a:cs typeface="Arial" panose="020B0604020202020204" pitchFamily="34" charset="0"/>
              </a:rPr>
              <a:t>What does DOE say?</a:t>
            </a:r>
          </a:p>
        </p:txBody>
      </p:sp>
      <p:sp>
        <p:nvSpPr>
          <p:cNvPr id="7" name="Content Placeholder 6"/>
          <p:cNvSpPr>
            <a:spLocks noGrp="1"/>
          </p:cNvSpPr>
          <p:nvPr>
            <p:ph idx="1"/>
          </p:nvPr>
        </p:nvSpPr>
        <p:spPr>
          <a:xfrm>
            <a:off x="304800" y="1524000"/>
            <a:ext cx="11277600" cy="4525963"/>
          </a:xfrm>
        </p:spPr>
        <p:txBody>
          <a:bodyPr>
            <a:noAutofit/>
          </a:bodyPr>
          <a:lstStyle/>
          <a:p>
            <a:pPr marL="0" indent="0">
              <a:buNone/>
            </a:pPr>
            <a:r>
              <a:rPr lang="en-US" sz="1800" dirty="0" smtClean="0">
                <a:latin typeface="Arial" panose="020B0604020202020204" pitchFamily="34" charset="0"/>
                <a:cs typeface="Arial" panose="020B0604020202020204" pitchFamily="34" charset="0"/>
              </a:rPr>
              <a:t>The Department of Energy (DOE) says there is nothing </a:t>
            </a:r>
            <a:r>
              <a:rPr lang="en-US" sz="1800" dirty="0">
                <a:latin typeface="Arial" panose="020B0604020202020204" pitchFamily="34" charset="0"/>
                <a:cs typeface="Arial" panose="020B0604020202020204" pitchFamily="34" charset="0"/>
              </a:rPr>
              <a:t>inherently dangerous about LED lighting and that it should be used with the same </a:t>
            </a:r>
            <a:r>
              <a:rPr lang="en-US" sz="1800" dirty="0" smtClean="0">
                <a:latin typeface="Arial" panose="020B0604020202020204" pitchFamily="34" charset="0"/>
                <a:cs typeface="Arial" panose="020B0604020202020204" pitchFamily="34" charset="0"/>
              </a:rPr>
              <a:t>caution </a:t>
            </a:r>
            <a:r>
              <a:rPr lang="en-US" sz="1800" dirty="0">
                <a:latin typeface="Arial" panose="020B0604020202020204" pitchFamily="34" charset="0"/>
                <a:cs typeface="Arial" panose="020B0604020202020204" pitchFamily="34" charset="0"/>
              </a:rPr>
              <a:t>with which we use any other </a:t>
            </a:r>
            <a:r>
              <a:rPr lang="en-US" sz="1800" dirty="0" smtClean="0">
                <a:latin typeface="Arial" panose="020B0604020202020204" pitchFamily="34" charset="0"/>
                <a:cs typeface="Arial" panose="020B0604020202020204" pitchFamily="34" charset="0"/>
              </a:rPr>
              <a:t>technology</a:t>
            </a:r>
            <a:r>
              <a:rPr lang="en-US" sz="1800" dirty="0">
                <a:latin typeface="Arial" panose="020B0604020202020204" pitchFamily="34" charset="0"/>
                <a:cs typeface="Arial" panose="020B0604020202020204" pitchFamily="34" charset="0"/>
              </a:rPr>
              <a:t>. </a:t>
            </a: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smtClean="0">
                <a:latin typeface="Arial" panose="020B0604020202020204" pitchFamily="34" charset="0"/>
                <a:cs typeface="Arial" panose="020B0604020202020204" pitchFamily="34" charset="0"/>
              </a:rPr>
              <a:t>LED lighting systems are dimmable – providing only  the level of illumination needed at any given time – which is nearly impossible for conventional lighting. </a:t>
            </a:r>
            <a:br>
              <a:rPr lang="en-US" sz="1800" dirty="0" smtClean="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0" indent="0">
              <a:buNone/>
            </a:pPr>
            <a:r>
              <a:rPr lang="en-US" sz="1800" dirty="0" smtClean="0">
                <a:latin typeface="Arial" panose="020B0604020202020204" pitchFamily="34" charset="0"/>
                <a:cs typeface="Arial" panose="020B0604020202020204" pitchFamily="34" charset="0"/>
              </a:rPr>
              <a:t>DOE says that LEDs offer a high degree of control over the pattern and evenness of light on the ground compared to conventional lighting.</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LED lighting is widely available with various </a:t>
            </a:r>
            <a:r>
              <a:rPr lang="en-US" sz="1800" dirty="0" smtClean="0">
                <a:latin typeface="Arial" panose="020B0604020202020204" pitchFamily="34" charset="0"/>
                <a:cs typeface="Arial" panose="020B0604020202020204" pitchFamily="34" charset="0"/>
              </a:rPr>
              <a:t>levels </a:t>
            </a:r>
            <a:r>
              <a:rPr lang="en-US" sz="1800" dirty="0">
                <a:latin typeface="Arial" panose="020B0604020202020204" pitchFamily="34" charset="0"/>
                <a:cs typeface="Arial" panose="020B0604020202020204" pitchFamily="34" charset="0"/>
              </a:rPr>
              <a:t>of Correlated Color Temperature (CCT), which is important depending on the application. Research has also confirmed that visual acuity and reaction time is improved with sources that have relatively higher ‘blue’ (short wavelength) content. </a:t>
            </a: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hlinkClick r:id="rId2"/>
              </a:rPr>
              <a:t>https://energy.gov/eere/ssl/articles/get-facts-led-street-lighting</a:t>
            </a:r>
            <a:r>
              <a:rPr lang="en-US" sz="1800" dirty="0">
                <a:latin typeface="Arial" panose="020B0604020202020204" pitchFamily="34" charset="0"/>
                <a:cs typeface="Arial" panose="020B0604020202020204" pitchFamily="34" charset="0"/>
              </a:rPr>
              <a:t> </a:t>
            </a:r>
          </a:p>
          <a:p>
            <a:pPr marL="0" indent="0">
              <a:buNone/>
            </a:pP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76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466" y="558140"/>
            <a:ext cx="6271269" cy="861774"/>
          </a:xfrm>
          <a:prstGeom prst="rect">
            <a:avLst/>
          </a:prstGeom>
          <a:noFill/>
        </p:spPr>
        <p:txBody>
          <a:bodyPr wrap="none" rtlCol="0">
            <a:spAutoFit/>
          </a:bodyPr>
          <a:lstStyle/>
          <a:p>
            <a:r>
              <a:rPr lang="en-US" sz="5000" b="1" dirty="0" smtClean="0">
                <a:solidFill>
                  <a:schemeClr val="accent5"/>
                </a:solidFill>
                <a:latin typeface="Arial" panose="020B0604020202020204" pitchFamily="34" charset="0"/>
                <a:cs typeface="Arial" panose="020B0604020202020204" pitchFamily="34" charset="0"/>
              </a:rPr>
              <a:t>What does IES say?</a:t>
            </a:r>
          </a:p>
        </p:txBody>
      </p:sp>
      <p:sp>
        <p:nvSpPr>
          <p:cNvPr id="7" name="Content Placeholder 6"/>
          <p:cNvSpPr>
            <a:spLocks noGrp="1"/>
          </p:cNvSpPr>
          <p:nvPr>
            <p:ph idx="1"/>
          </p:nvPr>
        </p:nvSpPr>
        <p:spPr>
          <a:xfrm>
            <a:off x="304800" y="1524000"/>
            <a:ext cx="11277600" cy="4525963"/>
          </a:xfrm>
        </p:spPr>
        <p:txBody>
          <a:bodyPr>
            <a:noAutofit/>
          </a:bodyPr>
          <a:lstStyle/>
          <a:p>
            <a:pPr marL="0" indent="0">
              <a:buNone/>
            </a:pPr>
            <a:r>
              <a:rPr lang="en-US" sz="1800" dirty="0">
                <a:latin typeface="Arial" panose="020B0604020202020204" pitchFamily="34" charset="0"/>
                <a:cs typeface="Arial" panose="020B0604020202020204" pitchFamily="34" charset="0"/>
              </a:rPr>
              <a:t>The Illuminating Engineering Society issued a position statement </a:t>
            </a:r>
            <a:r>
              <a:rPr lang="en-US" sz="1800" dirty="0" smtClean="0">
                <a:latin typeface="Arial" panose="020B0604020202020204" pitchFamily="34" charset="0"/>
                <a:cs typeface="Arial" panose="020B0604020202020204" pitchFamily="34" charset="0"/>
              </a:rPr>
              <a:t>disagreeing </a:t>
            </a:r>
            <a:r>
              <a:rPr lang="en-US" sz="1800" dirty="0">
                <a:latin typeface="Arial" panose="020B0604020202020204" pitchFamily="34" charset="0"/>
                <a:cs typeface="Arial" panose="020B0604020202020204" pitchFamily="34" charset="0"/>
              </a:rPr>
              <a:t>with the AMA policy statements regarding blue light and CCT </a:t>
            </a:r>
            <a:r>
              <a:rPr lang="en-US" sz="1800" dirty="0" smtClean="0">
                <a:latin typeface="Arial" panose="020B0604020202020204" pitchFamily="34" charset="0"/>
                <a:cs typeface="Arial" panose="020B0604020202020204" pitchFamily="34" charset="0"/>
              </a:rPr>
              <a:t>restrictions.</a:t>
            </a:r>
          </a:p>
          <a:p>
            <a:endParaRPr lang="en-US" sz="1800" dirty="0">
              <a:latin typeface="Arial" panose="020B0604020202020204" pitchFamily="34" charset="0"/>
              <a:cs typeface="Arial" panose="020B0604020202020204" pitchFamily="34" charset="0"/>
            </a:endParaRPr>
          </a:p>
          <a:p>
            <a:pPr marL="0" indent="0">
              <a:buNone/>
            </a:pPr>
            <a:r>
              <a:rPr lang="en-US" sz="1800" dirty="0" smtClean="0">
                <a:latin typeface="Arial" panose="020B0604020202020204" pitchFamily="34" charset="0"/>
                <a:cs typeface="Arial" panose="020B0604020202020204" pitchFamily="34" charset="0"/>
              </a:rPr>
              <a:t>IES </a:t>
            </a:r>
            <a:r>
              <a:rPr lang="en-US" sz="1800" dirty="0">
                <a:latin typeface="Arial" panose="020B0604020202020204" pitchFamily="34" charset="0"/>
                <a:cs typeface="Arial" panose="020B0604020202020204" pitchFamily="34" charset="0"/>
              </a:rPr>
              <a:t>indicates AMA has not provided sufficient evidence to substantiate these statements.  IES further states that a more comprehensive analysis of the public health impacts of outdoor and roadway lighting should be considered prior to adopting policies that could have a negative effect on the safety of drivers and pedestrians</a:t>
            </a:r>
            <a:r>
              <a:rPr lang="en-US" sz="1800" dirty="0" smtClean="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hlinkClick r:id="rId2"/>
              </a:rPr>
              <a:t>https://www.ies.org/policy/position-statements/ies-board-position-on-ama-csaph-report-2-a-16-human-and-environmental-effects-of-light-emitting-diode-led-community-lighting</a:t>
            </a:r>
            <a:r>
              <a:rPr lang="en-US" sz="1800" dirty="0" smtClean="0">
                <a:latin typeface="Arial" panose="020B0604020202020204" pitchFamily="34" charset="0"/>
                <a:cs typeface="Arial" panose="020B0604020202020204" pitchFamily="34" charset="0"/>
                <a:hlinkClick r:id="rId2"/>
              </a:rPr>
              <a:t>/</a:t>
            </a:r>
            <a:r>
              <a:rPr lang="en-US" sz="18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0029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466" r="11253"/>
          <a:stretch/>
        </p:blipFill>
        <p:spPr>
          <a:xfrm>
            <a:off x="-166139" y="1269"/>
            <a:ext cx="12680144" cy="6378633"/>
          </a:xfrm>
          <a:prstGeom prst="rect">
            <a:avLst/>
          </a:prstGeom>
        </p:spPr>
      </p:pic>
      <p:sp>
        <p:nvSpPr>
          <p:cNvPr id="2" name="Rectangle 1"/>
          <p:cNvSpPr/>
          <p:nvPr/>
        </p:nvSpPr>
        <p:spPr>
          <a:xfrm>
            <a:off x="0" y="1652660"/>
            <a:ext cx="10871200" cy="305361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13" name="TextBox 12"/>
          <p:cNvSpPr txBox="1"/>
          <p:nvPr/>
        </p:nvSpPr>
        <p:spPr>
          <a:xfrm>
            <a:off x="0" y="1659285"/>
            <a:ext cx="10769600"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Engineered lighting designs consider a range of key variables unique to a given environment. The design and installation of exterior lighting should fit the needs of the application and location. Restricting exterior lighting to only warm color tones may pose a safety risk in certain environments. </a:t>
            </a:r>
          </a:p>
        </p:txBody>
      </p:sp>
      <p:cxnSp>
        <p:nvCxnSpPr>
          <p:cNvPr id="9" name="Straight Connector 8"/>
          <p:cNvCxnSpPr/>
          <p:nvPr/>
        </p:nvCxnSpPr>
        <p:spPr>
          <a:xfrm>
            <a:off x="6908800" y="533400"/>
            <a:ext cx="5283200" cy="0"/>
          </a:xfrm>
          <a:prstGeom prst="line">
            <a:avLst/>
          </a:prstGeom>
          <a:ln w="57150" cap="flat" cmpd="dbl">
            <a:solidFill>
              <a:srgbClr val="FF9933"/>
            </a:solidFill>
            <a:prstDash val="sysDot"/>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1162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320" y="685801"/>
            <a:ext cx="9896883" cy="1200329"/>
          </a:xfrm>
          <a:prstGeom prst="rect">
            <a:avLst/>
          </a:prstGeom>
          <a:noFill/>
        </p:spPr>
        <p:txBody>
          <a:bodyPr wrap="square" rtlCol="0">
            <a:spAutoFit/>
          </a:bodyPr>
          <a:lstStyle/>
          <a:p>
            <a:r>
              <a:rPr lang="en-US" sz="3600" b="1" dirty="0">
                <a:solidFill>
                  <a:schemeClr val="accent5"/>
                </a:solidFill>
                <a:latin typeface="Arial" panose="020B0604020202020204" pitchFamily="34" charset="0"/>
                <a:cs typeface="Arial" panose="020B0604020202020204" pitchFamily="34" charset="0"/>
              </a:rPr>
              <a:t>Industry agrees with these AMA LED Recommendations</a:t>
            </a:r>
          </a:p>
        </p:txBody>
      </p:sp>
      <p:sp>
        <p:nvSpPr>
          <p:cNvPr id="7" name="TextBox 6"/>
          <p:cNvSpPr txBox="1"/>
          <p:nvPr/>
        </p:nvSpPr>
        <p:spPr>
          <a:xfrm>
            <a:off x="369849" y="2209801"/>
            <a:ext cx="8266153" cy="738664"/>
          </a:xfrm>
          <a:prstGeom prst="rect">
            <a:avLst/>
          </a:prstGeom>
          <a:noFill/>
        </p:spPr>
        <p:txBody>
          <a:bodyPr wrap="square" rtlCol="0">
            <a:spAutoFit/>
          </a:bodyPr>
          <a:lstStyle/>
          <a:p>
            <a:r>
              <a:rPr lang="en-US" sz="2100" dirty="0" smtClean="0">
                <a:latin typeface="Arial" panose="020B0604020202020204" pitchFamily="34" charset="0"/>
                <a:cs typeface="Arial" panose="020B0604020202020204" pitchFamily="34" charset="0"/>
              </a:rPr>
              <a:t>-Use lighting controls: motion sensing, dimming, and stepped power switching to prevent unnecessary light</a:t>
            </a:r>
            <a:endParaRPr lang="en-US" sz="2100" dirty="0">
              <a:latin typeface="Arial" panose="020B0604020202020204" pitchFamily="34" charset="0"/>
              <a:cs typeface="Arial" panose="020B0604020202020204" pitchFamily="34" charset="0"/>
            </a:endParaRPr>
          </a:p>
        </p:txBody>
      </p:sp>
      <p:sp>
        <p:nvSpPr>
          <p:cNvPr id="11" name="TextBox 10"/>
          <p:cNvSpPr txBox="1"/>
          <p:nvPr/>
        </p:nvSpPr>
        <p:spPr>
          <a:xfrm>
            <a:off x="235321" y="3243943"/>
            <a:ext cx="8475397" cy="1061829"/>
          </a:xfrm>
          <a:prstGeom prst="rect">
            <a:avLst/>
          </a:prstGeom>
          <a:noFill/>
        </p:spPr>
        <p:txBody>
          <a:bodyPr wrap="none" rtlCol="0">
            <a:spAutoFit/>
          </a:bodyPr>
          <a:lstStyle/>
          <a:p>
            <a:r>
              <a:rPr lang="en-US" sz="2100" dirty="0" smtClean="0">
                <a:latin typeface="Arial" panose="020B0604020202020204" pitchFamily="34" charset="0"/>
                <a:cs typeface="Arial" panose="020B0604020202020204" pitchFamily="34" charset="0"/>
              </a:rPr>
              <a:t>-Restrict illumination to the task or target area</a:t>
            </a:r>
            <a:br>
              <a:rPr lang="en-US" sz="21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E.g., Shield the light to curtail up-light, glare and light trespass</a:t>
            </a:r>
            <a:endParaRPr lang="en-US" sz="2100" dirty="0">
              <a:latin typeface="Arial" panose="020B0604020202020204" pitchFamily="34" charset="0"/>
              <a:cs typeface="Arial" panose="020B0604020202020204" pitchFamily="34" charset="0"/>
            </a:endParaRPr>
          </a:p>
        </p:txBody>
      </p:sp>
      <p:sp>
        <p:nvSpPr>
          <p:cNvPr id="12" name="TextBox 11"/>
          <p:cNvSpPr txBox="1"/>
          <p:nvPr/>
        </p:nvSpPr>
        <p:spPr>
          <a:xfrm>
            <a:off x="369848" y="4516651"/>
            <a:ext cx="8069838" cy="415498"/>
          </a:xfrm>
          <a:prstGeom prst="rect">
            <a:avLst/>
          </a:prstGeom>
          <a:noFill/>
        </p:spPr>
        <p:txBody>
          <a:bodyPr wrap="none" rtlCol="0">
            <a:spAutoFit/>
          </a:bodyPr>
          <a:lstStyle/>
          <a:p>
            <a:r>
              <a:rPr lang="en-US" sz="2100" dirty="0" smtClean="0">
                <a:latin typeface="Arial" panose="020B0604020202020204" pitchFamily="34" charset="0"/>
                <a:cs typeface="Arial" panose="020B0604020202020204" pitchFamily="34" charset="0"/>
              </a:rPr>
              <a:t>-Design for minimum required light levels and energy consumption</a:t>
            </a:r>
            <a:endParaRPr lang="en-US" sz="2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1201" y="1574712"/>
            <a:ext cx="3392055" cy="2544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1"/>
          <p:cNvSpPr txBox="1"/>
          <p:nvPr/>
        </p:nvSpPr>
        <p:spPr>
          <a:xfrm>
            <a:off x="211287" y="5478960"/>
            <a:ext cx="11769427"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smtClean="0">
                <a:solidFill>
                  <a:schemeClr val="accent5"/>
                </a:solidFill>
                <a:latin typeface="Arial" panose="020B0604020202020204" pitchFamily="34" charset="0"/>
                <a:cs typeface="Arial" panose="020B0604020202020204" pitchFamily="34" charset="0"/>
              </a:rPr>
              <a:t>Consult a lighting professional to evaluate the application requirements to assist in selecting the right light for the job. </a:t>
            </a:r>
            <a:endParaRPr lang="en-US" sz="2200" b="1"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4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780" y="685800"/>
            <a:ext cx="4139275" cy="861774"/>
          </a:xfrm>
          <a:prstGeom prst="rect">
            <a:avLst/>
          </a:prstGeom>
          <a:noFill/>
        </p:spPr>
        <p:txBody>
          <a:bodyPr wrap="none" rtlCol="0">
            <a:spAutoFit/>
          </a:bodyPr>
          <a:lstStyle/>
          <a:p>
            <a:r>
              <a:rPr lang="en-US" sz="5000" b="1" dirty="0" smtClean="0">
                <a:solidFill>
                  <a:schemeClr val="accent5"/>
                </a:solidFill>
                <a:latin typeface="Arial" panose="020B0604020202020204" pitchFamily="34" charset="0"/>
                <a:cs typeface="Arial" panose="020B0604020202020204" pitchFamily="34" charset="0"/>
              </a:rPr>
              <a:t>Remember…</a:t>
            </a:r>
          </a:p>
        </p:txBody>
      </p:sp>
      <p:sp>
        <p:nvSpPr>
          <p:cNvPr id="2" name="Rectangle 1"/>
          <p:cNvSpPr/>
          <p:nvPr/>
        </p:nvSpPr>
        <p:spPr>
          <a:xfrm>
            <a:off x="196780" y="1547574"/>
            <a:ext cx="11877611" cy="3970318"/>
          </a:xfrm>
          <a:prstGeom prst="rect">
            <a:avLst/>
          </a:prstGeom>
        </p:spPr>
        <p:txBody>
          <a:bodyPr wrap="square">
            <a:spAutoFit/>
          </a:bodyPr>
          <a:lstStyle/>
          <a:p>
            <a:r>
              <a:rPr lang="en-US" sz="3600" b="1" dirty="0" smtClean="0">
                <a:solidFill>
                  <a:schemeClr val="accent5"/>
                </a:solidFill>
                <a:latin typeface="Arial" panose="020B0604020202020204" pitchFamily="34" charset="0"/>
                <a:cs typeface="Arial" panose="020B0604020202020204" pitchFamily="34" charset="0"/>
              </a:rPr>
              <a:t>Outdoor LED </a:t>
            </a:r>
            <a:r>
              <a:rPr lang="en-US" sz="3600" b="1" dirty="0">
                <a:solidFill>
                  <a:schemeClr val="accent5"/>
                </a:solidFill>
                <a:latin typeface="Arial" panose="020B0604020202020204" pitchFamily="34" charset="0"/>
                <a:cs typeface="Arial" panose="020B0604020202020204" pitchFamily="34" charset="0"/>
              </a:rPr>
              <a:t>lights </a:t>
            </a:r>
            <a:r>
              <a:rPr lang="en-US" sz="3600" b="1" dirty="0">
                <a:latin typeface="Arial" panose="020B0604020202020204" pitchFamily="34" charset="0"/>
                <a:cs typeface="Arial" panose="020B0604020202020204" pitchFamily="34" charset="0"/>
              </a:rPr>
              <a:t>come in a range of colors. </a:t>
            </a:r>
            <a:r>
              <a:rPr lang="en-US" sz="3600" b="1" dirty="0" smtClean="0">
                <a:latin typeface="Arial" panose="020B0604020202020204" pitchFamily="34" charset="0"/>
                <a:cs typeface="Arial" panose="020B0604020202020204" pitchFamily="34" charset="0"/>
              </a:rPr>
              <a:t>Choosing the correct spectral content will optimize safety and visibility. </a:t>
            </a:r>
          </a:p>
          <a:p>
            <a:endParaRPr lang="en-US" sz="3600" b="1" dirty="0">
              <a:solidFill>
                <a:schemeClr val="bg1">
                  <a:lumMod val="50000"/>
                </a:schemeClr>
              </a:solidFill>
              <a:latin typeface="Arial" panose="020B0604020202020204" pitchFamily="34" charset="0"/>
              <a:cs typeface="Arial" panose="020B0604020202020204" pitchFamily="34" charset="0"/>
            </a:endParaRPr>
          </a:p>
          <a:p>
            <a:r>
              <a:rPr lang="en-US" sz="3600" b="1" dirty="0" smtClean="0">
                <a:latin typeface="Arial" panose="020B0604020202020204" pitchFamily="34" charset="0"/>
                <a:cs typeface="Arial" panose="020B0604020202020204" pitchFamily="34" charset="0"/>
              </a:rPr>
              <a:t>For </a:t>
            </a:r>
            <a:r>
              <a:rPr lang="en-US" sz="3600" b="1" dirty="0">
                <a:latin typeface="Arial" panose="020B0604020202020204" pitchFamily="34" charset="0"/>
                <a:cs typeface="Arial" panose="020B0604020202020204" pitchFamily="34" charset="0"/>
              </a:rPr>
              <a:t>a safe and secure environment</a:t>
            </a:r>
            <a:r>
              <a:rPr lang="en-US" sz="3600" b="1" dirty="0" smtClean="0">
                <a:latin typeface="Arial" panose="020B0604020202020204" pitchFamily="34" charset="0"/>
                <a:cs typeface="Arial" panose="020B0604020202020204" pitchFamily="34" charset="0"/>
              </a:rPr>
              <a:t>, </a:t>
            </a:r>
          </a:p>
          <a:p>
            <a:r>
              <a:rPr lang="en-US" sz="3600" b="1" dirty="0" smtClean="0">
                <a:latin typeface="Arial" panose="020B0604020202020204" pitchFamily="34" charset="0"/>
                <a:cs typeface="Arial" panose="020B0604020202020204" pitchFamily="34" charset="0"/>
              </a:rPr>
              <a:t>use appropriate metrics and </a:t>
            </a:r>
            <a:r>
              <a:rPr lang="en-US" sz="3600" b="1" dirty="0">
                <a:latin typeface="Arial" panose="020B0604020202020204" pitchFamily="34" charset="0"/>
                <a:cs typeface="Arial" panose="020B0604020202020204" pitchFamily="34" charset="0"/>
              </a:rPr>
              <a:t>select the </a:t>
            </a:r>
            <a:r>
              <a:rPr lang="en-US" sz="3600" b="1" dirty="0" smtClean="0">
                <a:solidFill>
                  <a:schemeClr val="bg1">
                    <a:lumMod val="50000"/>
                  </a:schemeClr>
                </a:solidFill>
                <a:latin typeface="Arial" panose="020B0604020202020204" pitchFamily="34" charset="0"/>
                <a:cs typeface="Arial" panose="020B0604020202020204" pitchFamily="34" charset="0"/>
              </a:rPr>
              <a:t/>
            </a:r>
            <a:br>
              <a:rPr lang="en-US" sz="3600" b="1" dirty="0" smtClean="0">
                <a:solidFill>
                  <a:schemeClr val="bg1">
                    <a:lumMod val="50000"/>
                  </a:schemeClr>
                </a:solidFill>
                <a:latin typeface="Arial" panose="020B0604020202020204" pitchFamily="34" charset="0"/>
                <a:cs typeface="Arial" panose="020B0604020202020204" pitchFamily="34" charset="0"/>
              </a:rPr>
            </a:br>
            <a:r>
              <a:rPr lang="en-US" sz="3600" b="1" dirty="0" smtClean="0">
                <a:solidFill>
                  <a:schemeClr val="accent5"/>
                </a:solidFill>
                <a:latin typeface="Arial" panose="020B0604020202020204" pitchFamily="34" charset="0"/>
                <a:cs typeface="Arial" panose="020B0604020202020204" pitchFamily="34" charset="0"/>
              </a:rPr>
              <a:t>right light. </a:t>
            </a:r>
            <a:endParaRPr lang="en-US" sz="3600" b="1"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30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559" y="4494686"/>
            <a:ext cx="4229351" cy="2115708"/>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25448"/>
          <a:stretch/>
        </p:blipFill>
        <p:spPr>
          <a:xfrm>
            <a:off x="6434559" y="2259093"/>
            <a:ext cx="4229351" cy="2130096"/>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9337" y="4429372"/>
            <a:ext cx="4314120" cy="2123356"/>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593" y="2217631"/>
            <a:ext cx="4266864" cy="2130098"/>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406401" y="635473"/>
            <a:ext cx="11624020" cy="1631216"/>
          </a:xfrm>
          <a:prstGeom prst="rect">
            <a:avLst/>
          </a:prstGeom>
          <a:noFill/>
        </p:spPr>
        <p:txBody>
          <a:bodyPr wrap="square" rtlCol="0" anchor="ctr">
            <a:spAutoFit/>
          </a:bodyPr>
          <a:lstStyle/>
          <a:p>
            <a:r>
              <a:rPr lang="en-US" sz="5000" b="1" dirty="0" smtClean="0">
                <a:latin typeface="Arial" panose="020B0604020202020204" pitchFamily="34" charset="0"/>
                <a:cs typeface="Arial" panose="020B0604020202020204" pitchFamily="34" charset="0"/>
              </a:rPr>
              <a:t>Proper Outdoor </a:t>
            </a:r>
            <a:r>
              <a:rPr lang="en-US" sz="5000" b="1" dirty="0" smtClean="0">
                <a:solidFill>
                  <a:schemeClr val="accent5"/>
                </a:solidFill>
                <a:latin typeface="Arial" panose="020B0604020202020204" pitchFamily="34" charset="0"/>
                <a:cs typeface="Arial" panose="020B0604020202020204" pitchFamily="34" charset="0"/>
              </a:rPr>
              <a:t>Lighting</a:t>
            </a:r>
            <a:r>
              <a:rPr lang="en-US" sz="5000" b="1" dirty="0" smtClean="0">
                <a:solidFill>
                  <a:schemeClr val="bg1">
                    <a:lumMod val="50000"/>
                  </a:schemeClr>
                </a:solidFill>
                <a:latin typeface="Arial" panose="020B0604020202020204" pitchFamily="34" charset="0"/>
                <a:cs typeface="Arial" panose="020B0604020202020204" pitchFamily="34" charset="0"/>
              </a:rPr>
              <a:t> </a:t>
            </a:r>
            <a:r>
              <a:rPr lang="en-US" sz="5000" b="1" dirty="0" smtClean="0">
                <a:latin typeface="Arial" panose="020B0604020202020204" pitchFamily="34" charset="0"/>
                <a:cs typeface="Arial" panose="020B0604020202020204" pitchFamily="34" charset="0"/>
              </a:rPr>
              <a:t>Enhances</a:t>
            </a:r>
            <a:r>
              <a:rPr lang="en-US" sz="5000" b="1" dirty="0" smtClean="0">
                <a:solidFill>
                  <a:schemeClr val="bg1">
                    <a:lumMod val="50000"/>
                  </a:schemeClr>
                </a:solidFill>
                <a:latin typeface="Arial" panose="020B0604020202020204" pitchFamily="34" charset="0"/>
                <a:cs typeface="Arial" panose="020B0604020202020204" pitchFamily="34" charset="0"/>
              </a:rPr>
              <a:t> </a:t>
            </a:r>
            <a:r>
              <a:rPr lang="en-US" sz="5000" b="1" dirty="0" smtClean="0">
                <a:solidFill>
                  <a:schemeClr val="accent5"/>
                </a:solidFill>
                <a:latin typeface="Arial" panose="020B0604020202020204" pitchFamily="34" charset="0"/>
                <a:cs typeface="Arial" panose="020B0604020202020204" pitchFamily="34" charset="0"/>
              </a:rPr>
              <a:t>Safety</a:t>
            </a:r>
            <a:r>
              <a:rPr lang="en-US" sz="5000" b="1" dirty="0" smtClean="0">
                <a:solidFill>
                  <a:srgbClr val="FF9933"/>
                </a:solidFill>
                <a:latin typeface="Arial" panose="020B0604020202020204" pitchFamily="34" charset="0"/>
                <a:cs typeface="Arial" panose="020B0604020202020204" pitchFamily="34" charset="0"/>
              </a:rPr>
              <a:t> </a:t>
            </a:r>
            <a:r>
              <a:rPr lang="en-US" sz="5000" b="1" dirty="0">
                <a:latin typeface="Arial" panose="020B0604020202020204" pitchFamily="34" charset="0"/>
                <a:cs typeface="Arial" panose="020B0604020202020204" pitchFamily="34" charset="0"/>
              </a:rPr>
              <a:t>a</a:t>
            </a:r>
            <a:r>
              <a:rPr lang="en-US" sz="5000" b="1" dirty="0" smtClean="0">
                <a:latin typeface="Arial" panose="020B0604020202020204" pitchFamily="34" charset="0"/>
                <a:cs typeface="Arial" panose="020B0604020202020204" pitchFamily="34" charset="0"/>
              </a:rPr>
              <a:t>nd Livability </a:t>
            </a:r>
          </a:p>
        </p:txBody>
      </p:sp>
    </p:spTree>
    <p:extLst>
      <p:ext uri="{BB962C8B-B14F-4D97-AF65-F5344CB8AC3E}">
        <p14:creationId xmlns:p14="http://schemas.microsoft.com/office/powerpoint/2010/main" val="395456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67130" y="2335758"/>
            <a:ext cx="9457741" cy="4153784"/>
            <a:chOff x="387232" y="2073981"/>
            <a:chExt cx="5144001" cy="3297882"/>
          </a:xfrm>
        </p:grpSpPr>
        <p:pic>
          <p:nvPicPr>
            <p:cNvPr id="15" name="Picture 14"/>
            <p:cNvPicPr>
              <a:picLocks/>
            </p:cNvPicPr>
            <p:nvPr/>
          </p:nvPicPr>
          <p:blipFill>
            <a:blip r:embed="rId2">
              <a:extLst>
                <a:ext uri="{28A0092B-C50C-407E-A947-70E740481C1C}">
                  <a14:useLocalDpi xmlns:a14="http://schemas.microsoft.com/office/drawing/2010/main" val="0"/>
                </a:ext>
              </a:extLst>
            </a:blip>
            <a:stretch>
              <a:fillRect/>
            </a:stretch>
          </p:blipFill>
          <p:spPr>
            <a:xfrm>
              <a:off x="387232" y="2073981"/>
              <a:ext cx="2228065" cy="1626206"/>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232" y="3746080"/>
              <a:ext cx="2227486" cy="1625783"/>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1721" y="2741032"/>
              <a:ext cx="2719512" cy="1985869"/>
            </a:xfrm>
            <a:prstGeom prst="rect">
              <a:avLst/>
            </a:prstGeom>
            <a:ln>
              <a:noFill/>
            </a:ln>
            <a:effectLst>
              <a:outerShdw blurRad="190500" algn="tl" rotWithShape="0">
                <a:srgbClr val="000000">
                  <a:alpha val="70000"/>
                </a:srgbClr>
              </a:outerShdw>
            </a:effectLst>
          </p:spPr>
        </p:pic>
      </p:grpSp>
      <p:grpSp>
        <p:nvGrpSpPr>
          <p:cNvPr id="3" name="Group 2"/>
          <p:cNvGrpSpPr/>
          <p:nvPr/>
        </p:nvGrpSpPr>
        <p:grpSpPr>
          <a:xfrm>
            <a:off x="1367130" y="2335758"/>
            <a:ext cx="9614472" cy="4225240"/>
            <a:chOff x="750592" y="1645410"/>
            <a:chExt cx="7210854" cy="4225240"/>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b="31110"/>
            <a:stretch/>
          </p:blipFill>
          <p:spPr>
            <a:xfrm>
              <a:off x="760531" y="1645410"/>
              <a:ext cx="3074236" cy="2086312"/>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592" y="3822926"/>
              <a:ext cx="3076393" cy="2047724"/>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6423" y="2464790"/>
              <a:ext cx="3855023" cy="2574031"/>
            </a:xfrm>
            <a:prstGeom prst="rect">
              <a:avLst/>
            </a:prstGeom>
          </p:spPr>
        </p:pic>
      </p:grpSp>
      <p:sp>
        <p:nvSpPr>
          <p:cNvPr id="13" name="Title 1"/>
          <p:cNvSpPr>
            <a:spLocks noGrp="1"/>
          </p:cNvSpPr>
          <p:nvPr>
            <p:ph type="ctrTitle"/>
          </p:nvPr>
        </p:nvSpPr>
        <p:spPr>
          <a:xfrm>
            <a:off x="127296" y="661226"/>
            <a:ext cx="10923360" cy="1594965"/>
          </a:xfrm>
          <a:ln>
            <a:noFill/>
          </a:ln>
        </p:spPr>
        <p:txBody>
          <a:bodyPr>
            <a:noAutofit/>
          </a:bodyPr>
          <a:lstStyle/>
          <a:p>
            <a:pPr algn="l"/>
            <a:r>
              <a:rPr lang="en-US" sz="5000" b="1" dirty="0" smtClean="0">
                <a:solidFill>
                  <a:schemeClr val="accent5"/>
                </a:solidFill>
                <a:latin typeface="Arial" panose="020B0604020202020204" pitchFamily="34" charset="0"/>
                <a:cs typeface="Arial" panose="020B0604020202020204" pitchFamily="34" charset="0"/>
              </a:rPr>
              <a:t>LED Lights </a:t>
            </a:r>
            <a:r>
              <a:rPr lang="en-US" sz="5000" b="1" dirty="0">
                <a:solidFill>
                  <a:schemeClr val="tx1"/>
                </a:solidFill>
                <a:latin typeface="Arial" panose="020B0604020202020204" pitchFamily="34" charset="0"/>
                <a:cs typeface="Arial" panose="020B0604020202020204" pitchFamily="34" charset="0"/>
              </a:rPr>
              <a:t>a</a:t>
            </a:r>
            <a:r>
              <a:rPr lang="en-US" sz="5000" b="1" dirty="0" smtClean="0">
                <a:solidFill>
                  <a:schemeClr val="tx1"/>
                </a:solidFill>
                <a:latin typeface="Arial" panose="020B0604020202020204" pitchFamily="34" charset="0"/>
                <a:cs typeface="Arial" panose="020B0604020202020204" pitchFamily="34" charset="0"/>
              </a:rPr>
              <a:t>re an Energy Efficient Option for Exterior Lighting</a:t>
            </a:r>
            <a:endParaRPr lang="en-US" sz="5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75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48400" y="3192692"/>
            <a:ext cx="8182921" cy="742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5600" y="1219200"/>
            <a:ext cx="2785720" cy="1659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ctrTitle"/>
          </p:nvPr>
        </p:nvSpPr>
        <p:spPr>
          <a:xfrm>
            <a:off x="206752" y="47105"/>
            <a:ext cx="10121141" cy="1594965"/>
          </a:xfrm>
        </p:spPr>
        <p:txBody>
          <a:bodyPr>
            <a:normAutofit/>
          </a:bodyPr>
          <a:lstStyle/>
          <a:p>
            <a:r>
              <a:rPr lang="en-US" sz="5000" dirty="0" smtClean="0">
                <a:solidFill>
                  <a:schemeClr val="tx1"/>
                </a:solidFill>
              </a:rPr>
              <a:t>Public Debate on LEDs</a:t>
            </a:r>
            <a:endParaRPr lang="en-US" sz="5000" dirty="0">
              <a:solidFill>
                <a:schemeClr val="tx1"/>
              </a:solidFill>
            </a:endParaRPr>
          </a:p>
        </p:txBody>
      </p:sp>
      <p:pic>
        <p:nvPicPr>
          <p:cNvPr id="30722"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tretch>
            <a:fillRect/>
          </a:stretch>
        </p:blipFill>
        <p:spPr>
          <a:xfrm>
            <a:off x="0" y="4026941"/>
            <a:ext cx="7346950" cy="1371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1602" y="1907849"/>
            <a:ext cx="7315199" cy="116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48400" y="5566758"/>
            <a:ext cx="7226759" cy="1202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824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500"/>
                                        <p:tgtEl>
                                          <p:spTgt spid="307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fade">
                                      <p:cBhvr>
                                        <p:cTn id="11" dur="500"/>
                                        <p:tgtEl>
                                          <p:spTgt spid="1229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22"/>
                                        </p:tgtEl>
                                        <p:attrNameLst>
                                          <p:attrName>style.visibility</p:attrName>
                                        </p:attrNameLst>
                                      </p:cBhvr>
                                      <p:to>
                                        <p:strVal val="visible"/>
                                      </p:to>
                                    </p:set>
                                    <p:animEffect transition="in" filter="fade">
                                      <p:cBhvr>
                                        <p:cTn id="15" dur="500"/>
                                        <p:tgtEl>
                                          <p:spTgt spid="307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724"/>
                                        </p:tgtEl>
                                        <p:attrNameLst>
                                          <p:attrName>style.visibility</p:attrName>
                                        </p:attrNameLst>
                                      </p:cBhvr>
                                      <p:to>
                                        <p:strVal val="visible"/>
                                      </p:to>
                                    </p:set>
                                    <p:animEffect transition="in" filter="fade">
                                      <p:cBhvr>
                                        <p:cTn id="19"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68" y="685800"/>
            <a:ext cx="11745432" cy="784830"/>
          </a:xfrm>
          <a:prstGeom prst="rect">
            <a:avLst/>
          </a:prstGeom>
          <a:noFill/>
        </p:spPr>
        <p:txBody>
          <a:bodyPr wrap="square" rtlCol="0">
            <a:spAutoFit/>
          </a:bodyPr>
          <a:lstStyle/>
          <a:p>
            <a:r>
              <a:rPr lang="en-US" sz="4500" b="1" dirty="0" smtClean="0">
                <a:solidFill>
                  <a:schemeClr val="accent5"/>
                </a:solidFill>
                <a:latin typeface="Arial" panose="020B0604020202020204" pitchFamily="34" charset="0"/>
                <a:cs typeface="Arial" panose="020B0604020202020204" pitchFamily="34" charset="0"/>
              </a:rPr>
              <a:t>Blue Light Hazard</a:t>
            </a:r>
          </a:p>
        </p:txBody>
      </p:sp>
      <p:sp>
        <p:nvSpPr>
          <p:cNvPr id="3" name="TextBox 2"/>
          <p:cNvSpPr txBox="1"/>
          <p:nvPr/>
        </p:nvSpPr>
        <p:spPr>
          <a:xfrm>
            <a:off x="304800" y="1547575"/>
            <a:ext cx="10566400" cy="646331"/>
          </a:xfrm>
          <a:prstGeom prst="rect">
            <a:avLst/>
          </a:prstGeom>
          <a:noFill/>
        </p:spPr>
        <p:txBody>
          <a:bodyPr wrap="square" rtlCol="0">
            <a:spAutoFit/>
          </a:bodyPr>
          <a:lstStyle/>
          <a:p>
            <a:r>
              <a:rPr lang="en-US" dirty="0" smtClean="0"/>
              <a:t>Temporary or permanent loss of visual photoreceptor function following exposure to short-wavelength radiation on the retina. </a:t>
            </a:r>
            <a:endParaRPr lang="en-US" dirty="0"/>
          </a:p>
        </p:txBody>
      </p:sp>
      <p:sp>
        <p:nvSpPr>
          <p:cNvPr id="14" name="TextBox 13"/>
          <p:cNvSpPr txBox="1"/>
          <p:nvPr/>
        </p:nvSpPr>
        <p:spPr>
          <a:xfrm>
            <a:off x="40168" y="2232005"/>
            <a:ext cx="11745432" cy="784830"/>
          </a:xfrm>
          <a:prstGeom prst="rect">
            <a:avLst/>
          </a:prstGeom>
          <a:noFill/>
        </p:spPr>
        <p:txBody>
          <a:bodyPr wrap="square" rtlCol="0">
            <a:spAutoFit/>
          </a:bodyPr>
          <a:lstStyle/>
          <a:p>
            <a:r>
              <a:rPr lang="en-US" sz="4500" b="1" dirty="0" smtClean="0">
                <a:solidFill>
                  <a:schemeClr val="accent5"/>
                </a:solidFill>
                <a:latin typeface="Arial" panose="020B0604020202020204" pitchFamily="34" charset="0"/>
                <a:cs typeface="Arial" panose="020B0604020202020204" pitchFamily="34" charset="0"/>
              </a:rPr>
              <a:t>Disability and Discomfort Glare</a:t>
            </a:r>
          </a:p>
        </p:txBody>
      </p:sp>
      <p:sp>
        <p:nvSpPr>
          <p:cNvPr id="15" name="TextBox 14"/>
          <p:cNvSpPr txBox="1"/>
          <p:nvPr/>
        </p:nvSpPr>
        <p:spPr>
          <a:xfrm>
            <a:off x="342900" y="3016835"/>
            <a:ext cx="10566400" cy="369332"/>
          </a:xfrm>
          <a:prstGeom prst="rect">
            <a:avLst/>
          </a:prstGeom>
          <a:noFill/>
        </p:spPr>
        <p:txBody>
          <a:bodyPr wrap="square" rtlCol="0">
            <a:spAutoFit/>
          </a:bodyPr>
          <a:lstStyle/>
          <a:p>
            <a:r>
              <a:rPr lang="en-US" dirty="0" smtClean="0"/>
              <a:t>Disability Glare: reduction in visibility due to scattered light in the eye</a:t>
            </a:r>
            <a:endParaRPr lang="en-US" dirty="0"/>
          </a:p>
        </p:txBody>
      </p:sp>
      <p:sp>
        <p:nvSpPr>
          <p:cNvPr id="16" name="TextBox 15"/>
          <p:cNvSpPr txBox="1"/>
          <p:nvPr/>
        </p:nvSpPr>
        <p:spPr>
          <a:xfrm>
            <a:off x="368300" y="3425309"/>
            <a:ext cx="10566400" cy="369332"/>
          </a:xfrm>
          <a:prstGeom prst="rect">
            <a:avLst/>
          </a:prstGeom>
          <a:noFill/>
        </p:spPr>
        <p:txBody>
          <a:bodyPr wrap="square" rtlCol="0">
            <a:spAutoFit/>
          </a:bodyPr>
          <a:lstStyle/>
          <a:p>
            <a:r>
              <a:rPr lang="en-US" dirty="0" smtClean="0"/>
              <a:t>Discomfort Glare: painful sensation when exposed to a bright light in field of view</a:t>
            </a:r>
            <a:endParaRPr lang="en-US" dirty="0"/>
          </a:p>
        </p:txBody>
      </p:sp>
      <p:sp>
        <p:nvSpPr>
          <p:cNvPr id="17" name="TextBox 16"/>
          <p:cNvSpPr txBox="1"/>
          <p:nvPr/>
        </p:nvSpPr>
        <p:spPr>
          <a:xfrm>
            <a:off x="40168" y="3886200"/>
            <a:ext cx="11745432" cy="1477328"/>
          </a:xfrm>
          <a:prstGeom prst="rect">
            <a:avLst/>
          </a:prstGeom>
          <a:noFill/>
        </p:spPr>
        <p:txBody>
          <a:bodyPr wrap="square" rtlCol="0">
            <a:spAutoFit/>
          </a:bodyPr>
          <a:lstStyle/>
          <a:p>
            <a:r>
              <a:rPr lang="en-US" sz="4500" b="1" dirty="0" smtClean="0">
                <a:solidFill>
                  <a:schemeClr val="accent5"/>
                </a:solidFill>
                <a:latin typeface="Arial" panose="020B0604020202020204" pitchFamily="34" charset="0"/>
                <a:cs typeface="Arial" panose="020B0604020202020204" pitchFamily="34" charset="0"/>
              </a:rPr>
              <a:t>Circadian Disruption – Melatonin </a:t>
            </a:r>
            <a:r>
              <a:rPr lang="en-US" sz="4500" b="1" dirty="0" smtClean="0">
                <a:solidFill>
                  <a:schemeClr val="accent5"/>
                </a:solidFill>
                <a:latin typeface="Arial" panose="020B0604020202020204" pitchFamily="34" charset="0"/>
                <a:cs typeface="Arial" panose="020B0604020202020204" pitchFamily="34" charset="0"/>
              </a:rPr>
              <a:t>Suppression</a:t>
            </a:r>
            <a:endParaRPr lang="en-US" sz="4500" b="1" dirty="0" smtClean="0">
              <a:solidFill>
                <a:schemeClr val="accent5"/>
              </a:solidFill>
              <a:latin typeface="Arial" panose="020B0604020202020204" pitchFamily="34" charset="0"/>
              <a:cs typeface="Arial" panose="020B0604020202020204" pitchFamily="34" charset="0"/>
            </a:endParaRPr>
          </a:p>
        </p:txBody>
      </p:sp>
      <p:sp>
        <p:nvSpPr>
          <p:cNvPr id="18" name="TextBox 17"/>
          <p:cNvSpPr txBox="1"/>
          <p:nvPr/>
        </p:nvSpPr>
        <p:spPr>
          <a:xfrm>
            <a:off x="368300" y="5425560"/>
            <a:ext cx="10566400" cy="646331"/>
          </a:xfrm>
          <a:prstGeom prst="rect">
            <a:avLst/>
          </a:prstGeom>
          <a:noFill/>
        </p:spPr>
        <p:txBody>
          <a:bodyPr wrap="square" rtlCol="0">
            <a:spAutoFit/>
          </a:bodyPr>
          <a:lstStyle/>
          <a:p>
            <a:r>
              <a:rPr lang="en-US" dirty="0" smtClean="0"/>
              <a:t>Disruption of circadian rhythm is known to contribute to a variety of maladies. CCT is too simple if a metric to determine melatonin suppression.   </a:t>
            </a:r>
            <a:endParaRPr lang="en-US" dirty="0"/>
          </a:p>
        </p:txBody>
      </p:sp>
    </p:spTree>
    <p:extLst>
      <p:ext uri="{BB962C8B-B14F-4D97-AF65-F5344CB8AC3E}">
        <p14:creationId xmlns:p14="http://schemas.microsoft.com/office/powerpoint/2010/main" val="194623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65831"/>
            <a:ext cx="10972800" cy="4525963"/>
          </a:xfrm>
        </p:spPr>
        <p:txBody>
          <a:bodyPr>
            <a:normAutofit/>
          </a:bodyPr>
          <a:lstStyle/>
          <a:p>
            <a:pPr marL="0" indent="0">
              <a:buNone/>
            </a:pPr>
            <a:r>
              <a:rPr lang="en-US" sz="2000" dirty="0">
                <a:latin typeface="Arial" panose="020B0604020202020204" pitchFamily="34" charset="0"/>
                <a:cs typeface="Arial" panose="020B0604020202020204" pitchFamily="34" charset="0"/>
              </a:rPr>
              <a:t>The safety of LED lighting with regard to human health has occasionally been the subject of scrutiny. One such concern is </a:t>
            </a:r>
            <a:r>
              <a:rPr lang="en-US" sz="2000" dirty="0">
                <a:latin typeface="Arial" panose="020B0604020202020204" pitchFamily="34" charset="0"/>
                <a:cs typeface="Arial" panose="020B0604020202020204" pitchFamily="34" charset="0"/>
              </a:rPr>
              <a:t>photoretinitis</a:t>
            </a:r>
            <a:r>
              <a:rPr lang="en-US" sz="2000" dirty="0">
                <a:latin typeface="Arial" panose="020B0604020202020204" pitchFamily="34" charset="0"/>
                <a:cs typeface="Arial" panose="020B0604020202020204" pitchFamily="34" charset="0"/>
              </a:rPr>
              <a:t>—photochemical damage to the retina—which can result from too much exposure to violet and blue light. This is known as blue light hazard. The risk of blue light hazard is sometimes associated with LEDs, even though LEDs that emit white light do not contain significantly more blue than any other source at the same color temperature</a:t>
            </a:r>
          </a:p>
        </p:txBody>
      </p:sp>
      <p:sp>
        <p:nvSpPr>
          <p:cNvPr id="5" name="TextBox 4"/>
          <p:cNvSpPr txBox="1"/>
          <p:nvPr/>
        </p:nvSpPr>
        <p:spPr>
          <a:xfrm>
            <a:off x="395768" y="381000"/>
            <a:ext cx="11745432" cy="861774"/>
          </a:xfrm>
          <a:prstGeom prst="rect">
            <a:avLst/>
          </a:prstGeom>
          <a:noFill/>
        </p:spPr>
        <p:txBody>
          <a:bodyPr wrap="square" rtlCol="0">
            <a:spAutoFit/>
          </a:bodyPr>
          <a:lstStyle/>
          <a:p>
            <a:r>
              <a:rPr lang="en-US" sz="5000" b="1" dirty="0" smtClean="0">
                <a:solidFill>
                  <a:schemeClr val="accent5"/>
                </a:solidFill>
                <a:latin typeface="Arial" panose="020B0604020202020204" pitchFamily="34" charset="0"/>
                <a:cs typeface="Arial" panose="020B0604020202020204" pitchFamily="34" charset="0"/>
              </a:rPr>
              <a:t>Blue Light Hazard</a:t>
            </a:r>
          </a:p>
        </p:txBody>
      </p:sp>
      <p:sp>
        <p:nvSpPr>
          <p:cNvPr id="6" name="TextBox 5"/>
          <p:cNvSpPr txBox="1"/>
          <p:nvPr/>
        </p:nvSpPr>
        <p:spPr>
          <a:xfrm>
            <a:off x="564244" y="2862943"/>
            <a:ext cx="6210300" cy="1938992"/>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There is no single, discrete definition of blue light. Light colors vary along a continuum. </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The associated “health” and other impacts under discussion are caused by particular wavelengths of light, not by color. </a:t>
            </a:r>
            <a:endParaRPr lang="en-US" sz="2000"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2966" y="2785224"/>
            <a:ext cx="5202517" cy="190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02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b="1" dirty="0" smtClean="0">
                <a:latin typeface="Arial" panose="020B0604020202020204" pitchFamily="34" charset="0"/>
                <a:cs typeface="Arial" panose="020B0604020202020204" pitchFamily="34" charset="0"/>
              </a:rPr>
              <a:t>Glare</a:t>
            </a:r>
            <a:r>
              <a:rPr lang="en-US" sz="3200" dirty="0">
                <a:latin typeface="Arial" panose="020B0604020202020204" pitchFamily="34" charset="0"/>
                <a:cs typeface="Arial" panose="020B0604020202020204" pitchFamily="34" charset="0"/>
              </a:rPr>
              <a:t> is a visual sensation caused by excessive and uncontrolled brightness. It can be disabling or simply uncomfortable. It is subjective, and sensitivity to glare can vary widely. </a:t>
            </a:r>
            <a:r>
              <a:rPr lang="en-US" sz="3200" b="1" dirty="0" smtClean="0">
                <a:latin typeface="Arial" panose="020B0604020202020204" pitchFamily="34" charset="0"/>
                <a:cs typeface="Arial" panose="020B0604020202020204" pitchFamily="34" charset="0"/>
              </a:rPr>
              <a:t>Disability </a:t>
            </a:r>
            <a:r>
              <a:rPr lang="en-US" sz="3200" b="1" dirty="0">
                <a:latin typeface="Arial" panose="020B0604020202020204" pitchFamily="34" charset="0"/>
                <a:cs typeface="Arial" panose="020B0604020202020204" pitchFamily="34" charset="0"/>
              </a:rPr>
              <a:t>glare</a:t>
            </a:r>
            <a:r>
              <a:rPr lang="en-US" sz="3200" dirty="0">
                <a:latin typeface="Arial" panose="020B0604020202020204" pitchFamily="34" charset="0"/>
                <a:cs typeface="Arial" panose="020B0604020202020204" pitchFamily="34" charset="0"/>
              </a:rPr>
              <a:t> is the reduction in visibility caused by intense light sources in the field of view, while </a:t>
            </a:r>
            <a:r>
              <a:rPr lang="en-US" sz="3200" b="1" dirty="0">
                <a:latin typeface="Arial" panose="020B0604020202020204" pitchFamily="34" charset="0"/>
                <a:cs typeface="Arial" panose="020B0604020202020204" pitchFamily="34" charset="0"/>
              </a:rPr>
              <a:t>discomfort glare</a:t>
            </a:r>
            <a:r>
              <a:rPr lang="en-US" sz="3200" dirty="0">
                <a:latin typeface="Arial" panose="020B0604020202020204" pitchFamily="34" charset="0"/>
                <a:cs typeface="Arial" panose="020B0604020202020204" pitchFamily="34" charset="0"/>
              </a:rPr>
              <a:t> is the sensation of annoyance or even pain induced by overly bright sources (Rea 2000). </a:t>
            </a:r>
            <a:r>
              <a:rPr lang="en-US" sz="3200" dirty="0" smtClean="0">
                <a:latin typeface="Arial" panose="020B0604020202020204" pitchFamily="34" charset="0"/>
                <a:cs typeface="Arial" panose="020B0604020202020204" pitchFamily="34" charset="0"/>
              </a:rPr>
              <a:t>Reducing </a:t>
            </a:r>
            <a:r>
              <a:rPr lang="en-US" sz="3200" dirty="0">
                <a:latin typeface="Arial" panose="020B0604020202020204" pitchFamily="34" charset="0"/>
                <a:cs typeface="Arial" panose="020B0604020202020204" pitchFamily="34" charset="0"/>
              </a:rPr>
              <a:t>glare is an effective way to improve the lighting.</a:t>
            </a:r>
          </a:p>
        </p:txBody>
      </p:sp>
      <p:sp>
        <p:nvSpPr>
          <p:cNvPr id="4" name="Title 3"/>
          <p:cNvSpPr txBox="1">
            <a:spLocks noGrp="1"/>
          </p:cNvSpPr>
          <p:nvPr>
            <p:ph type="title"/>
          </p:nvPr>
        </p:nvSpPr>
        <p:spPr>
          <a:xfrm>
            <a:off x="609600" y="525025"/>
            <a:ext cx="10972800" cy="642227"/>
          </a:xfrm>
          <a:prstGeom prst="rect">
            <a:avLst/>
          </a:prstGeom>
          <a:noFill/>
        </p:spPr>
        <p:txBody>
          <a:bodyPr wrap="square" rtlCol="0">
            <a:spAutoFit/>
          </a:bodyPr>
          <a:lstStyle/>
          <a:p>
            <a:pPr algn="l"/>
            <a:r>
              <a:rPr lang="en-US" sz="5000" b="1" dirty="0" smtClean="0">
                <a:latin typeface="Arial" panose="020B0604020202020204" pitchFamily="34" charset="0"/>
                <a:cs typeface="Arial" panose="020B0604020202020204" pitchFamily="34" charset="0"/>
              </a:rPr>
              <a:t>Disability </a:t>
            </a:r>
            <a:r>
              <a:rPr lang="en-US" sz="5000" b="1" dirty="0">
                <a:latin typeface="Arial" panose="020B0604020202020204" pitchFamily="34" charset="0"/>
                <a:cs typeface="Arial" panose="020B0604020202020204" pitchFamily="34" charset="0"/>
              </a:rPr>
              <a:t>&amp;</a:t>
            </a:r>
            <a:r>
              <a:rPr lang="en-US" sz="5000" b="1" dirty="0" smtClean="0">
                <a:latin typeface="Arial" panose="020B0604020202020204" pitchFamily="34" charset="0"/>
                <a:cs typeface="Arial" panose="020B0604020202020204" pitchFamily="34" charset="0"/>
              </a:rPr>
              <a:t> Discomfort Glare</a:t>
            </a:r>
          </a:p>
        </p:txBody>
      </p:sp>
    </p:spTree>
    <p:extLst>
      <p:ext uri="{BB962C8B-B14F-4D97-AF65-F5344CB8AC3E}">
        <p14:creationId xmlns:p14="http://schemas.microsoft.com/office/powerpoint/2010/main" val="268235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noAutofit/>
          </a:bodyPr>
          <a:lstStyle/>
          <a:p>
            <a:pPr algn="l"/>
            <a:r>
              <a:rPr lang="en-US" sz="5000" b="1" dirty="0">
                <a:latin typeface="Arial" panose="020B0604020202020204" pitchFamily="34" charset="0"/>
                <a:cs typeface="Arial" panose="020B0604020202020204" pitchFamily="34" charset="0"/>
              </a:rPr>
              <a:t>Circadian Disruption – Melatonin Supersession</a:t>
            </a:r>
            <a:br>
              <a:rPr lang="en-US" sz="5000" b="1" dirty="0">
                <a:latin typeface="Arial" panose="020B0604020202020204" pitchFamily="34" charset="0"/>
                <a:cs typeface="Arial" panose="020B0604020202020204" pitchFamily="34" charset="0"/>
              </a:rPr>
            </a:br>
            <a:endParaRPr lang="en-US" sz="5000" dirty="0"/>
          </a:p>
        </p:txBody>
      </p:sp>
      <p:sp>
        <p:nvSpPr>
          <p:cNvPr id="3" name="Content Placeholder 2"/>
          <p:cNvSpPr>
            <a:spLocks noGrp="1"/>
          </p:cNvSpPr>
          <p:nvPr>
            <p:ph idx="1"/>
          </p:nvPr>
        </p:nvSpPr>
        <p:spPr>
          <a:xfrm>
            <a:off x="527957" y="1513116"/>
            <a:ext cx="10972800" cy="4525963"/>
          </a:xfrm>
        </p:spPr>
        <p:txBody>
          <a:bodyPr>
            <a:normAutofit/>
          </a:bodyPr>
          <a:lstStyle/>
          <a:p>
            <a:pPr marL="0" indent="0">
              <a:buNone/>
            </a:pPr>
            <a:r>
              <a:rPr lang="en-US" sz="3200" dirty="0">
                <a:latin typeface="Arial" panose="020B0604020202020204" pitchFamily="34" charset="0"/>
                <a:cs typeface="Arial" panose="020B0604020202020204" pitchFamily="34" charset="0"/>
              </a:rPr>
              <a:t>Melatonin suppression at </a:t>
            </a:r>
            <a:r>
              <a:rPr lang="en-US" sz="3200" dirty="0" smtClean="0">
                <a:latin typeface="Arial" panose="020B0604020202020204" pitchFamily="34" charset="0"/>
                <a:cs typeface="Arial" panose="020B0604020202020204" pitchFamily="34" charset="0"/>
              </a:rPr>
              <a:t>night is </a:t>
            </a:r>
            <a:r>
              <a:rPr lang="en-US" sz="3200" dirty="0">
                <a:latin typeface="Arial" panose="020B0604020202020204" pitchFamily="34" charset="0"/>
                <a:cs typeface="Arial" panose="020B0604020202020204" pitchFamily="34" charset="0"/>
              </a:rPr>
              <a:t>not synonymous with circadian disruption. Staying awake in dim light at night or limited exposure to light during the day can also be disruptive to physiology and behavior, even though there is no effect of the light on melatonin concentrations. </a:t>
            </a:r>
            <a:endParaRPr lang="en-US" sz="3200" dirty="0" smtClean="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smtClean="0">
                <a:latin typeface="Arial" panose="020B0604020202020204" pitchFamily="34" charset="0"/>
                <a:cs typeface="Arial" panose="020B0604020202020204" pitchFamily="34" charset="0"/>
              </a:rPr>
              <a:t>These </a:t>
            </a:r>
            <a:r>
              <a:rPr lang="en-US" sz="3200" dirty="0">
                <a:latin typeface="Arial" panose="020B0604020202020204" pitchFamily="34" charset="0"/>
                <a:cs typeface="Arial" panose="020B0604020202020204" pitchFamily="34" charset="0"/>
              </a:rPr>
              <a:t>disruptive social‐behavioral effects may or may not be associated with nocturnal melatonin suppression</a:t>
            </a:r>
            <a:r>
              <a:rPr lang="en-US" sz="3200" dirty="0" smtClean="0">
                <a:latin typeface="Arial" panose="020B0604020202020204" pitchFamily="34" charset="0"/>
                <a:cs typeface="Arial" panose="020B0604020202020204" pitchFamily="34" charset="0"/>
              </a:rPr>
              <a:t>. Much </a:t>
            </a:r>
            <a:r>
              <a:rPr lang="en-US" sz="3200" dirty="0">
                <a:latin typeface="Arial" panose="020B0604020202020204" pitchFamily="34" charset="0"/>
                <a:cs typeface="Arial" panose="020B0604020202020204" pitchFamily="34" charset="0"/>
              </a:rPr>
              <a:t>less is known about the spectral and absolute sensitivities to light as they affect circadian disruption.</a:t>
            </a:r>
          </a:p>
        </p:txBody>
      </p:sp>
    </p:spTree>
    <p:extLst>
      <p:ext uri="{BB962C8B-B14F-4D97-AF65-F5344CB8AC3E}">
        <p14:creationId xmlns:p14="http://schemas.microsoft.com/office/powerpoint/2010/main" val="85620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02629"/>
            <a:ext cx="12192001" cy="6687990"/>
          </a:xfrm>
          <a:prstGeom prst="rect">
            <a:avLst/>
          </a:prstGeom>
        </p:spPr>
      </p:pic>
      <p:cxnSp>
        <p:nvCxnSpPr>
          <p:cNvPr id="6" name="Straight Connector 5"/>
          <p:cNvCxnSpPr/>
          <p:nvPr/>
        </p:nvCxnSpPr>
        <p:spPr>
          <a:xfrm>
            <a:off x="6908800" y="533400"/>
            <a:ext cx="5283200" cy="0"/>
          </a:xfrm>
          <a:prstGeom prst="line">
            <a:avLst/>
          </a:prstGeom>
          <a:ln w="57150" cap="flat" cmpd="dbl">
            <a:solidFill>
              <a:srgbClr val="FF9933"/>
            </a:solidFill>
            <a:prstDash val="sysDot"/>
          </a:ln>
        </p:spPr>
        <p:style>
          <a:lnRef idx="1">
            <a:schemeClr val="accent5"/>
          </a:lnRef>
          <a:fillRef idx="0">
            <a:schemeClr val="accent5"/>
          </a:fillRef>
          <a:effectRef idx="0">
            <a:schemeClr val="accent5"/>
          </a:effectRef>
          <a:fontRef idx="minor">
            <a:schemeClr val="tx1"/>
          </a:fontRef>
        </p:style>
      </p:cxnSp>
      <p:cxnSp>
        <p:nvCxnSpPr>
          <p:cNvPr id="7" name="Straight Connector 6"/>
          <p:cNvCxnSpPr/>
          <p:nvPr/>
        </p:nvCxnSpPr>
        <p:spPr>
          <a:xfrm>
            <a:off x="0" y="6553200"/>
            <a:ext cx="5283200" cy="0"/>
          </a:xfrm>
          <a:prstGeom prst="line">
            <a:avLst/>
          </a:prstGeom>
          <a:ln w="57150" cap="flat" cmpd="dbl">
            <a:solidFill>
              <a:srgbClr val="FF9933"/>
            </a:solidFill>
            <a:prstDash val="sysDot"/>
          </a:ln>
        </p:spPr>
        <p:style>
          <a:lnRef idx="1">
            <a:schemeClr val="accent5"/>
          </a:lnRef>
          <a:fillRef idx="0">
            <a:schemeClr val="accent5"/>
          </a:fillRef>
          <a:effectRef idx="0">
            <a:schemeClr val="accent5"/>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2458"/>
            <a:ext cx="12192000" cy="565543"/>
          </a:xfrm>
          <a:prstGeom prst="rect">
            <a:avLst/>
          </a:prstGeom>
        </p:spPr>
      </p:pic>
      <p:sp>
        <p:nvSpPr>
          <p:cNvPr id="4" name="TextBox 3"/>
          <p:cNvSpPr txBox="1"/>
          <p:nvPr/>
        </p:nvSpPr>
        <p:spPr>
          <a:xfrm>
            <a:off x="5229308" y="1981201"/>
            <a:ext cx="6481288" cy="1600438"/>
          </a:xfrm>
          <a:prstGeom prst="rect">
            <a:avLst/>
          </a:prstGeom>
          <a:noFill/>
        </p:spPr>
        <p:txBody>
          <a:bodyPr wrap="square" rtlCol="0">
            <a:spAutoFit/>
          </a:bodyPr>
          <a:lstStyle/>
          <a:p>
            <a:r>
              <a:rPr lang="en-US" sz="1400" dirty="0" smtClean="0">
                <a:solidFill>
                  <a:schemeClr val="bg1">
                    <a:lumMod val="50000"/>
                  </a:schemeClr>
                </a:solidFill>
                <a:latin typeface="Arial" panose="020B0604020202020204" pitchFamily="34" charset="0"/>
                <a:cs typeface="Arial" panose="020B0604020202020204" pitchFamily="34" charset="0"/>
              </a:rPr>
              <a:t>LED lighting systems are </a:t>
            </a:r>
            <a:r>
              <a:rPr lang="en-US" sz="1400" dirty="0" smtClean="0">
                <a:solidFill>
                  <a:srgbClr val="FF9933"/>
                </a:solidFill>
                <a:latin typeface="Arial" panose="020B0604020202020204" pitchFamily="34" charset="0"/>
                <a:cs typeface="Arial" panose="020B0604020202020204" pitchFamily="34" charset="0"/>
              </a:rPr>
              <a:t>essential</a:t>
            </a:r>
            <a:r>
              <a:rPr lang="en-US" sz="1400" dirty="0" smtClean="0">
                <a:solidFill>
                  <a:schemeClr val="bg1">
                    <a:lumMod val="50000"/>
                  </a:schemeClr>
                </a:solidFill>
                <a:latin typeface="Arial" panose="020B0604020202020204" pitchFamily="34" charset="0"/>
                <a:cs typeface="Arial" panose="020B0604020202020204" pitchFamily="34" charset="0"/>
              </a:rPr>
              <a:t> to use when properly designed and installed. The designs of these lights consider public safety, light distribution and quality, glare control, costs, maintenance and color. </a:t>
            </a:r>
          </a:p>
          <a:p>
            <a:endParaRPr lang="en-US" sz="1400" dirty="0">
              <a:solidFill>
                <a:schemeClr val="bg1">
                  <a:lumMod val="50000"/>
                </a:schemeClr>
              </a:solidFill>
              <a:latin typeface="Arial" panose="020B0604020202020204" pitchFamily="34" charset="0"/>
              <a:cs typeface="Arial" panose="020B0604020202020204" pitchFamily="34" charset="0"/>
            </a:endParaRPr>
          </a:p>
          <a:p>
            <a:r>
              <a:rPr lang="en-US" sz="1400" dirty="0" smtClean="0">
                <a:solidFill>
                  <a:schemeClr val="bg1">
                    <a:lumMod val="50000"/>
                  </a:schemeClr>
                </a:solidFill>
                <a:latin typeface="Arial" panose="020B0604020202020204" pitchFamily="34" charset="0"/>
                <a:cs typeface="Arial" panose="020B0604020202020204" pitchFamily="34" charset="0"/>
              </a:rPr>
              <a:t>The characteristics of these systems provide versatility and end-user choice. Light distribution, color temperature, and glare control are now available in outdoor lighting with LED technology. </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5326491" y="4191000"/>
            <a:ext cx="6481288" cy="1384995"/>
          </a:xfrm>
          <a:prstGeom prst="rect">
            <a:avLst/>
          </a:prstGeom>
          <a:noFill/>
        </p:spPr>
        <p:txBody>
          <a:bodyPr wrap="square" rtlCol="0">
            <a:spAutoFit/>
          </a:bodyPr>
          <a:lstStyle/>
          <a:p>
            <a:r>
              <a:rPr lang="en-US" sz="1400" dirty="0" smtClean="0">
                <a:solidFill>
                  <a:schemeClr val="bg1">
                    <a:lumMod val="50000"/>
                  </a:schemeClr>
                </a:solidFill>
                <a:latin typeface="Arial" panose="020B0604020202020204" pitchFamily="34" charset="0"/>
                <a:cs typeface="Arial" panose="020B0604020202020204" pitchFamily="34" charset="0"/>
              </a:rPr>
              <a:t>The American Medical Association (AMA, Department of Energy (DOE) and lighting industry </a:t>
            </a:r>
            <a:r>
              <a:rPr lang="en-US" sz="1400" dirty="0" smtClean="0">
                <a:solidFill>
                  <a:srgbClr val="FF9933"/>
                </a:solidFill>
                <a:latin typeface="Arial" panose="020B0604020202020204" pitchFamily="34" charset="0"/>
                <a:cs typeface="Arial" panose="020B0604020202020204" pitchFamily="34" charset="0"/>
              </a:rPr>
              <a:t>agree</a:t>
            </a:r>
            <a:r>
              <a:rPr lang="en-US" sz="1400" dirty="0" smtClean="0">
                <a:solidFill>
                  <a:schemeClr val="bg1">
                    <a:lumMod val="50000"/>
                  </a:schemeClr>
                </a:solidFill>
                <a:latin typeface="Arial" panose="020B0604020202020204" pitchFamily="34" charset="0"/>
                <a:cs typeface="Arial" panose="020B0604020202020204" pitchFamily="34" charset="0"/>
              </a:rPr>
              <a:t> that LED lights are energy efficient. </a:t>
            </a:r>
            <a:br>
              <a:rPr lang="en-US" sz="1400" dirty="0" smtClean="0">
                <a:solidFill>
                  <a:schemeClr val="bg1">
                    <a:lumMod val="50000"/>
                  </a:schemeClr>
                </a:solidFill>
                <a:latin typeface="Arial" panose="020B0604020202020204" pitchFamily="34" charset="0"/>
                <a:cs typeface="Arial" panose="020B0604020202020204" pitchFamily="34" charset="0"/>
              </a:rPr>
            </a:br>
            <a:r>
              <a:rPr lang="en-US" sz="1400" dirty="0" smtClean="0">
                <a:solidFill>
                  <a:schemeClr val="bg1">
                    <a:lumMod val="50000"/>
                  </a:schemeClr>
                </a:solidFill>
                <a:latin typeface="Arial" panose="020B0604020202020204" pitchFamily="34" charset="0"/>
                <a:cs typeface="Arial" panose="020B0604020202020204" pitchFamily="34" charset="0"/>
              </a:rPr>
              <a:t/>
            </a:r>
            <a:br>
              <a:rPr lang="en-US" sz="1400" dirty="0" smtClean="0">
                <a:solidFill>
                  <a:schemeClr val="bg1">
                    <a:lumMod val="50000"/>
                  </a:schemeClr>
                </a:solidFill>
                <a:latin typeface="Arial" panose="020B0604020202020204" pitchFamily="34" charset="0"/>
                <a:cs typeface="Arial" panose="020B0604020202020204" pitchFamily="34" charset="0"/>
              </a:rPr>
            </a:br>
            <a:r>
              <a:rPr lang="en-US" sz="1400" dirty="0">
                <a:solidFill>
                  <a:schemeClr val="bg1">
                    <a:lumMod val="50000"/>
                  </a:schemeClr>
                </a:solidFill>
                <a:latin typeface="Arial" panose="020B0604020202020204" pitchFamily="34" charset="0"/>
                <a:cs typeface="Arial" panose="020B0604020202020204" pitchFamily="34" charset="0"/>
              </a:rPr>
              <a:t>Unfortunately, the AMA policy recommends restrictions on the color of LED lighting for exterior application. These restrictions on exterior lighting are unfounded and unsuitable. </a:t>
            </a:r>
            <a:r>
              <a:rPr lang="en-US" sz="1400" b="1" dirty="0" smtClean="0">
                <a:solidFill>
                  <a:srgbClr val="FF9933"/>
                </a:solidFill>
                <a:latin typeface="Arial" panose="020B0604020202020204" pitchFamily="34" charset="0"/>
                <a:cs typeface="Arial" panose="020B0604020202020204" pitchFamily="34" charset="0"/>
              </a:rPr>
              <a:t>The color of light is not a one-size-fits-all</a:t>
            </a:r>
            <a:r>
              <a:rPr lang="en-US" sz="1400" dirty="0" smtClean="0">
                <a:solidFill>
                  <a:srgbClr val="FF9933"/>
                </a:solidFill>
                <a:latin typeface="Arial" panose="020B0604020202020204" pitchFamily="34" charset="0"/>
                <a:cs typeface="Arial" panose="020B0604020202020204" pitchFamily="34" charset="0"/>
              </a:rPr>
              <a:t>.</a:t>
            </a:r>
            <a:endParaRPr lang="en-US" sz="1400" dirty="0">
              <a:solidFill>
                <a:srgbClr val="FF9933"/>
              </a:solidFill>
              <a:latin typeface="Arial" panose="020B0604020202020204" pitchFamily="34" charset="0"/>
              <a:cs typeface="Arial" panose="020B0604020202020204" pitchFamily="34" charset="0"/>
            </a:endParaRPr>
          </a:p>
        </p:txBody>
      </p:sp>
      <p:sp>
        <p:nvSpPr>
          <p:cNvPr id="8" name="Rectangle 7"/>
          <p:cNvSpPr/>
          <p:nvPr/>
        </p:nvSpPr>
        <p:spPr>
          <a:xfrm>
            <a:off x="0" y="0"/>
            <a:ext cx="12344400" cy="14297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5144" y="226681"/>
            <a:ext cx="11385452" cy="1325563"/>
          </a:xfrm>
        </p:spPr>
        <p:txBody>
          <a:bodyPr>
            <a:normAutofit/>
          </a:bodyPr>
          <a:lstStyle/>
          <a:p>
            <a:r>
              <a:rPr lang="en-US" sz="5000" dirty="0" smtClean="0"/>
              <a:t>LEDs are Versatile  </a:t>
            </a:r>
            <a:endParaRPr lang="en-US" sz="5000" dirty="0"/>
          </a:p>
        </p:txBody>
      </p:sp>
    </p:spTree>
    <p:extLst>
      <p:ext uri="{BB962C8B-B14F-4D97-AF65-F5344CB8AC3E}">
        <p14:creationId xmlns:p14="http://schemas.microsoft.com/office/powerpoint/2010/main" val="391951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002222"/>
      </a:dk2>
      <a:lt2>
        <a:srgbClr val="DADADA"/>
      </a:lt2>
      <a:accent1>
        <a:srgbClr val="005261"/>
      </a:accent1>
      <a:accent2>
        <a:srgbClr val="00697B"/>
      </a:accent2>
      <a:accent3>
        <a:srgbClr val="0095A4"/>
      </a:accent3>
      <a:accent4>
        <a:srgbClr val="03C99F"/>
      </a:accent4>
      <a:accent5>
        <a:srgbClr val="4AB5C4"/>
      </a:accent5>
      <a:accent6>
        <a:srgbClr val="FF3535"/>
      </a:accent6>
      <a:hlink>
        <a:srgbClr val="0989B1"/>
      </a:hlink>
      <a:folHlink>
        <a:srgbClr val="A5A5A5"/>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FD28438C607D40A226C9BCA42C3D49" ma:contentTypeVersion="1" ma:contentTypeDescription="Create a new document." ma:contentTypeScope="" ma:versionID="2931592122d743d9188585cc41a423c6">
  <xsd:schema xmlns:xsd="http://www.w3.org/2001/XMLSchema" xmlns:xs="http://www.w3.org/2001/XMLSchema" xmlns:p="http://schemas.microsoft.com/office/2006/metadata/properties" xmlns:ns1="http://schemas.microsoft.com/sharepoint/v3" targetNamespace="http://schemas.microsoft.com/office/2006/metadata/properties" ma:root="true" ma:fieldsID="a16b2b9e2a96b9c8bc7c91e5f384aec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36862E9-9AB0-4327-B2D5-348ADC6FC0D1}"/>
</file>

<file path=customXml/itemProps2.xml><?xml version="1.0" encoding="utf-8"?>
<ds:datastoreItem xmlns:ds="http://schemas.openxmlformats.org/officeDocument/2006/customXml" ds:itemID="{C29F0502-7FCC-489D-947E-E63CC90B2756}"/>
</file>

<file path=customXml/itemProps3.xml><?xml version="1.0" encoding="utf-8"?>
<ds:datastoreItem xmlns:ds="http://schemas.openxmlformats.org/officeDocument/2006/customXml" ds:itemID="{8F65D27C-291B-4343-8A3C-D2665FB83511}"/>
</file>

<file path=docProps/app.xml><?xml version="1.0" encoding="utf-8"?>
<Properties xmlns="http://schemas.openxmlformats.org/officeDocument/2006/extended-properties" xmlns:vt="http://schemas.openxmlformats.org/officeDocument/2006/docPropsVTypes">
  <TotalTime>549</TotalTime>
  <Words>1213</Words>
  <Application>Microsoft Office PowerPoint</Application>
  <PresentationFormat>Custom</PresentationFormat>
  <Paragraphs>80</Paragraphs>
  <Slides>17</Slides>
  <Notes>5</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LED Lights are an Energy Efficient Option for Exterior Lighting</vt:lpstr>
      <vt:lpstr>Public Debate on LEDs</vt:lpstr>
      <vt:lpstr>PowerPoint Presentation</vt:lpstr>
      <vt:lpstr>PowerPoint Presentation</vt:lpstr>
      <vt:lpstr>Disability &amp; Discomfort Glare</vt:lpstr>
      <vt:lpstr>Circadian Disruption – Melatonin Supersession </vt:lpstr>
      <vt:lpstr>LEDs are Versatile  </vt:lpstr>
      <vt:lpstr>PowerPoint Presentation</vt:lpstr>
      <vt:lpstr>Calculating Circadian Stimulus (CS)</vt:lpstr>
      <vt:lpstr>LED Lights Result in No Greater Exposure than Incandescent (BBR)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dc:creator>
  <cp:lastModifiedBy>Echeverria, Mariela</cp:lastModifiedBy>
  <cp:revision>30</cp:revision>
  <dcterms:created xsi:type="dcterms:W3CDTF">2016-10-06T18:32:56Z</dcterms:created>
  <dcterms:modified xsi:type="dcterms:W3CDTF">2018-04-16T17:40:46Z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0x01010082FD28438C607D40A226C9BCA42C3D49</vt:lpwstr>
  </property>
</Properties>
</file>