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25.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notesSlides/notesSlide2.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13.xml" ContentType="application/vnd.openxmlformats-officedocument.presentationml.slideLayout+xml"/>
  <Override PartName="/ppt/notesSlides/notesSlide3.xml" ContentType="application/vnd.openxmlformats-officedocument.presentationml.notesSlide+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2.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5"/>
  </p:notesMasterIdLst>
  <p:sldIdLst>
    <p:sldId id="285" r:id="rId2"/>
    <p:sldId id="286" r:id="rId3"/>
    <p:sldId id="287" r:id="rId4"/>
    <p:sldId id="288" r:id="rId5"/>
    <p:sldId id="289" r:id="rId6"/>
    <p:sldId id="290" r:id="rId7"/>
    <p:sldId id="291" r:id="rId8"/>
    <p:sldId id="292" r:id="rId9"/>
    <p:sldId id="293" r:id="rId10"/>
    <p:sldId id="294" r:id="rId11"/>
    <p:sldId id="295" r:id="rId12"/>
    <p:sldId id="296" r:id="rId13"/>
    <p:sldId id="29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389" autoAdjust="0"/>
    <p:restoredTop sz="80655" autoAdjust="0"/>
  </p:normalViewPr>
  <p:slideViewPr>
    <p:cSldViewPr snapToGrid="0">
      <p:cViewPr varScale="1">
        <p:scale>
          <a:sx n="94" d="100"/>
          <a:sy n="94" d="100"/>
        </p:scale>
        <p:origin x="-98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BEE39A-94BC-41D3-A039-A19A30C57C91}" type="datetimeFigureOut">
              <a:rPr lang="en-US" smtClean="0"/>
              <a:t>4/16/2018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71688-87D9-4053-893B-FC3BD6A8FC32}" type="slidenum">
              <a:rPr lang="en-US" smtClean="0"/>
              <a:t>‹#›</a:t>
            </a:fld>
            <a:endParaRPr lang="en-US" dirty="0"/>
          </a:p>
        </p:txBody>
      </p:sp>
    </p:spTree>
    <p:extLst>
      <p:ext uri="{BB962C8B-B14F-4D97-AF65-F5344CB8AC3E}">
        <p14:creationId xmlns:p14="http://schemas.microsoft.com/office/powerpoint/2010/main" val="1698576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a:t>
            </a:fld>
            <a:endParaRPr lang="en-US" dirty="0"/>
          </a:p>
        </p:txBody>
      </p:sp>
    </p:spTree>
    <p:extLst>
      <p:ext uri="{BB962C8B-B14F-4D97-AF65-F5344CB8AC3E}">
        <p14:creationId xmlns:p14="http://schemas.microsoft.com/office/powerpoint/2010/main" val="310672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12</a:t>
            </a:fld>
            <a:endParaRPr lang="en-US" dirty="0"/>
          </a:p>
        </p:txBody>
      </p:sp>
    </p:spTree>
    <p:extLst>
      <p:ext uri="{BB962C8B-B14F-4D97-AF65-F5344CB8AC3E}">
        <p14:creationId xmlns:p14="http://schemas.microsoft.com/office/powerpoint/2010/main" val="142524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a:t>
            </a:r>
            <a:r>
              <a:rPr lang="en-US" baseline="0" dirty="0" smtClean="0"/>
              <a:t> photos for two on right – those are indoor lights</a:t>
            </a:r>
            <a:endParaRPr lang="en-US" dirty="0" smtClean="0"/>
          </a:p>
        </p:txBody>
      </p:sp>
      <p:sp>
        <p:nvSpPr>
          <p:cNvPr id="4" name="Slide Number Placeholder 3"/>
          <p:cNvSpPr>
            <a:spLocks noGrp="1"/>
          </p:cNvSpPr>
          <p:nvPr>
            <p:ph type="sldNum" sz="quarter" idx="10"/>
          </p:nvPr>
        </p:nvSpPr>
        <p:spPr/>
        <p:txBody>
          <a:bodyPr/>
          <a:lstStyle/>
          <a:p>
            <a:fld id="{86400945-1A4C-4F69-B0C0-098841D8B7DA}" type="slidenum">
              <a:rPr lang="en-US" smtClean="0"/>
              <a:t>2</a:t>
            </a:fld>
            <a:endParaRPr lang="en-US" dirty="0"/>
          </a:p>
        </p:txBody>
      </p:sp>
    </p:spTree>
    <p:extLst>
      <p:ext uri="{BB962C8B-B14F-4D97-AF65-F5344CB8AC3E}">
        <p14:creationId xmlns:p14="http://schemas.microsoft.com/office/powerpoint/2010/main" val="320988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Sample</a:t>
            </a:r>
            <a:r>
              <a:rPr lang="en-US" baseline="0" dirty="0" smtClean="0"/>
              <a:t> photos</a:t>
            </a:r>
          </a:p>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3</a:t>
            </a:fld>
            <a:endParaRPr lang="en-US" dirty="0"/>
          </a:p>
        </p:txBody>
      </p:sp>
    </p:spTree>
    <p:extLst>
      <p:ext uri="{BB962C8B-B14F-4D97-AF65-F5344CB8AC3E}">
        <p14:creationId xmlns:p14="http://schemas.microsoft.com/office/powerpoint/2010/main" val="2905618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a:t>
            </a:r>
            <a:r>
              <a:rPr lang="en-US" baseline="0" dirty="0" smtClean="0"/>
              <a:t> light hazard: High radiance, short wavelength light focused on the retina by the optics of the eye fro an extended duration has the potential to cause permanent damage to the retina. It is dependent on spectral distribution, optics, amount of exposure, and use case. Study by Lighting Research center shows blue light hazard weighted radiance for 3000K or 4000K LEDs is actually less than the BHWR for an incandescent filament. According to CIE/IEC 62471 standard, light sources of 3000-4000K become a hazard after staring directly into the light source for 33-43 minutes. This is highly improbable for motorist and pedestrians walking under outdoor light. </a:t>
            </a:r>
          </a:p>
          <a:p>
            <a:endParaRPr lang="en-US" baseline="0" dirty="0" smtClean="0"/>
          </a:p>
          <a:p>
            <a:r>
              <a:rPr lang="en-US" baseline="0" dirty="0" smtClean="0"/>
              <a:t>Disability and discomfort glare: disability glare depends upon the amount of scattered light from small particles in the eye, but these participles are large enough that scatter is independent of wavelength. It is dependent on how much light and the angle between the line of sight and the glare source. Spectrum does not matter. Discomfort glare increases with irradiance at the cornea and with reductions in the angular distance between the light source and the line f sight. The spectral composition of the light source also influences discomfort glare; sources with relative greater short wavelength content are seen as producing more discomfort for equal photopic illuminance at the cornea. </a:t>
            </a:r>
          </a:p>
          <a:p>
            <a:endParaRPr lang="en-US" baseline="0" dirty="0" smtClean="0"/>
          </a:p>
          <a:p>
            <a:r>
              <a:rPr lang="en-US" baseline="0" dirty="0" smtClean="0"/>
              <a:t>Melatonin: is a hormone that is produced at night and in darkness. Retinal exposure to light during nighttime can suppress melatonin synthesis. However, humans have a high threshold to retinal light </a:t>
            </a:r>
            <a:r>
              <a:rPr lang="en-US" baseline="0" dirty="0" smtClean="0"/>
              <a:t>exposure </a:t>
            </a:r>
            <a:r>
              <a:rPr lang="en-US" baseline="0" dirty="0" smtClean="0"/>
              <a:t>for suppressing melatonin at night. The amount and the duration of exposure need to be specified before it can be stated that LED sources affect melatonin suppression at night. </a:t>
            </a:r>
          </a:p>
          <a:p>
            <a:endParaRPr lang="en-US" baseline="0" dirty="0" smtClean="0"/>
          </a:p>
          <a:p>
            <a:r>
              <a:rPr lang="en-US" baseline="0" dirty="0" smtClean="0"/>
              <a:t>Circadian disruption: Until more is known about the effects of long-wavelength light exposure (amount, spectrum, duration) on </a:t>
            </a:r>
            <a:r>
              <a:rPr lang="en-US" baseline="0" dirty="0" smtClean="0"/>
              <a:t>circadian </a:t>
            </a:r>
            <a:r>
              <a:rPr lang="en-US" baseline="0" dirty="0" smtClean="0"/>
              <a:t>disruption, it is inappropriate to single out short-wavelength radiation from LEDs as the causing factor for this. </a:t>
            </a:r>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6</a:t>
            </a:fld>
            <a:endParaRPr lang="en-US" dirty="0"/>
          </a:p>
        </p:txBody>
      </p:sp>
    </p:spTree>
    <p:extLst>
      <p:ext uri="{BB962C8B-B14F-4D97-AF65-F5344CB8AC3E}">
        <p14:creationId xmlns:p14="http://schemas.microsoft.com/office/powerpoint/2010/main" val="1425240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One such concern is photoretinitis, which can result from too much exposure to violet and blue light. The risk of blue light hazard is sometimes associated with LEDs, even though LEDs that emit white light do not contain significantly more blue than any other source at the same color temperature</a:t>
            </a:r>
          </a:p>
          <a:p>
            <a:endParaRPr lang="en-US" dirty="0"/>
          </a:p>
        </p:txBody>
      </p:sp>
      <p:sp>
        <p:nvSpPr>
          <p:cNvPr id="4" name="Slide Number Placeholder 3"/>
          <p:cNvSpPr>
            <a:spLocks noGrp="1"/>
          </p:cNvSpPr>
          <p:nvPr>
            <p:ph type="sldNum" sz="quarter" idx="10"/>
          </p:nvPr>
        </p:nvSpPr>
        <p:spPr/>
        <p:txBody>
          <a:bodyPr/>
          <a:lstStyle/>
          <a:p>
            <a:fld id="{E4E71688-87D9-4053-893B-FC3BD6A8FC32}" type="slidenum">
              <a:rPr lang="en-US" smtClean="0"/>
              <a:t>7</a:t>
            </a:fld>
            <a:endParaRPr lang="en-US" dirty="0"/>
          </a:p>
        </p:txBody>
      </p:sp>
    </p:spTree>
    <p:extLst>
      <p:ext uri="{BB962C8B-B14F-4D97-AF65-F5344CB8AC3E}">
        <p14:creationId xmlns:p14="http://schemas.microsoft.com/office/powerpoint/2010/main" val="158987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It can be disabling or simply uncomfortable. It is subjective, and sensitivity to glare can vary widely.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anose="020B0604020202020204" pitchFamily="34" charset="0"/>
                <a:cs typeface="Arial" panose="020B0604020202020204" pitchFamily="34" charset="0"/>
              </a:rPr>
              <a:t>Reducing glare is an effective way to improve the lighting.</a:t>
            </a:r>
          </a:p>
          <a:p>
            <a:endParaRPr lang="en-US" dirty="0"/>
          </a:p>
        </p:txBody>
      </p:sp>
      <p:sp>
        <p:nvSpPr>
          <p:cNvPr id="4" name="Slide Number Placeholder 3"/>
          <p:cNvSpPr>
            <a:spLocks noGrp="1"/>
          </p:cNvSpPr>
          <p:nvPr>
            <p:ph type="sldNum" sz="quarter" idx="10"/>
          </p:nvPr>
        </p:nvSpPr>
        <p:spPr/>
        <p:txBody>
          <a:bodyPr/>
          <a:lstStyle/>
          <a:p>
            <a:fld id="{E4E71688-87D9-4053-893B-FC3BD6A8FC32}" type="slidenum">
              <a:rPr lang="en-US" smtClean="0"/>
              <a:t>8</a:t>
            </a:fld>
            <a:endParaRPr lang="en-US" dirty="0"/>
          </a:p>
        </p:txBody>
      </p:sp>
    </p:spTree>
    <p:extLst>
      <p:ext uri="{BB962C8B-B14F-4D97-AF65-F5344CB8AC3E}">
        <p14:creationId xmlns:p14="http://schemas.microsoft.com/office/powerpoint/2010/main" val="88818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Staying awake in dim light at night or limited exposure to light during the day can also be disruptive to physiology and behavior, even though there is no effect of the light on melatonin concentrations. </a:t>
            </a:r>
          </a:p>
          <a:p>
            <a:endParaRPr lang="en-US" dirty="0"/>
          </a:p>
        </p:txBody>
      </p:sp>
      <p:sp>
        <p:nvSpPr>
          <p:cNvPr id="4" name="Slide Number Placeholder 3"/>
          <p:cNvSpPr>
            <a:spLocks noGrp="1"/>
          </p:cNvSpPr>
          <p:nvPr>
            <p:ph type="sldNum" sz="quarter" idx="10"/>
          </p:nvPr>
        </p:nvSpPr>
        <p:spPr/>
        <p:txBody>
          <a:bodyPr/>
          <a:lstStyle/>
          <a:p>
            <a:fld id="{E4E71688-87D9-4053-893B-FC3BD6A8FC32}" type="slidenum">
              <a:rPr lang="en-US" smtClean="0"/>
              <a:t>9</a:t>
            </a:fld>
            <a:endParaRPr lang="en-US" dirty="0"/>
          </a:p>
        </p:txBody>
      </p:sp>
    </p:spTree>
    <p:extLst>
      <p:ext uri="{BB962C8B-B14F-4D97-AF65-F5344CB8AC3E}">
        <p14:creationId xmlns:p14="http://schemas.microsoft.com/office/powerpoint/2010/main" val="969474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10</a:t>
            </a:fld>
            <a:endParaRPr lang="en-US" dirty="0"/>
          </a:p>
        </p:txBody>
      </p:sp>
    </p:spTree>
    <p:extLst>
      <p:ext uri="{BB962C8B-B14F-4D97-AF65-F5344CB8AC3E}">
        <p14:creationId xmlns:p14="http://schemas.microsoft.com/office/powerpoint/2010/main" val="3688578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 slide</a:t>
            </a:r>
            <a:endParaRPr lang="en-US" dirty="0"/>
          </a:p>
        </p:txBody>
      </p:sp>
      <p:sp>
        <p:nvSpPr>
          <p:cNvPr id="4" name="Slide Number Placeholder 3"/>
          <p:cNvSpPr>
            <a:spLocks noGrp="1"/>
          </p:cNvSpPr>
          <p:nvPr>
            <p:ph type="sldNum" sz="quarter" idx="10"/>
          </p:nvPr>
        </p:nvSpPr>
        <p:spPr/>
        <p:txBody>
          <a:bodyPr/>
          <a:lstStyle/>
          <a:p>
            <a:fld id="{86400945-1A4C-4F69-B0C0-098841D8B7DA}" type="slidenum">
              <a:rPr lang="en-US" smtClean="0"/>
              <a:t>11</a:t>
            </a:fld>
            <a:endParaRPr lang="en-US" dirty="0"/>
          </a:p>
        </p:txBody>
      </p:sp>
    </p:spTree>
    <p:extLst>
      <p:ext uri="{BB962C8B-B14F-4D97-AF65-F5344CB8AC3E}">
        <p14:creationId xmlns:p14="http://schemas.microsoft.com/office/powerpoint/2010/main" val="1325835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HEM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96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 TtF - Whit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03756" y="1153551"/>
            <a:ext cx="6336806" cy="2203938"/>
          </a:xfrm>
        </p:spPr>
        <p:txBody>
          <a:bodyPr anchor="b"/>
          <a:lstStyle>
            <a:lvl1pPr algn="l">
              <a:defRPr sz="60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03756" y="3362183"/>
            <a:ext cx="6336806" cy="595528"/>
          </a:xfrm>
        </p:spPr>
        <p:txBody>
          <a:bodyPr>
            <a:normAutofit/>
          </a:bodyPr>
          <a:lstStyle>
            <a:lvl1pPr marL="0" indent="0" algn="l">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310174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255464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Half Frame 8"/>
          <p:cNvSpPr/>
          <p:nvPr userDrawn="1"/>
        </p:nvSpPr>
        <p:spPr>
          <a:xfrm rot="8100000">
            <a:off x="-7167519" y="-994992"/>
            <a:ext cx="8302752" cy="8302754"/>
          </a:xfrm>
          <a:prstGeom prst="halfFrame">
            <a:avLst>
              <a:gd name="adj1" fmla="val 18833"/>
              <a:gd name="adj2" fmla="val 20833"/>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p:cNvSpPr>
            <a:spLocks noGrp="1"/>
          </p:cNvSpPr>
          <p:nvPr>
            <p:ph type="title" hasCustomPrompt="1"/>
          </p:nvPr>
        </p:nvSpPr>
        <p:spPr>
          <a:xfrm>
            <a:off x="3073078" y="1709738"/>
            <a:ext cx="7535119" cy="2167819"/>
          </a:xfrm>
        </p:spPr>
        <p:txBody>
          <a:bodyPr anchor="b"/>
          <a:lstStyle>
            <a:lvl1pPr>
              <a:lnSpc>
                <a:spcPct val="70000"/>
              </a:lnSpc>
              <a:defRPr sz="6000" b="1">
                <a:solidFill>
                  <a:schemeClr val="accent5"/>
                </a:solidFil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073078" y="3918131"/>
            <a:ext cx="7535119" cy="1140005"/>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sp>
        <p:nvSpPr>
          <p:cNvPr id="10" name="Half Frame 9"/>
          <p:cNvSpPr/>
          <p:nvPr userDrawn="1"/>
        </p:nvSpPr>
        <p:spPr>
          <a:xfrm rot="8100000">
            <a:off x="-7167519" y="-4205386"/>
            <a:ext cx="8302752" cy="8302754"/>
          </a:xfrm>
          <a:prstGeom prst="halfFrame">
            <a:avLst>
              <a:gd name="adj1" fmla="val 18833"/>
              <a:gd name="adj2" fmla="val 20833"/>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Half Frame 10"/>
          <p:cNvSpPr/>
          <p:nvPr userDrawn="1"/>
        </p:nvSpPr>
        <p:spPr>
          <a:xfrm rot="8100000">
            <a:off x="-7167519" y="2706623"/>
            <a:ext cx="8302752" cy="8302754"/>
          </a:xfrm>
          <a:prstGeom prst="halfFrame">
            <a:avLst>
              <a:gd name="adj1" fmla="val 18833"/>
              <a:gd name="adj2" fmla="val 20833"/>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Half Frame 11"/>
          <p:cNvSpPr/>
          <p:nvPr userDrawn="1"/>
        </p:nvSpPr>
        <p:spPr>
          <a:xfrm rot="8100000">
            <a:off x="4418738" y="-994991"/>
            <a:ext cx="8302752" cy="8302754"/>
          </a:xfrm>
          <a:prstGeom prst="halfFrame">
            <a:avLst>
              <a:gd name="adj1" fmla="val 18833"/>
              <a:gd name="adj2" fmla="val 20833"/>
            </a:avLst>
          </a:prstGeom>
          <a:solidFill>
            <a:schemeClr val="accent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99569" y="5935836"/>
            <a:ext cx="1560802" cy="367248"/>
          </a:xfrm>
          <a:prstGeom prst="rect">
            <a:avLst/>
          </a:prstGeom>
        </p:spPr>
      </p:pic>
    </p:spTree>
    <p:extLst>
      <p:ext uri="{BB962C8B-B14F-4D97-AF65-F5344CB8AC3E}">
        <p14:creationId xmlns:p14="http://schemas.microsoft.com/office/powerpoint/2010/main" val="226697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91440" tIns="45720" rIns="91440" bIns="45720" rtlCol="0" anchor="ctr">
            <a:normAutofit/>
          </a:bodyPr>
          <a:lstStyle>
            <a:lvl1pPr>
              <a:defRPr lang="en-US"/>
            </a:lvl1pPr>
          </a:lstStyle>
          <a:p>
            <a:pPr lvl="0"/>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01581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vert="horz" lIns="91440" tIns="45720" rIns="91440" bIns="45720" rtlCol="0" anchor="ctr">
            <a:normAutofit/>
          </a:bodyPr>
          <a:lstStyle>
            <a:lvl1pPr>
              <a:defRPr lang="en-US"/>
            </a:lvl1pPr>
          </a:lstStyle>
          <a:p>
            <a:pPr lvl="0"/>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89683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338766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237783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394549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23DA8C-F02E-4FFF-809F-19DCFE666E16}" type="slidenum">
              <a:rPr lang="en-US" smtClean="0"/>
              <a:t>‹#›</a:t>
            </a:fld>
            <a:endParaRPr lang="en-US" dirty="0"/>
          </a:p>
        </p:txBody>
      </p:sp>
    </p:spTree>
    <p:extLst>
      <p:ext uri="{BB962C8B-B14F-4D97-AF65-F5344CB8AC3E}">
        <p14:creationId xmlns:p14="http://schemas.microsoft.com/office/powerpoint/2010/main" val="126723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1" y="1371600"/>
            <a:ext cx="121920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09600" y="4953000"/>
            <a:ext cx="10972801"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5" name="Date Placeholder 4"/>
          <p:cNvSpPr>
            <a:spLocks noGrp="1"/>
          </p:cNvSpPr>
          <p:nvPr>
            <p:ph type="dt" sz="half" idx="10"/>
          </p:nvPr>
        </p:nvSpPr>
        <p:spPr>
          <a:xfrm>
            <a:off x="106680" y="6421996"/>
            <a:ext cx="962465" cy="365125"/>
          </a:xfrm>
          <a:prstGeom prst="rect">
            <a:avLst/>
          </a:prstGeom>
        </p:spPr>
        <p:txBody>
          <a:bodyPr/>
          <a:lstStyle/>
          <a:p>
            <a:endParaRPr dirty="0"/>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Tree>
    <p:extLst>
      <p:ext uri="{BB962C8B-B14F-4D97-AF65-F5344CB8AC3E}">
        <p14:creationId xmlns:p14="http://schemas.microsoft.com/office/powerpoint/2010/main" val="2109508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me/Pic/Title -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831492" y="1394338"/>
            <a:ext cx="5836507" cy="1466665"/>
          </a:xfrm>
        </p:spPr>
        <p:txBody>
          <a:bodyPr anchor="b">
            <a:noAutofit/>
          </a:bodyPr>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1492" y="2806505"/>
            <a:ext cx="5836507" cy="890245"/>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
        <p:nvSpPr>
          <p:cNvPr id="9" name="Picture Placeholder 8"/>
          <p:cNvSpPr>
            <a:spLocks noGrp="1"/>
          </p:cNvSpPr>
          <p:nvPr>
            <p:ph type="pic" sz="quarter" idx="13"/>
          </p:nvPr>
        </p:nvSpPr>
        <p:spPr>
          <a:xfrm>
            <a:off x="1336609" y="1111250"/>
            <a:ext cx="2786063" cy="2786063"/>
          </a:xfrm>
          <a:ln w="3175">
            <a:solidFill>
              <a:schemeClr val="accent2">
                <a:lumMod val="20000"/>
                <a:lumOff val="80000"/>
              </a:schemeClr>
            </a:solidFill>
          </a:ln>
          <a:effectLst>
            <a:glow rad="38100">
              <a:schemeClr val="accent4">
                <a:satMod val="175000"/>
                <a:alpha val="17000"/>
              </a:schemeClr>
            </a:glow>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387416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Two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0" y="1371600"/>
            <a:ext cx="6006496"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15648" y="4953000"/>
            <a:ext cx="4775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8" name="Picture Placeholder 2"/>
          <p:cNvSpPr>
            <a:spLocks noGrp="1"/>
          </p:cNvSpPr>
          <p:nvPr>
            <p:ph type="pic" idx="13"/>
          </p:nvPr>
        </p:nvSpPr>
        <p:spPr>
          <a:xfrm>
            <a:off x="6185504" y="1371600"/>
            <a:ext cx="6006496"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Text Placeholder 3"/>
          <p:cNvSpPr>
            <a:spLocks noGrp="1"/>
          </p:cNvSpPr>
          <p:nvPr>
            <p:ph type="body" sz="half" idx="14"/>
          </p:nvPr>
        </p:nvSpPr>
        <p:spPr>
          <a:xfrm>
            <a:off x="6807200" y="4953000"/>
            <a:ext cx="4775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47557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Three Pictures with Capti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3274" y="168177"/>
            <a:ext cx="11385452" cy="1203423"/>
          </a:xfrm>
        </p:spPr>
        <p:txBody>
          <a:bodyPr vert="horz" lIns="91440" tIns="45720" rIns="91440" bIns="45720" rtlCol="0" anchor="ctr">
            <a:normAutofit/>
          </a:bodyPr>
          <a:lstStyle>
            <a:lvl1pPr>
              <a:defRPr dirty="0"/>
            </a:lvl1pPr>
          </a:lstStyle>
          <a:p>
            <a:pPr lvl="0"/>
            <a:r>
              <a:rPr lang="en-US" dirty="0" smtClean="0"/>
              <a:t>CLICK TO EDIT MASTER TITLE STYLE</a:t>
            </a:r>
            <a:endParaRPr lang="en-US" dirty="0"/>
          </a:p>
        </p:txBody>
      </p:sp>
      <p:sp>
        <p:nvSpPr>
          <p:cNvPr id="3" name="Picture Placeholder 2"/>
          <p:cNvSpPr>
            <a:spLocks noGrp="1"/>
          </p:cNvSpPr>
          <p:nvPr>
            <p:ph type="pic" idx="1"/>
          </p:nvPr>
        </p:nvSpPr>
        <p:spPr>
          <a:xfrm>
            <a:off x="0"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609600"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8" name="Picture Placeholder 2"/>
          <p:cNvSpPr>
            <a:spLocks noGrp="1"/>
          </p:cNvSpPr>
          <p:nvPr>
            <p:ph type="pic" idx="13"/>
          </p:nvPr>
        </p:nvSpPr>
        <p:spPr>
          <a:xfrm>
            <a:off x="4114801"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9" name="Text Placeholder 3"/>
          <p:cNvSpPr>
            <a:spLocks noGrp="1"/>
          </p:cNvSpPr>
          <p:nvPr>
            <p:ph type="body" sz="half" idx="14"/>
          </p:nvPr>
        </p:nvSpPr>
        <p:spPr>
          <a:xfrm>
            <a:off x="4724401"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
        <p:nvSpPr>
          <p:cNvPr id="10" name="Picture Placeholder 2"/>
          <p:cNvSpPr>
            <a:spLocks noGrp="1"/>
          </p:cNvSpPr>
          <p:nvPr>
            <p:ph type="pic" idx="15"/>
          </p:nvPr>
        </p:nvSpPr>
        <p:spPr>
          <a:xfrm>
            <a:off x="8229600" y="1371600"/>
            <a:ext cx="3962400" cy="3429000"/>
          </a:xfrm>
        </p:spPr>
        <p:txBody>
          <a:bodyPr tIns="365760"/>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11" name="Text Placeholder 3"/>
          <p:cNvSpPr>
            <a:spLocks noGrp="1"/>
          </p:cNvSpPr>
          <p:nvPr>
            <p:ph type="body" sz="half" idx="16"/>
          </p:nvPr>
        </p:nvSpPr>
        <p:spPr>
          <a:xfrm>
            <a:off x="8839200" y="4953000"/>
            <a:ext cx="2743200" cy="1066800"/>
          </a:xfrm>
        </p:spPr>
        <p:txBody>
          <a:bodyP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44214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Pad Mini with Captio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r="-39" b="-20"/>
          <a:stretch/>
        </p:blipFill>
        <p:spPr>
          <a:xfrm rot="16200000">
            <a:off x="1742825" y="-659719"/>
            <a:ext cx="5595471" cy="8144566"/>
          </a:xfrm>
          <a:prstGeom prst="rect">
            <a:avLst/>
          </a:prstGeom>
        </p:spPr>
      </p:pic>
      <p:sp>
        <p:nvSpPr>
          <p:cNvPr id="7" name="Picture Placeholder 9"/>
          <p:cNvSpPr>
            <a:spLocks noGrp="1"/>
          </p:cNvSpPr>
          <p:nvPr>
            <p:ph type="pic" sz="quarter" idx="13"/>
          </p:nvPr>
        </p:nvSpPr>
        <p:spPr>
          <a:xfrm>
            <a:off x="1438174" y="1082672"/>
            <a:ext cx="6207153" cy="466328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763696" y="2705100"/>
            <a:ext cx="2836653" cy="1447800"/>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221658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MacBook Pro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1289" y="787401"/>
            <a:ext cx="9027707" cy="5079999"/>
          </a:xfrm>
          <a:prstGeom prst="rect">
            <a:avLst/>
          </a:prstGeom>
        </p:spPr>
      </p:pic>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sp>
        <p:nvSpPr>
          <p:cNvPr id="7" name="Picture Placeholder 9"/>
          <p:cNvSpPr>
            <a:spLocks noGrp="1"/>
          </p:cNvSpPr>
          <p:nvPr>
            <p:ph type="pic" sz="quarter" idx="13"/>
          </p:nvPr>
        </p:nvSpPr>
        <p:spPr>
          <a:xfrm>
            <a:off x="1791168" y="1131096"/>
            <a:ext cx="6376265" cy="4024311"/>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763696" y="2705100"/>
            <a:ext cx="2836653" cy="1447800"/>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94527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urface Book with Caption">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636" y="280142"/>
            <a:ext cx="8459346" cy="5930159"/>
          </a:xfrm>
          <a:prstGeom prst="rect">
            <a:avLst/>
          </a:prstGeom>
        </p:spPr>
      </p:pic>
      <p:sp>
        <p:nvSpPr>
          <p:cNvPr id="4" name="Footer Placeholder 3"/>
          <p:cNvSpPr>
            <a:spLocks noGrp="1"/>
          </p:cNvSpPr>
          <p:nvPr>
            <p:ph type="ftr" sz="quarter" idx="11"/>
          </p:nvPr>
        </p:nvSpPr>
        <p:spPr/>
        <p:txBody>
          <a:bodyPr/>
          <a:lstStyle/>
          <a:p>
            <a:endParaRPr dirty="0"/>
          </a:p>
        </p:txBody>
      </p:sp>
      <p:sp>
        <p:nvSpPr>
          <p:cNvPr id="5" name="Slide Number Placeholder 4"/>
          <p:cNvSpPr>
            <a:spLocks noGrp="1"/>
          </p:cNvSpPr>
          <p:nvPr>
            <p:ph type="sldNum" sz="quarter" idx="12"/>
          </p:nvPr>
        </p:nvSpPr>
        <p:spPr/>
        <p:txBody>
          <a:bodyPr/>
          <a:lstStyle/>
          <a:p>
            <a:fld id="{6EA6D8CF-3CDE-4807-BCD2-C9F2B831AAA5}" type="slidenum">
              <a:rPr/>
              <a:pPr/>
              <a:t>‹#›</a:t>
            </a:fld>
            <a:endParaRPr dirty="0"/>
          </a:p>
        </p:txBody>
      </p:sp>
      <p:sp>
        <p:nvSpPr>
          <p:cNvPr id="7" name="Picture Placeholder 9"/>
          <p:cNvSpPr>
            <a:spLocks noGrp="1"/>
          </p:cNvSpPr>
          <p:nvPr>
            <p:ph type="pic" sz="quarter" idx="13"/>
          </p:nvPr>
        </p:nvSpPr>
        <p:spPr>
          <a:xfrm>
            <a:off x="1832452" y="670561"/>
            <a:ext cx="5653766" cy="3770470"/>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
        <p:nvSpPr>
          <p:cNvPr id="8" name="Text Placeholder 3"/>
          <p:cNvSpPr>
            <a:spLocks noGrp="1"/>
          </p:cNvSpPr>
          <p:nvPr>
            <p:ph type="body" sz="half" idx="2"/>
          </p:nvPr>
        </p:nvSpPr>
        <p:spPr>
          <a:xfrm>
            <a:off x="8149431" y="2110014"/>
            <a:ext cx="3432811" cy="1318986"/>
          </a:xfrm>
        </p:spPr>
        <p:txBody>
          <a:bodyPr anchor="ctr"/>
          <a:lstStyle>
            <a:lvl1pPr marL="0" indent="0">
              <a:lnSpc>
                <a:spcPct val="90000"/>
              </a:lnSpc>
              <a:spcBef>
                <a:spcPts val="0"/>
              </a:spcBef>
              <a:buNone/>
              <a:defRPr sz="1800">
                <a:solidFill>
                  <a:schemeClr val="tx1"/>
                </a:solidFill>
              </a:defRPr>
            </a:lvl1pPr>
            <a:lvl2pPr marL="0" indent="0">
              <a:buNone/>
              <a:defRPr sz="1800">
                <a:solidFill>
                  <a:schemeClr val="accent4"/>
                </a:solidFill>
              </a:defRPr>
            </a:lvl2pPr>
            <a:lvl3pPr marL="0" indent="0">
              <a:buNone/>
              <a:defRPr sz="1800">
                <a:solidFill>
                  <a:schemeClr val="accent4"/>
                </a:solidFill>
              </a:defRPr>
            </a:lvl3pPr>
            <a:lvl4pPr marL="0" indent="0">
              <a:buNone/>
              <a:defRPr sz="1800">
                <a:solidFill>
                  <a:schemeClr val="accent4"/>
                </a:solidFill>
              </a:defRPr>
            </a:lvl4pPr>
            <a:lvl5pPr marL="0" indent="0">
              <a:buNone/>
              <a:defRPr sz="1800">
                <a:solidFill>
                  <a:schemeClr val="accent4"/>
                </a:solidFill>
              </a:defRPr>
            </a:lvl5pPr>
            <a:lvl6pPr marL="0" indent="0">
              <a:buNone/>
              <a:defRPr sz="1800">
                <a:solidFill>
                  <a:schemeClr val="accent4"/>
                </a:solidFill>
              </a:defRPr>
            </a:lvl6pPr>
            <a:lvl7pPr marL="0" indent="0">
              <a:buNone/>
              <a:defRPr sz="1800">
                <a:solidFill>
                  <a:schemeClr val="accent4"/>
                </a:solidFill>
              </a:defRPr>
            </a:lvl7pPr>
            <a:lvl8pPr marL="0" indent="0">
              <a:buNone/>
              <a:defRPr sz="1800">
                <a:solidFill>
                  <a:schemeClr val="accent4"/>
                </a:solidFill>
              </a:defRPr>
            </a:lvl8pPr>
            <a:lvl9pPr marL="0" indent="0">
              <a:buNone/>
              <a:defRPr sz="1800">
                <a:solidFill>
                  <a:schemeClr val="accent4"/>
                </a:solidFill>
              </a:defRPr>
            </a:lvl9pPr>
          </a:lstStyle>
          <a:p>
            <a:pPr lvl="0"/>
            <a:r>
              <a:rPr lang="en-US"/>
              <a:t>Click to edit Master text styles</a:t>
            </a:r>
          </a:p>
        </p:txBody>
      </p:sp>
    </p:spTree>
    <p:extLst>
      <p:ext uri="{BB962C8B-B14F-4D97-AF65-F5344CB8AC3E}">
        <p14:creationId xmlns:p14="http://schemas.microsoft.com/office/powerpoint/2010/main" val="380621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Phone 6 with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007" y="112713"/>
            <a:ext cx="3689922" cy="6464301"/>
          </a:xfrm>
          <a:prstGeom prst="rect">
            <a:avLst/>
          </a:prstGeom>
        </p:spPr>
      </p:pic>
      <p:sp>
        <p:nvSpPr>
          <p:cNvPr id="2" name="Title 1"/>
          <p:cNvSpPr>
            <a:spLocks noGrp="1"/>
          </p:cNvSpPr>
          <p:nvPr>
            <p:ph type="title" hasCustomPrompt="1"/>
          </p:nvPr>
        </p:nvSpPr>
        <p:spPr>
          <a:xfrm>
            <a:off x="609600" y="330200"/>
            <a:ext cx="6402626" cy="812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71600"/>
            <a:ext cx="6402626"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10" name="Picture Placeholder 9"/>
          <p:cNvSpPr>
            <a:spLocks noGrp="1"/>
          </p:cNvSpPr>
          <p:nvPr>
            <p:ph type="pic" sz="quarter" idx="13"/>
          </p:nvPr>
        </p:nvSpPr>
        <p:spPr>
          <a:xfrm>
            <a:off x="7948301" y="1307306"/>
            <a:ext cx="2300887" cy="409019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Tree>
    <p:extLst>
      <p:ext uri="{BB962C8B-B14F-4D97-AF65-F5344CB8AC3E}">
        <p14:creationId xmlns:p14="http://schemas.microsoft.com/office/powerpoint/2010/main" val="3032411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exus 6P with Text">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581" y="402091"/>
            <a:ext cx="3112750" cy="6025699"/>
          </a:xfrm>
          <a:prstGeom prst="rect">
            <a:avLst/>
          </a:prstGeom>
        </p:spPr>
      </p:pic>
      <p:sp>
        <p:nvSpPr>
          <p:cNvPr id="2" name="Title 1"/>
          <p:cNvSpPr>
            <a:spLocks noGrp="1"/>
          </p:cNvSpPr>
          <p:nvPr>
            <p:ph type="title" hasCustomPrompt="1"/>
          </p:nvPr>
        </p:nvSpPr>
        <p:spPr>
          <a:xfrm>
            <a:off x="609600" y="330200"/>
            <a:ext cx="6402626" cy="8128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609600" y="1371600"/>
            <a:ext cx="6402626" cy="46482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7" name="Slide Number Placeholder 6"/>
          <p:cNvSpPr>
            <a:spLocks noGrp="1"/>
          </p:cNvSpPr>
          <p:nvPr>
            <p:ph type="sldNum" sz="quarter" idx="12"/>
          </p:nvPr>
        </p:nvSpPr>
        <p:spPr/>
        <p:txBody>
          <a:bodyPr/>
          <a:lstStyle/>
          <a:p>
            <a:fld id="{6EA6D8CF-3CDE-4807-BCD2-C9F2B831AAA5}" type="slidenum">
              <a:rPr/>
              <a:t>‹#›</a:t>
            </a:fld>
            <a:endParaRPr dirty="0"/>
          </a:p>
        </p:txBody>
      </p:sp>
      <p:sp>
        <p:nvSpPr>
          <p:cNvPr id="10" name="Picture Placeholder 9"/>
          <p:cNvSpPr>
            <a:spLocks noGrp="1"/>
          </p:cNvSpPr>
          <p:nvPr>
            <p:ph type="pic" sz="quarter" idx="13"/>
          </p:nvPr>
        </p:nvSpPr>
        <p:spPr>
          <a:xfrm>
            <a:off x="7893519" y="1240632"/>
            <a:ext cx="2410452" cy="4261104"/>
          </a:xfrm>
          <a:solidFill>
            <a:schemeClr val="bg1"/>
          </a:solidFill>
          <a:ln>
            <a:noFill/>
          </a:ln>
          <a:effectLst/>
        </p:spPr>
        <p:txBody>
          <a:bodyPr tIns="457200"/>
          <a:lstStyle>
            <a:lvl1pPr marL="0" indent="0" algn="ctr">
              <a:buNone/>
              <a:defRPr sz="1400"/>
            </a:lvl1pPr>
          </a:lstStyle>
          <a:p>
            <a:r>
              <a:rPr lang="en-US" dirty="0"/>
              <a:t>Drag picture to placeholder or click icon to add</a:t>
            </a:r>
            <a:endParaRPr dirty="0"/>
          </a:p>
        </p:txBody>
      </p:sp>
    </p:spTree>
    <p:extLst>
      <p:ext uri="{BB962C8B-B14F-4D97-AF65-F5344CB8AC3E}">
        <p14:creationId xmlns:p14="http://schemas.microsoft.com/office/powerpoint/2010/main" val="3847855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me/Pic/Title - No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4831492" y="1394338"/>
            <a:ext cx="5836507" cy="1466665"/>
          </a:xfrm>
        </p:spPr>
        <p:txBody>
          <a:bodyPr anchor="b">
            <a:noAutofit/>
          </a:bodyPr>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31492" y="2806505"/>
            <a:ext cx="5836507" cy="890245"/>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solidFill>
                <a:prstClr val="white"/>
              </a:solidFill>
            </a:endParaRPr>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sp>
        <p:nvSpPr>
          <p:cNvPr id="9" name="Picture Placeholder 8"/>
          <p:cNvSpPr>
            <a:spLocks noGrp="1"/>
          </p:cNvSpPr>
          <p:nvPr>
            <p:ph type="pic" sz="quarter" idx="13"/>
          </p:nvPr>
        </p:nvSpPr>
        <p:spPr>
          <a:xfrm>
            <a:off x="1336609" y="1111250"/>
            <a:ext cx="2786063" cy="2786063"/>
          </a:xfrm>
          <a:ln w="3175">
            <a:solidFill>
              <a:schemeClr val="accent2">
                <a:lumMod val="20000"/>
                <a:lumOff val="80000"/>
              </a:schemeClr>
            </a:solidFill>
          </a:ln>
          <a:effectLst>
            <a:glow rad="38100">
              <a:schemeClr val="accent4">
                <a:satMod val="175000"/>
                <a:alpha val="17000"/>
              </a:schemeClr>
            </a:glow>
            <a:outerShdw blurRad="50800" dist="38100" dir="2700000" algn="tl" rotWithShape="0">
              <a:prstClr val="black">
                <a:alpha val="40000"/>
              </a:prstClr>
            </a:outerShdw>
          </a:effectLst>
        </p:spPr>
        <p:txBody>
          <a:bodyPr/>
          <a:lstStyle/>
          <a:p>
            <a:endParaRPr lang="en-US" dirty="0"/>
          </a:p>
        </p:txBody>
      </p:sp>
    </p:spTree>
    <p:extLst>
      <p:ext uri="{BB962C8B-B14F-4D97-AF65-F5344CB8AC3E}">
        <p14:creationId xmlns:p14="http://schemas.microsoft.com/office/powerpoint/2010/main" val="126347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524000" y="1122363"/>
            <a:ext cx="9144000" cy="1861514"/>
          </a:xfrm>
        </p:spPr>
        <p:txBody>
          <a:bodyPr anchor="b"/>
          <a:lstStyle>
            <a:lvl1pPr algn="l">
              <a:defRPr sz="6000" b="1">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2983877"/>
            <a:ext cx="9144000" cy="890245"/>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06680" y="6421996"/>
            <a:ext cx="962465" cy="365125"/>
          </a:xfrm>
          <a:prstGeom prst="rect">
            <a:avLst/>
          </a:prstGeom>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723DA8C-F02E-4FFF-809F-19DCFE666E16}" type="slidenum">
              <a:rPr lang="en-US" smtClean="0"/>
              <a:t>‹#›</a:t>
            </a:fld>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274420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1110262"/>
            <a:ext cx="10923360" cy="1594965"/>
          </a:xfrm>
        </p:spPr>
        <p:txBody>
          <a:bodyPr anchor="b">
            <a:noAutofit/>
          </a:bodyPr>
          <a:lstStyle>
            <a:lvl1pPr algn="l">
              <a:defRPr sz="8000">
                <a:solidFill>
                  <a:schemeClr val="accent6"/>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2697187"/>
            <a:ext cx="10923359" cy="1147982"/>
          </a:xfrm>
        </p:spPr>
        <p:txBody>
          <a:bodyPr>
            <a:normAutofit/>
          </a:bodyPr>
          <a:lstStyle>
            <a:lvl1pPr marL="0" indent="0" algn="l">
              <a:spcBef>
                <a:spcPts val="0"/>
              </a:spcBef>
              <a:spcAft>
                <a:spcPts val="12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38065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858333"/>
            <a:ext cx="1092336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2392196"/>
            <a:ext cx="10923359"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spTree>
    <p:extLst>
      <p:ext uri="{BB962C8B-B14F-4D97-AF65-F5344CB8AC3E}">
        <p14:creationId xmlns:p14="http://schemas.microsoft.com/office/powerpoint/2010/main" val="329028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819421" y="1153550"/>
            <a:ext cx="10121141"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819422" y="2706566"/>
            <a:ext cx="10121140"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164500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017203" y="1763150"/>
            <a:ext cx="1092336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017203" y="3297409"/>
            <a:ext cx="10923359" cy="1147982"/>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60783" y="345444"/>
            <a:ext cx="2179779" cy="512889"/>
          </a:xfrm>
          <a:prstGeom prst="rect">
            <a:avLst/>
          </a:prstGeom>
        </p:spPr>
      </p:pic>
    </p:spTree>
    <p:extLst>
      <p:ext uri="{BB962C8B-B14F-4D97-AF65-F5344CB8AC3E}">
        <p14:creationId xmlns:p14="http://schemas.microsoft.com/office/powerpoint/2010/main" val="384004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 TtF - Gree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5605153" y="1153550"/>
            <a:ext cx="6335410" cy="1594965"/>
          </a:xfrm>
        </p:spPr>
        <p:txBody>
          <a:bodyPr anchor="b"/>
          <a:lstStyle>
            <a:lvl1pPr algn="l">
              <a:defRPr sz="6000">
                <a:solidFill>
                  <a:schemeClr val="accent5"/>
                </a:solidFil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605153" y="2809729"/>
            <a:ext cx="6335410" cy="1147982"/>
          </a:xfrm>
        </p:spPr>
        <p:txBody>
          <a:bodyPr>
            <a:normAutofit/>
          </a:bodyPr>
          <a:lstStyle>
            <a:lvl1pPr marL="0" indent="0" algn="l">
              <a:buNone/>
              <a:defRPr sz="3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DADADA"/>
              </a:solidFill>
            </a:endParaRPr>
          </a:p>
        </p:txBody>
      </p:sp>
      <p:sp>
        <p:nvSpPr>
          <p:cNvPr id="6" name="Slide Number Placeholder 5"/>
          <p:cNvSpPr>
            <a:spLocks noGrp="1"/>
          </p:cNvSpPr>
          <p:nvPr>
            <p:ph type="sldNum" sz="quarter" idx="12"/>
          </p:nvPr>
        </p:nvSpPr>
        <p:spPr/>
        <p:txBody>
          <a:bodyPr/>
          <a:lstStyle/>
          <a:p>
            <a:fld id="{3723DA8C-F02E-4FFF-809F-19DCFE666E16}" type="slidenum">
              <a:rPr lang="en-US" smtClean="0">
                <a:solidFill>
                  <a:srgbClr val="DADADA"/>
                </a:solidFill>
              </a:rPr>
              <a:pPr/>
              <a:t>‹#›</a:t>
            </a:fld>
            <a:endParaRPr lang="en-US" dirty="0">
              <a:solidFill>
                <a:srgbClr val="DADADA"/>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1836" y="4577420"/>
            <a:ext cx="2179779" cy="512889"/>
          </a:xfrm>
          <a:prstGeom prst="rect">
            <a:avLst/>
          </a:prstGeom>
        </p:spPr>
      </p:pic>
    </p:spTree>
    <p:extLst>
      <p:ext uri="{BB962C8B-B14F-4D97-AF65-F5344CB8AC3E}">
        <p14:creationId xmlns:p14="http://schemas.microsoft.com/office/powerpoint/2010/main" val="257415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403274" y="168177"/>
            <a:ext cx="11385452"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03274" y="1622474"/>
            <a:ext cx="11385452" cy="455448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631852" y="6421996"/>
            <a:ext cx="8928296" cy="365125"/>
          </a:xfrm>
          <a:prstGeom prst="rect">
            <a:avLst/>
          </a:prstGeom>
        </p:spPr>
        <p:txBody>
          <a:bodyPr vert="horz" lIns="91440" tIns="45720" rIns="91440" bIns="45720" rtlCol="0" anchor="ctr"/>
          <a:lstStyle>
            <a:lvl1pPr algn="ctr">
              <a:defRPr sz="1200">
                <a:solidFill>
                  <a:schemeClr val="tx2"/>
                </a:solidFill>
              </a:defRPr>
            </a:lvl1pPr>
          </a:lstStyle>
          <a:p>
            <a:endParaRPr lang="en-US" dirty="0"/>
          </a:p>
        </p:txBody>
      </p:sp>
      <p:sp>
        <p:nvSpPr>
          <p:cNvPr id="6" name="Slide Number Placeholder 5"/>
          <p:cNvSpPr>
            <a:spLocks noGrp="1"/>
          </p:cNvSpPr>
          <p:nvPr>
            <p:ph type="sldNum" sz="quarter" idx="4"/>
          </p:nvPr>
        </p:nvSpPr>
        <p:spPr>
          <a:xfrm>
            <a:off x="11582400" y="6421996"/>
            <a:ext cx="540434" cy="365125"/>
          </a:xfrm>
          <a:prstGeom prst="rect">
            <a:avLst/>
          </a:prstGeom>
        </p:spPr>
        <p:txBody>
          <a:bodyPr vert="horz" lIns="91440" tIns="45720" rIns="91440" bIns="45720" rtlCol="0" anchor="ctr"/>
          <a:lstStyle>
            <a:lvl1pPr algn="r">
              <a:defRPr sz="1200">
                <a:solidFill>
                  <a:schemeClr val="tx2"/>
                </a:solidFill>
              </a:defRPr>
            </a:lvl1pPr>
          </a:lstStyle>
          <a:p>
            <a:fld id="{3723DA8C-F02E-4FFF-809F-19DCFE666E16}" type="slidenum">
              <a:rPr lang="en-US" smtClean="0"/>
              <a:pPr/>
              <a:t>‹#›</a:t>
            </a:fld>
            <a:endParaRPr lang="en-US" dirty="0"/>
          </a:p>
        </p:txBody>
      </p:sp>
      <p:pic>
        <p:nvPicPr>
          <p:cNvPr id="11" name="Picture 10"/>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3092" y="6490947"/>
            <a:ext cx="1064500" cy="306226"/>
          </a:xfrm>
          <a:prstGeom prst="rect">
            <a:avLst/>
          </a:prstGeom>
        </p:spPr>
      </p:pic>
    </p:spTree>
    <p:extLst>
      <p:ext uri="{BB962C8B-B14F-4D97-AF65-F5344CB8AC3E}">
        <p14:creationId xmlns:p14="http://schemas.microsoft.com/office/powerpoint/2010/main" val="4230208854"/>
      </p:ext>
    </p:extLst>
  </p:cSld>
  <p:clrMap bg1="dk1" tx1="lt1" bg2="dk2" tx2="lt2" accent1="accent1" accent2="accent2" accent3="accent3" accent4="accent4" accent5="accent5" accent6="accent6" hlink="hlink" folHlink="folHlink"/>
  <p:sldLayoutIdLst>
    <p:sldLayoutId id="2147483661" r:id="rId1"/>
    <p:sldLayoutId id="2147483677" r:id="rId2"/>
    <p:sldLayoutId id="2147483678" r:id="rId3"/>
    <p:sldLayoutId id="2147483649" r:id="rId4"/>
    <p:sldLayoutId id="2147483680" r:id="rId5"/>
    <p:sldLayoutId id="2147483681" r:id="rId6"/>
    <p:sldLayoutId id="2147483682" r:id="rId7"/>
    <p:sldLayoutId id="2147483683" r:id="rId8"/>
    <p:sldLayoutId id="2147483679" r:id="rId9"/>
    <p:sldLayoutId id="2147483660" r:id="rId10"/>
    <p:sldLayoutId id="2147483650" r:id="rId11"/>
    <p:sldLayoutId id="2147483651" r:id="rId12"/>
    <p:sldLayoutId id="2147483652" r:id="rId13"/>
    <p:sldLayoutId id="2147483653" r:id="rId14"/>
    <p:sldLayoutId id="2147483654" r:id="rId15"/>
    <p:sldLayoutId id="2147483655" r:id="rId16"/>
    <p:sldLayoutId id="2147483656" r:id="rId17"/>
    <p:sldLayoutId id="2147483657"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70000"/>
        </a:lnSpc>
        <a:spcBef>
          <a:spcPct val="0"/>
        </a:spcBef>
        <a:buNone/>
        <a:defRPr sz="4800" b="1" kern="1200">
          <a:solidFill>
            <a:schemeClr val="accent5"/>
          </a:solidFill>
          <a:latin typeface="+mj-lt"/>
          <a:ea typeface="+mj-ea"/>
          <a:cs typeface="+mj-cs"/>
        </a:defRPr>
      </a:lvl1pPr>
    </p:titleStyle>
    <p:bodyStyle>
      <a:lvl1pPr marL="228600" indent="-228600" algn="l" defTabSz="914400" rtl="0" eaLnBrk="1" latinLnBrk="0" hangingPunct="1">
        <a:lnSpc>
          <a:spcPct val="80000"/>
        </a:lnSpc>
        <a:spcBef>
          <a:spcPts val="1000"/>
        </a:spcBef>
        <a:spcAft>
          <a:spcPts val="600"/>
        </a:spcAft>
        <a:buClr>
          <a:schemeClr val="accent5"/>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80000"/>
        </a:lnSpc>
        <a:spcBef>
          <a:spcPts val="500"/>
        </a:spcBef>
        <a:spcAft>
          <a:spcPts val="600"/>
        </a:spcAft>
        <a:buClr>
          <a:schemeClr val="accent5"/>
        </a:buClr>
        <a:buSzPct val="80000"/>
        <a:buFont typeface="Courier New" panose="02070309020205020404" pitchFamily="49" charset="0"/>
        <a:buChar char="o"/>
        <a:defRPr sz="2400" kern="1200">
          <a:solidFill>
            <a:schemeClr val="accent5"/>
          </a:solidFill>
          <a:latin typeface="+mn-lt"/>
          <a:ea typeface="+mn-ea"/>
          <a:cs typeface="+mn-cs"/>
        </a:defRPr>
      </a:lvl2pPr>
      <a:lvl3pPr marL="1143000" indent="-228600" algn="l" defTabSz="914400" rtl="0" eaLnBrk="1" latinLnBrk="0" hangingPunct="1">
        <a:lnSpc>
          <a:spcPct val="80000"/>
        </a:lnSpc>
        <a:spcBef>
          <a:spcPts val="500"/>
        </a:spcBef>
        <a:spcAft>
          <a:spcPts val="600"/>
        </a:spcAft>
        <a:buClr>
          <a:schemeClr val="accent5"/>
        </a:buClr>
        <a:buFont typeface="Tw Cen MT" panose="020B0602020104020603" pitchFamily="34" charset="0"/>
        <a:buChar char="–"/>
        <a:defRPr sz="2000" kern="1200">
          <a:solidFill>
            <a:schemeClr val="accent4"/>
          </a:solidFill>
          <a:latin typeface="+mn-lt"/>
          <a:ea typeface="+mn-ea"/>
          <a:cs typeface="+mn-cs"/>
        </a:defRPr>
      </a:lvl3pPr>
      <a:lvl4pPr marL="16002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80000"/>
        </a:lnSpc>
        <a:spcBef>
          <a:spcPts val="500"/>
        </a:spcBef>
        <a:spcAft>
          <a:spcPts val="600"/>
        </a:spcAft>
        <a:buClr>
          <a:schemeClr val="accent5"/>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1.jpeg"/><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500"/>
          <a:stretch/>
        </p:blipFill>
        <p:spPr>
          <a:xfrm>
            <a:off x="-101600" y="1"/>
            <a:ext cx="12395200" cy="6968107"/>
          </a:xfrm>
          <a:prstGeom prst="rect">
            <a:avLst/>
          </a:prstGeom>
        </p:spPr>
      </p:pic>
      <p:cxnSp>
        <p:nvCxnSpPr>
          <p:cNvPr id="3" name="Straight Connector 2"/>
          <p:cNvCxnSpPr/>
          <p:nvPr/>
        </p:nvCxnSpPr>
        <p:spPr>
          <a:xfrm>
            <a:off x="0" y="6553200"/>
            <a:ext cx="5283200" cy="0"/>
          </a:xfrm>
          <a:prstGeom prst="line">
            <a:avLst/>
          </a:prstGeom>
          <a:ln w="57150" cap="flat" cmpd="dbl">
            <a:solidFill>
              <a:srgbClr val="FF9933"/>
            </a:solidFill>
            <a:prstDash val="sysDot"/>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7065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224" y="487872"/>
            <a:ext cx="5950668" cy="861774"/>
          </a:xfrm>
          <a:prstGeom prst="rect">
            <a:avLst/>
          </a:prstGeom>
          <a:noFill/>
        </p:spPr>
        <p:txBody>
          <a:bodyPr wrap="none" rtlCol="0">
            <a:spAutoFit/>
          </a:bodyPr>
          <a:lstStyle/>
          <a:p>
            <a:r>
              <a:rPr lang="en-US" sz="5000" b="1" dirty="0" smtClean="0">
                <a:solidFill>
                  <a:schemeClr val="accent4"/>
                </a:solidFill>
                <a:latin typeface="Arial" panose="020B0604020202020204" pitchFamily="34" charset="0"/>
                <a:cs typeface="Arial" panose="020B0604020202020204" pitchFamily="34" charset="0"/>
              </a:rPr>
              <a:t>Light Source Color</a:t>
            </a:r>
            <a:endParaRPr lang="en-US" sz="2800" b="1" dirty="0">
              <a:solidFill>
                <a:schemeClr val="accent4"/>
              </a:solidFill>
              <a:latin typeface="Arial" panose="020B0604020202020204" pitchFamily="34" charset="0"/>
              <a:cs typeface="Arial" panose="020B0604020202020204" pitchFamily="34" charset="0"/>
            </a:endParaRPr>
          </a:p>
        </p:txBody>
      </p:sp>
      <p:sp>
        <p:nvSpPr>
          <p:cNvPr id="3" name="TextBox 2"/>
          <p:cNvSpPr txBox="1"/>
          <p:nvPr/>
        </p:nvSpPr>
        <p:spPr>
          <a:xfrm>
            <a:off x="152027" y="1230868"/>
            <a:ext cx="1954509" cy="400110"/>
          </a:xfrm>
          <a:prstGeom prst="rect">
            <a:avLst/>
          </a:prstGeom>
          <a:noFill/>
        </p:spPr>
        <p:txBody>
          <a:bodyPr wrap="none" rtlCol="0">
            <a:spAutoFit/>
          </a:bodyPr>
          <a:lstStyle/>
          <a:p>
            <a:r>
              <a:rPr lang="en-US" sz="2000" b="1" dirty="0">
                <a:solidFill>
                  <a:srgbClr val="FF9933"/>
                </a:solidFill>
                <a:latin typeface="Arial" panose="020B0604020202020204" pitchFamily="34" charset="0"/>
                <a:cs typeface="Arial" panose="020B0604020202020204" pitchFamily="34" charset="0"/>
              </a:rPr>
              <a:t>Warm </a:t>
            </a:r>
            <a:r>
              <a:rPr lang="en-US" sz="2000" b="1" dirty="0" smtClean="0">
                <a:latin typeface="Arial" panose="020B0604020202020204" pitchFamily="34" charset="0"/>
                <a:cs typeface="Arial" panose="020B0604020202020204" pitchFamily="34" charset="0"/>
              </a:rPr>
              <a:t>vs</a:t>
            </a:r>
            <a:r>
              <a:rPr lang="en-US" sz="2000" b="1" dirty="0" smtClean="0">
                <a:solidFill>
                  <a:srgbClr val="FF9933"/>
                </a:solidFill>
                <a:latin typeface="Arial" panose="020B0604020202020204" pitchFamily="34" charset="0"/>
                <a:cs typeface="Arial" panose="020B0604020202020204" pitchFamily="34" charset="0"/>
              </a:rPr>
              <a:t> </a:t>
            </a:r>
            <a:r>
              <a:rPr lang="en-US" sz="2000" b="1" dirty="0">
                <a:solidFill>
                  <a:schemeClr val="accent5"/>
                </a:solidFill>
                <a:latin typeface="Arial" panose="020B0604020202020204" pitchFamily="34" charset="0"/>
                <a:cs typeface="Arial" panose="020B0604020202020204" pitchFamily="34" charset="0"/>
              </a:rPr>
              <a:t>Cool</a:t>
            </a:r>
            <a:r>
              <a:rPr lang="en-US" sz="2000" b="1" dirty="0">
                <a:solidFill>
                  <a:srgbClr val="00697B"/>
                </a:solidFill>
                <a:latin typeface="Arial" panose="020B0604020202020204" pitchFamily="34" charset="0"/>
                <a:cs typeface="Arial" panose="020B0604020202020204" pitchFamily="34" charset="0"/>
              </a:rPr>
              <a:t> </a:t>
            </a:r>
          </a:p>
        </p:txBody>
      </p:sp>
      <p:grpSp>
        <p:nvGrpSpPr>
          <p:cNvPr id="4" name="Group 3"/>
          <p:cNvGrpSpPr/>
          <p:nvPr/>
        </p:nvGrpSpPr>
        <p:grpSpPr>
          <a:xfrm>
            <a:off x="42223" y="4572000"/>
            <a:ext cx="11231233" cy="1813649"/>
            <a:chOff x="31667" y="4419600"/>
            <a:chExt cx="8423425" cy="1813649"/>
          </a:xfrm>
        </p:grpSpPr>
        <p:sp>
          <p:nvSpPr>
            <p:cNvPr id="7" name="TextBox 6"/>
            <p:cNvSpPr txBox="1"/>
            <p:nvPr/>
          </p:nvSpPr>
          <p:spPr>
            <a:xfrm>
              <a:off x="31667" y="5287111"/>
              <a:ext cx="4159332" cy="523220"/>
            </a:xfrm>
            <a:prstGeom prst="rect">
              <a:avLst/>
            </a:prstGeom>
            <a:noFill/>
          </p:spPr>
          <p:txBody>
            <a:bodyPr wrap="square" rtlCol="0">
              <a:spAutoFit/>
            </a:bodyPr>
            <a:lstStyle/>
            <a:p>
              <a:r>
                <a:rPr lang="en-US" sz="1400" dirty="0" smtClean="0">
                  <a:latin typeface="Arial" panose="020B0604020202020204" pitchFamily="34" charset="0"/>
                  <a:cs typeface="Arial" panose="020B0604020202020204" pitchFamily="34" charset="0"/>
                </a:rPr>
                <a:t>AMA recommendation limits blue content to minimize hormonal disruption</a:t>
              </a:r>
              <a:endParaRPr lang="en-US" sz="1400" dirty="0">
                <a:latin typeface="Arial" panose="020B0604020202020204" pitchFamily="34" charset="0"/>
                <a:cs typeface="Arial" panose="020B0604020202020204" pitchFamily="34" charset="0"/>
              </a:endParaRPr>
            </a:p>
          </p:txBody>
        </p:sp>
        <p:sp>
          <p:nvSpPr>
            <p:cNvPr id="11" name="TextBox 10"/>
            <p:cNvSpPr txBox="1"/>
            <p:nvPr/>
          </p:nvSpPr>
          <p:spPr>
            <a:xfrm>
              <a:off x="5639176" y="5063698"/>
              <a:ext cx="2815916" cy="1169551"/>
            </a:xfrm>
            <a:prstGeom prst="rect">
              <a:avLst/>
            </a:prstGeom>
            <a:noFill/>
          </p:spPr>
          <p:txBody>
            <a:bodyPr wrap="none" rtlCol="0">
              <a:spAutoFit/>
            </a:bodyPr>
            <a:lstStyle/>
            <a:p>
              <a:pPr algn="just"/>
              <a:r>
                <a:rPr lang="en-US" sz="1400" dirty="0" smtClean="0">
                  <a:latin typeface="Arial" panose="020B0604020202020204" pitchFamily="34" charset="0"/>
                  <a:cs typeface="Arial" panose="020B0604020202020204" pitchFamily="34" charset="0"/>
                </a:rPr>
                <a:t>This is better seen by the human eye at night</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Improved reaction time</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Enhanced safety and security</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More energy efficient</a:t>
              </a:r>
            </a:p>
            <a:p>
              <a:pPr marL="742950" lvl="1" indent="-285750" algn="just">
                <a:buFont typeface="Arial" panose="020B0604020202020204" pitchFamily="34" charset="0"/>
                <a:buChar char="•"/>
              </a:pPr>
              <a:r>
                <a:rPr lang="en-US" sz="1400" dirty="0" smtClean="0">
                  <a:latin typeface="Arial" panose="020B0604020202020204" pitchFamily="34" charset="0"/>
                  <a:cs typeface="Arial" panose="020B0604020202020204" pitchFamily="34" charset="0"/>
                </a:rPr>
                <a:t>4100K matches moonlight</a:t>
              </a:r>
              <a:endParaRPr lang="en-US" sz="1400" dirty="0">
                <a:latin typeface="Arial" panose="020B0604020202020204" pitchFamily="34" charset="0"/>
                <a:cs typeface="Arial" panose="020B0604020202020204" pitchFamily="34" charset="0"/>
              </a:endParaRPr>
            </a:p>
          </p:txBody>
        </p:sp>
        <p:cxnSp>
          <p:nvCxnSpPr>
            <p:cNvPr id="12" name="Straight Arrow Connector 11"/>
            <p:cNvCxnSpPr/>
            <p:nvPr/>
          </p:nvCxnSpPr>
          <p:spPr>
            <a:xfrm>
              <a:off x="1169719" y="4451069"/>
              <a:ext cx="0" cy="685800"/>
            </a:xfrm>
            <a:prstGeom prst="straightConnector1">
              <a:avLst/>
            </a:prstGeom>
            <a:ln>
              <a:solidFill>
                <a:srgbClr val="FF9933"/>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7074238" y="4419600"/>
              <a:ext cx="0" cy="685800"/>
            </a:xfrm>
            <a:prstGeom prst="straightConnector1">
              <a:avLst/>
            </a:prstGeom>
            <a:ln>
              <a:solidFill>
                <a:srgbClr val="FF9933"/>
              </a:solidFill>
              <a:headEnd type="oval" w="med" len="med"/>
              <a:tailEnd type="oval" w="med" len="med"/>
            </a:ln>
          </p:spPr>
          <p:style>
            <a:lnRef idx="3">
              <a:schemeClr val="accent1"/>
            </a:lnRef>
            <a:fillRef idx="0">
              <a:schemeClr val="accent1"/>
            </a:fillRef>
            <a:effectRef idx="2">
              <a:schemeClr val="accent1"/>
            </a:effectRef>
            <a:fontRef idx="minor">
              <a:schemeClr val="tx1"/>
            </a:fontRef>
          </p:style>
        </p:cxnSp>
      </p:gr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b="21204"/>
          <a:stretch/>
        </p:blipFill>
        <p:spPr>
          <a:xfrm>
            <a:off x="-29402" y="1600199"/>
            <a:ext cx="12250807" cy="3450267"/>
          </a:xfrm>
          <a:prstGeom prst="rect">
            <a:avLst/>
          </a:prstGeom>
          <a:noFill/>
          <a:ln>
            <a:noFill/>
          </a:ln>
        </p:spPr>
      </p:pic>
    </p:spTree>
    <p:extLst>
      <p:ext uri="{BB962C8B-B14F-4D97-AF65-F5344CB8AC3E}">
        <p14:creationId xmlns:p14="http://schemas.microsoft.com/office/powerpoint/2010/main" val="195291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318" r="4979"/>
          <a:stretch/>
        </p:blipFill>
        <p:spPr>
          <a:xfrm>
            <a:off x="-321841" y="-152401"/>
            <a:ext cx="12835684" cy="7162800"/>
          </a:xfrm>
          <a:prstGeom prst="rect">
            <a:avLst/>
          </a:prstGeom>
        </p:spPr>
      </p:pic>
      <p:sp>
        <p:nvSpPr>
          <p:cNvPr id="13" name="TextBox 12"/>
          <p:cNvSpPr txBox="1"/>
          <p:nvPr/>
        </p:nvSpPr>
        <p:spPr>
          <a:xfrm>
            <a:off x="-122844" y="2028219"/>
            <a:ext cx="10769600" cy="3046988"/>
          </a:xfrm>
          <a:prstGeom prst="rect">
            <a:avLst/>
          </a:prstGeom>
          <a:solidFill>
            <a:schemeClr val="accent5"/>
          </a:solidFill>
          <a:ln>
            <a:noFill/>
          </a:ln>
        </p:spPr>
        <p:txBody>
          <a:bodyPr wrap="square" rtlCol="0">
            <a:spAutoFit/>
          </a:bodyPr>
          <a:lstStyle/>
          <a:p>
            <a:r>
              <a:rPr lang="en-US" sz="3200" dirty="0" smtClean="0">
                <a:latin typeface="Arial" panose="020B0604020202020204" pitchFamily="34" charset="0"/>
                <a:cs typeface="Arial" panose="020B0604020202020204" pitchFamily="34" charset="0"/>
              </a:rPr>
              <a:t>Engineered lighting designs consider a range of key variables unique to a given environment. The design and installation of exterior lighting should fit the needs of the application and location. Restricting exterior lighting to only warm color light may pose a safety risk in certain environments.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46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69" y="685801"/>
            <a:ext cx="9510231" cy="1631216"/>
          </a:xfrm>
          <a:prstGeom prst="rect">
            <a:avLst/>
          </a:prstGeom>
          <a:noFill/>
        </p:spPr>
        <p:txBody>
          <a:bodyPr wrap="square" rtlCol="0">
            <a:spAutoFit/>
          </a:bodyPr>
          <a:lstStyle/>
          <a:p>
            <a:r>
              <a:rPr lang="en-US" sz="5000" b="1" dirty="0" smtClean="0">
                <a:solidFill>
                  <a:schemeClr val="accent4"/>
                </a:solidFill>
                <a:latin typeface="Arial" panose="020B0604020202020204" pitchFamily="34" charset="0"/>
                <a:cs typeface="Arial" panose="020B0604020202020204" pitchFamily="34" charset="0"/>
              </a:rPr>
              <a:t>Industry agrees with these AMA LED Recommendations</a:t>
            </a:r>
          </a:p>
        </p:txBody>
      </p:sp>
      <p:sp>
        <p:nvSpPr>
          <p:cNvPr id="7" name="TextBox 6"/>
          <p:cNvSpPr txBox="1"/>
          <p:nvPr/>
        </p:nvSpPr>
        <p:spPr>
          <a:xfrm>
            <a:off x="265379" y="2639344"/>
            <a:ext cx="8266153" cy="769441"/>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-Use lighting controls: motion sensing, dimming, and stepped power switching</a:t>
            </a:r>
            <a:endParaRPr lang="en-US" sz="2200" dirty="0">
              <a:latin typeface="Arial" panose="020B0604020202020204" pitchFamily="34" charset="0"/>
              <a:cs typeface="Arial" panose="020B0604020202020204" pitchFamily="34" charset="0"/>
            </a:endParaRPr>
          </a:p>
        </p:txBody>
      </p:sp>
      <p:sp>
        <p:nvSpPr>
          <p:cNvPr id="11" name="TextBox 10"/>
          <p:cNvSpPr txBox="1"/>
          <p:nvPr/>
        </p:nvSpPr>
        <p:spPr>
          <a:xfrm>
            <a:off x="265381" y="3499957"/>
            <a:ext cx="11135831" cy="769441"/>
          </a:xfrm>
          <a:prstGeom prst="rect">
            <a:avLst/>
          </a:prstGeom>
          <a:noFill/>
        </p:spPr>
        <p:txBody>
          <a:bodyPr wrap="square" rtlCol="0">
            <a:spAutoFit/>
          </a:bodyPr>
          <a:lstStyle/>
          <a:p>
            <a:r>
              <a:rPr lang="en-US" sz="2200" dirty="0" smtClean="0">
                <a:latin typeface="Arial" panose="020B0604020202020204" pitchFamily="34" charset="0"/>
                <a:cs typeface="Arial" panose="020B0604020202020204" pitchFamily="34" charset="0"/>
              </a:rPr>
              <a:t>-Restrict illumination to the task or target area</a:t>
            </a:r>
          </a:p>
          <a:p>
            <a:pPr lvl="1"/>
            <a:r>
              <a:rPr lang="en-US" sz="2200" dirty="0" smtClean="0">
                <a:latin typeface="Arial" panose="020B0604020202020204" pitchFamily="34" charset="0"/>
                <a:cs typeface="Arial" panose="020B0604020202020204" pitchFamily="34" charset="0"/>
              </a:rPr>
              <a:t>E.g., shield the light to curtail excessive up-light, glare</a:t>
            </a:r>
            <a:r>
              <a:rPr lang="en-US" sz="2200" dirty="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and light trespass</a:t>
            </a:r>
          </a:p>
        </p:txBody>
      </p:sp>
      <p:sp>
        <p:nvSpPr>
          <p:cNvPr id="12" name="TextBox 11"/>
          <p:cNvSpPr txBox="1"/>
          <p:nvPr/>
        </p:nvSpPr>
        <p:spPr>
          <a:xfrm>
            <a:off x="265380" y="4343400"/>
            <a:ext cx="8475397" cy="430887"/>
          </a:xfrm>
          <a:prstGeom prst="rect">
            <a:avLst/>
          </a:prstGeom>
          <a:noFill/>
        </p:spPr>
        <p:txBody>
          <a:bodyPr wrap="none" rtlCol="0">
            <a:spAutoFit/>
          </a:bodyPr>
          <a:lstStyle/>
          <a:p>
            <a:r>
              <a:rPr lang="en-US" sz="2200" dirty="0" smtClean="0">
                <a:latin typeface="Arial" panose="020B0604020202020204" pitchFamily="34" charset="0"/>
                <a:cs typeface="Arial" panose="020B0604020202020204" pitchFamily="34" charset="0"/>
              </a:rPr>
              <a:t>-Design for minimum required light levels and energy consumption</a:t>
            </a:r>
            <a:endParaRPr lang="en-US" sz="2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5846" y="1461083"/>
            <a:ext cx="2994868" cy="1497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1"/>
          <p:cNvSpPr txBox="1"/>
          <p:nvPr/>
        </p:nvSpPr>
        <p:spPr>
          <a:xfrm>
            <a:off x="211287" y="4985140"/>
            <a:ext cx="11769427"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dirty="0" smtClean="0">
                <a:latin typeface="Arial" panose="020B0604020202020204" pitchFamily="34" charset="0"/>
                <a:cs typeface="Arial" panose="020B0604020202020204" pitchFamily="34" charset="0"/>
              </a:rPr>
              <a:t>Consult a lighting professional to evaluate the application requirements to assist in selecting the right light for the job. </a:t>
            </a:r>
            <a:endParaRPr lang="en-US" sz="2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42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6780" y="685800"/>
            <a:ext cx="4139275" cy="861774"/>
          </a:xfrm>
          <a:prstGeom prst="rect">
            <a:avLst/>
          </a:prstGeom>
          <a:noFill/>
        </p:spPr>
        <p:txBody>
          <a:bodyPr wrap="none" rtlCol="0">
            <a:spAutoFit/>
          </a:bodyPr>
          <a:lstStyle/>
          <a:p>
            <a:r>
              <a:rPr lang="en-US" sz="5000" b="1" dirty="0" smtClean="0">
                <a:latin typeface="Arial" panose="020B0604020202020204" pitchFamily="34" charset="0"/>
                <a:cs typeface="Arial" panose="020B0604020202020204" pitchFamily="34" charset="0"/>
              </a:rPr>
              <a:t>Remember…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901" y="1787236"/>
            <a:ext cx="4375167" cy="32813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83461" y="2044931"/>
            <a:ext cx="5398813" cy="3108543"/>
          </a:xfrm>
          <a:prstGeom prst="rect">
            <a:avLst/>
          </a:prstGeom>
          <a:noFill/>
        </p:spPr>
        <p:txBody>
          <a:bodyPr wrap="square">
            <a:spAutoFit/>
          </a:bodyPr>
          <a:lstStyle/>
          <a:p>
            <a:r>
              <a:rPr lang="en-US" sz="2800" dirty="0" smtClean="0">
                <a:latin typeface="Arial" panose="020B0604020202020204" pitchFamily="34" charset="0"/>
                <a:cs typeface="Arial" panose="020B0604020202020204" pitchFamily="34" charset="0"/>
              </a:rPr>
              <a:t>The right light – </a:t>
            </a:r>
            <a:r>
              <a:rPr lang="en-US" sz="2800" dirty="0">
                <a:latin typeface="Arial" panose="020B0604020202020204" pitchFamily="34" charset="0"/>
                <a:cs typeface="Arial" panose="020B0604020202020204" pitchFamily="34" charset="0"/>
              </a:rPr>
              <a:t>in the right place, at the right time, for the right </a:t>
            </a:r>
            <a:r>
              <a:rPr lang="en-US" sz="2800" dirty="0" smtClean="0">
                <a:latin typeface="Arial" panose="020B0604020202020204" pitchFamily="34" charset="0"/>
                <a:cs typeface="Arial" panose="020B0604020202020204" pitchFamily="34" charset="0"/>
              </a:rPr>
              <a:t>situation – </a:t>
            </a:r>
            <a:r>
              <a:rPr lang="en-US" sz="2800" dirty="0">
                <a:latin typeface="Arial" panose="020B0604020202020204" pitchFamily="34" charset="0"/>
                <a:cs typeface="Arial" panose="020B0604020202020204" pitchFamily="34" charset="0"/>
              </a:rPr>
              <a:t>can positively impact public safety and livability while also offering energy efficiency and savings on maintenance.</a:t>
            </a:r>
          </a:p>
        </p:txBody>
      </p:sp>
    </p:spTree>
    <p:extLst>
      <p:ext uri="{BB962C8B-B14F-4D97-AF65-F5344CB8AC3E}">
        <p14:creationId xmlns:p14="http://schemas.microsoft.com/office/powerpoint/2010/main" val="42307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511" y="975092"/>
            <a:ext cx="12090400" cy="861774"/>
          </a:xfrm>
          <a:prstGeom prst="rect">
            <a:avLst/>
          </a:prstGeom>
          <a:noFill/>
        </p:spPr>
        <p:txBody>
          <a:bodyPr wrap="square" rtlCol="0" anchor="ctr">
            <a:spAutoFit/>
          </a:bodyPr>
          <a:lstStyle/>
          <a:p>
            <a:r>
              <a:rPr lang="en-US" sz="5000" b="1" spc="-150" dirty="0" smtClean="0">
                <a:latin typeface="Arial" panose="020B0604020202020204" pitchFamily="34" charset="0"/>
                <a:ea typeface="Microsoft YaHei Light" panose="020B0502040204020203" pitchFamily="34" charset="-122"/>
                <a:cs typeface="Arial" panose="020B0604020202020204" pitchFamily="34" charset="0"/>
              </a:rPr>
              <a:t>Proper</a:t>
            </a:r>
            <a:r>
              <a:rPr lang="en-US" sz="5000" b="1" spc="-150" dirty="0" smtClean="0">
                <a:solidFill>
                  <a:schemeClr val="bg1">
                    <a:lumMod val="50000"/>
                  </a:schemeClr>
                </a:solidFill>
                <a:latin typeface="Arial" panose="020B0604020202020204" pitchFamily="34" charset="0"/>
                <a:ea typeface="Microsoft YaHei Light" panose="020B0502040204020203" pitchFamily="34" charset="-122"/>
                <a:cs typeface="Arial" panose="020B0604020202020204" pitchFamily="34" charset="0"/>
              </a:rPr>
              <a:t> </a:t>
            </a:r>
            <a:r>
              <a:rPr lang="en-US" sz="5000" b="1" spc="-150" dirty="0">
                <a:solidFill>
                  <a:schemeClr val="accent5"/>
                </a:solidFill>
                <a:latin typeface="Arial" panose="020B0604020202020204" pitchFamily="34" charset="0"/>
                <a:ea typeface="Microsoft YaHei Light" panose="020B0502040204020203" pitchFamily="34" charset="-122"/>
                <a:cs typeface="Arial" panose="020B0604020202020204" pitchFamily="34" charset="0"/>
              </a:rPr>
              <a:t>l</a:t>
            </a:r>
            <a:r>
              <a:rPr lang="en-US" sz="5000" b="1" spc="-150" dirty="0" smtClean="0">
                <a:solidFill>
                  <a:schemeClr val="accent5"/>
                </a:solidFill>
                <a:latin typeface="Arial" panose="020B0604020202020204" pitchFamily="34" charset="0"/>
                <a:ea typeface="Microsoft YaHei Light" panose="020B0502040204020203" pitchFamily="34" charset="-122"/>
                <a:cs typeface="Arial" panose="020B0604020202020204" pitchFamily="34" charset="0"/>
              </a:rPr>
              <a:t>ighting </a:t>
            </a:r>
            <a:r>
              <a:rPr lang="en-US" sz="5000" b="1" spc="-150" dirty="0" smtClean="0">
                <a:latin typeface="Arial" panose="020B0604020202020204" pitchFamily="34" charset="0"/>
                <a:ea typeface="Microsoft YaHei Light" panose="020B0502040204020203" pitchFamily="34" charset="-122"/>
                <a:cs typeface="Arial" panose="020B0604020202020204" pitchFamily="34" charset="0"/>
              </a:rPr>
              <a:t>is </a:t>
            </a:r>
            <a:r>
              <a:rPr lang="en-US" sz="5000" b="1" spc="-150" dirty="0" smtClean="0">
                <a:solidFill>
                  <a:schemeClr val="accent5"/>
                </a:solidFill>
                <a:latin typeface="Arial" panose="020B0604020202020204" pitchFamily="34" charset="0"/>
                <a:ea typeface="Microsoft YaHei Light" panose="020B0502040204020203" pitchFamily="34" charset="-122"/>
                <a:cs typeface="Arial" panose="020B0604020202020204" pitchFamily="34" charset="0"/>
              </a:rPr>
              <a:t>essential…</a:t>
            </a:r>
          </a:p>
        </p:txBody>
      </p:sp>
      <p:sp>
        <p:nvSpPr>
          <p:cNvPr id="12" name="Rectangle 11"/>
          <p:cNvSpPr/>
          <p:nvPr/>
        </p:nvSpPr>
        <p:spPr>
          <a:xfrm>
            <a:off x="10511" y="4251692"/>
            <a:ext cx="12192000" cy="1631216"/>
          </a:xfrm>
          <a:prstGeom prst="rect">
            <a:avLst/>
          </a:prstGeom>
        </p:spPr>
        <p:txBody>
          <a:bodyPr wrap="square">
            <a:spAutoFit/>
          </a:bodyPr>
          <a:lstStyle/>
          <a:p>
            <a:r>
              <a:rPr lang="en-US" sz="5000" b="1" spc="-150" dirty="0" smtClean="0">
                <a:latin typeface="Arial" panose="020B0604020202020204" pitchFamily="34" charset="0"/>
                <a:ea typeface="Microsoft YaHei Light" panose="020B0502040204020203" pitchFamily="34" charset="-122"/>
                <a:cs typeface="Arial" panose="020B0604020202020204" pitchFamily="34" charset="0"/>
              </a:rPr>
              <a:t>…for the</a:t>
            </a:r>
            <a:r>
              <a:rPr lang="en-US" sz="5000" b="1" spc="-150" dirty="0">
                <a:solidFill>
                  <a:srgbClr val="FF9900"/>
                </a:solidFill>
                <a:latin typeface="Arial" panose="020B0604020202020204" pitchFamily="34" charset="0"/>
                <a:ea typeface="Microsoft YaHei Light" panose="020B0502040204020203" pitchFamily="34" charset="-122"/>
                <a:cs typeface="Arial" panose="020B0604020202020204" pitchFamily="34" charset="0"/>
              </a:rPr>
              <a:t> </a:t>
            </a:r>
            <a:r>
              <a:rPr lang="en-US" sz="5000" b="1" spc="-150" dirty="0">
                <a:solidFill>
                  <a:schemeClr val="accent5"/>
                </a:solidFill>
                <a:latin typeface="Arial" panose="020B0604020202020204" pitchFamily="34" charset="0"/>
                <a:ea typeface="Microsoft YaHei Light" panose="020B0502040204020203" pitchFamily="34" charset="-122"/>
                <a:cs typeface="Arial" panose="020B0604020202020204" pitchFamily="34" charset="0"/>
              </a:rPr>
              <a:t>safety</a:t>
            </a:r>
            <a:r>
              <a:rPr lang="en-US" sz="5000" b="1" spc="-150" dirty="0">
                <a:solidFill>
                  <a:srgbClr val="FF9900"/>
                </a:solidFill>
                <a:latin typeface="Arial" panose="020B0604020202020204" pitchFamily="34" charset="0"/>
                <a:ea typeface="Microsoft YaHei Light" panose="020B0502040204020203" pitchFamily="34" charset="-122"/>
                <a:cs typeface="Arial" panose="020B0604020202020204" pitchFamily="34" charset="0"/>
              </a:rPr>
              <a:t> </a:t>
            </a:r>
            <a:r>
              <a:rPr lang="en-US" sz="5000" b="1" spc="-150" dirty="0" smtClean="0">
                <a:latin typeface="Arial" panose="020B0604020202020204" pitchFamily="34" charset="0"/>
                <a:ea typeface="Microsoft YaHei Light" panose="020B0502040204020203" pitchFamily="34" charset="-122"/>
                <a:cs typeface="Arial" panose="020B0604020202020204" pitchFamily="34" charset="0"/>
              </a:rPr>
              <a:t>of </a:t>
            </a:r>
            <a:r>
              <a:rPr lang="en-US" sz="5000" b="1" spc="-150" dirty="0">
                <a:latin typeface="Arial" panose="020B0604020202020204" pitchFamily="34" charset="0"/>
                <a:ea typeface="Microsoft YaHei Light" panose="020B0502040204020203" pitchFamily="34" charset="-122"/>
                <a:cs typeface="Arial" panose="020B0604020202020204" pitchFamily="34" charset="0"/>
              </a:rPr>
              <a:t>buildings and surrounding areas</a:t>
            </a:r>
          </a:p>
        </p:txBody>
      </p:sp>
      <p:pic>
        <p:nvPicPr>
          <p:cNvPr id="15" name="Picture 14"/>
          <p:cNvPicPr>
            <a:picLocks/>
          </p:cNvPicPr>
          <p:nvPr/>
        </p:nvPicPr>
        <p:blipFill rotWithShape="1">
          <a:blip r:embed="rId3" cstate="print">
            <a:extLst>
              <a:ext uri="{28A0092B-C50C-407E-A947-70E740481C1C}">
                <a14:useLocalDpi xmlns:a14="http://schemas.microsoft.com/office/drawing/2010/main" val="0"/>
              </a:ext>
            </a:extLst>
          </a:blip>
          <a:srcRect l="10025"/>
          <a:stretch/>
        </p:blipFill>
        <p:spPr>
          <a:xfrm>
            <a:off x="0" y="2005621"/>
            <a:ext cx="4023360" cy="2221992"/>
          </a:xfrm>
          <a:prstGeom prst="rect">
            <a:avLst/>
          </a:prstGeom>
        </p:spPr>
      </p:pic>
      <p:pic>
        <p:nvPicPr>
          <p:cNvPr id="16" name="Picture 15"/>
          <p:cNvPicPr>
            <a:picLocks/>
          </p:cNvPicPr>
          <p:nvPr/>
        </p:nvPicPr>
        <p:blipFill>
          <a:blip r:embed="rId4">
            <a:extLst>
              <a:ext uri="{28A0092B-C50C-407E-A947-70E740481C1C}">
                <a14:useLocalDpi xmlns:a14="http://schemas.microsoft.com/office/drawing/2010/main" val="0"/>
              </a:ext>
            </a:extLst>
          </a:blip>
          <a:stretch>
            <a:fillRect/>
          </a:stretch>
        </p:blipFill>
        <p:spPr>
          <a:xfrm>
            <a:off x="4094831" y="2008765"/>
            <a:ext cx="4023360" cy="2217510"/>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23828"/>
          <a:stretch/>
        </p:blipFill>
        <p:spPr>
          <a:xfrm>
            <a:off x="8222827" y="2005622"/>
            <a:ext cx="3969173" cy="2220654"/>
          </a:xfrm>
          <a:prstGeom prst="rect">
            <a:avLst/>
          </a:prstGeom>
        </p:spPr>
      </p:pic>
    </p:spTree>
    <p:extLst>
      <p:ext uri="{BB962C8B-B14F-4D97-AF65-F5344CB8AC3E}">
        <p14:creationId xmlns:p14="http://schemas.microsoft.com/office/powerpoint/2010/main" val="70107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5099806" y="1331224"/>
            <a:ext cx="5986218" cy="1594965"/>
          </a:xfrm>
          <a:ln>
            <a:noFill/>
          </a:ln>
        </p:spPr>
        <p:txBody>
          <a:bodyPr>
            <a:noAutofit/>
          </a:bodyPr>
          <a:lstStyle/>
          <a:p>
            <a:pPr algn="l"/>
            <a:r>
              <a:rPr lang="en-US" sz="5000" b="1" dirty="0" smtClean="0">
                <a:solidFill>
                  <a:schemeClr val="tx1"/>
                </a:solidFill>
                <a:latin typeface="Arial" panose="020B0604020202020204" pitchFamily="34" charset="0"/>
                <a:cs typeface="Arial" panose="020B0604020202020204" pitchFamily="34" charset="0"/>
              </a:rPr>
              <a:t>LED Lights </a:t>
            </a:r>
            <a:r>
              <a:rPr lang="en-US" sz="5000" b="1" dirty="0">
                <a:solidFill>
                  <a:schemeClr val="tx1"/>
                </a:solidFill>
                <a:latin typeface="Arial" panose="020B0604020202020204" pitchFamily="34" charset="0"/>
                <a:cs typeface="Arial" panose="020B0604020202020204" pitchFamily="34" charset="0"/>
              </a:rPr>
              <a:t>a</a:t>
            </a:r>
            <a:r>
              <a:rPr lang="en-US" sz="5000" b="1" dirty="0" smtClean="0">
                <a:solidFill>
                  <a:schemeClr val="tx1"/>
                </a:solidFill>
                <a:latin typeface="Arial" panose="020B0604020202020204" pitchFamily="34" charset="0"/>
                <a:cs typeface="Arial" panose="020B0604020202020204" pitchFamily="34" charset="0"/>
              </a:rPr>
              <a:t>re </a:t>
            </a:r>
            <a:r>
              <a:rPr lang="en-US" sz="5000" b="1" dirty="0">
                <a:solidFill>
                  <a:schemeClr val="tx1"/>
                </a:solidFill>
                <a:latin typeface="Arial" panose="020B0604020202020204" pitchFamily="34" charset="0"/>
                <a:cs typeface="Arial" panose="020B0604020202020204" pitchFamily="34" charset="0"/>
              </a:rPr>
              <a:t>a</a:t>
            </a:r>
            <a:r>
              <a:rPr lang="en-US" sz="5000" b="1" dirty="0" smtClean="0">
                <a:solidFill>
                  <a:schemeClr val="tx1"/>
                </a:solidFill>
                <a:latin typeface="Arial" panose="020B0604020202020204" pitchFamily="34" charset="0"/>
                <a:cs typeface="Arial" panose="020B0604020202020204" pitchFamily="34" charset="0"/>
              </a:rPr>
              <a:t>n Energy Efficient Option for…</a:t>
            </a:r>
            <a:endParaRPr lang="en-US" sz="5000" b="1"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5375411" y="3429000"/>
            <a:ext cx="3765774" cy="515526"/>
          </a:xfrm>
          <a:prstGeom prst="rect">
            <a:avLst/>
          </a:prstGeom>
          <a:noFill/>
        </p:spPr>
        <p:txBody>
          <a:bodyPr wrap="none" rtlCol="0">
            <a:spAutoFit/>
          </a:bodyPr>
          <a:lstStyle/>
          <a:p>
            <a:r>
              <a:rPr lang="en-US" sz="2750" dirty="0" smtClean="0">
                <a:latin typeface="Arial" panose="020B0604020202020204" pitchFamily="34" charset="0"/>
                <a:cs typeface="Arial" panose="020B0604020202020204" pitchFamily="34" charset="0"/>
              </a:rPr>
              <a:t>Commercial Properties</a:t>
            </a:r>
            <a:endParaRPr lang="en-US" sz="2750" dirty="0">
              <a:latin typeface="Arial" panose="020B0604020202020204" pitchFamily="34" charset="0"/>
              <a:cs typeface="Arial" panose="020B0604020202020204" pitchFamily="34" charset="0"/>
            </a:endParaRPr>
          </a:p>
        </p:txBody>
      </p:sp>
      <p:sp>
        <p:nvSpPr>
          <p:cNvPr id="8" name="TextBox 7"/>
          <p:cNvSpPr txBox="1"/>
          <p:nvPr/>
        </p:nvSpPr>
        <p:spPr>
          <a:xfrm>
            <a:off x="5375410" y="3944526"/>
            <a:ext cx="5989191" cy="515526"/>
          </a:xfrm>
          <a:prstGeom prst="rect">
            <a:avLst/>
          </a:prstGeom>
          <a:noFill/>
        </p:spPr>
        <p:txBody>
          <a:bodyPr wrap="square" rtlCol="0">
            <a:spAutoFit/>
          </a:bodyPr>
          <a:lstStyle/>
          <a:p>
            <a:r>
              <a:rPr lang="en-US" sz="2750" dirty="0" smtClean="0">
                <a:latin typeface="Arial" panose="020B0604020202020204" pitchFamily="34" charset="0"/>
                <a:cs typeface="Arial" panose="020B0604020202020204" pitchFamily="34" charset="0"/>
              </a:rPr>
              <a:t>Residential Neighborhoods</a:t>
            </a:r>
            <a:endParaRPr lang="en-US" sz="2750" dirty="0">
              <a:latin typeface="Arial" panose="020B0604020202020204" pitchFamily="34" charset="0"/>
              <a:cs typeface="Arial" panose="020B0604020202020204" pitchFamily="34" charset="0"/>
            </a:endParaRPr>
          </a:p>
        </p:txBody>
      </p:sp>
      <p:sp>
        <p:nvSpPr>
          <p:cNvPr id="10" name="TextBox 9"/>
          <p:cNvSpPr txBox="1"/>
          <p:nvPr/>
        </p:nvSpPr>
        <p:spPr>
          <a:xfrm>
            <a:off x="5405835" y="4460052"/>
            <a:ext cx="3470822" cy="515526"/>
          </a:xfrm>
          <a:prstGeom prst="rect">
            <a:avLst/>
          </a:prstGeom>
          <a:noFill/>
        </p:spPr>
        <p:txBody>
          <a:bodyPr wrap="none" rtlCol="0">
            <a:spAutoFit/>
          </a:bodyPr>
          <a:lstStyle/>
          <a:p>
            <a:r>
              <a:rPr lang="en-US" sz="2750" dirty="0" smtClean="0">
                <a:latin typeface="Arial" panose="020B0604020202020204" pitchFamily="34" charset="0"/>
                <a:cs typeface="Arial" panose="020B0604020202020204" pitchFamily="34" charset="0"/>
              </a:rPr>
              <a:t>Interstate Commerce</a:t>
            </a:r>
            <a:endParaRPr lang="en-US" sz="2750" dirty="0">
              <a:latin typeface="Arial" panose="020B0604020202020204" pitchFamily="34" charset="0"/>
              <a:cs typeface="Arial" panose="020B0604020202020204" pitchFamily="34" charset="0"/>
            </a:endParaRPr>
          </a:p>
        </p:txBody>
      </p:sp>
      <p:sp>
        <p:nvSpPr>
          <p:cNvPr id="11" name="TextBox 10"/>
          <p:cNvSpPr txBox="1"/>
          <p:nvPr/>
        </p:nvSpPr>
        <p:spPr>
          <a:xfrm>
            <a:off x="5375411" y="4975578"/>
            <a:ext cx="3256020" cy="515526"/>
          </a:xfrm>
          <a:prstGeom prst="rect">
            <a:avLst/>
          </a:prstGeom>
          <a:noFill/>
        </p:spPr>
        <p:txBody>
          <a:bodyPr wrap="none" rtlCol="0">
            <a:spAutoFit/>
          </a:bodyPr>
          <a:lstStyle/>
          <a:p>
            <a:r>
              <a:rPr lang="en-US" sz="2750" dirty="0" smtClean="0">
                <a:latin typeface="Arial" panose="020B0604020202020204" pitchFamily="34" charset="0"/>
                <a:cs typeface="Arial" panose="020B0604020202020204" pitchFamily="34" charset="0"/>
              </a:rPr>
              <a:t>Outdoor Recreation</a:t>
            </a:r>
            <a:endParaRPr lang="en-US" sz="2750" dirty="0">
              <a:latin typeface="Arial" panose="020B0604020202020204" pitchFamily="34" charset="0"/>
              <a:cs typeface="Arial" panose="020B0604020202020204" pitchFamily="34" charset="0"/>
            </a:endParaRPr>
          </a:p>
        </p:txBody>
      </p:sp>
      <p:sp>
        <p:nvSpPr>
          <p:cNvPr id="13" name="TextBox 12" hidden="1"/>
          <p:cNvSpPr txBox="1"/>
          <p:nvPr/>
        </p:nvSpPr>
        <p:spPr>
          <a:xfrm>
            <a:off x="6305376" y="3453676"/>
            <a:ext cx="1172116" cy="369332"/>
          </a:xfrm>
          <a:prstGeom prst="rect">
            <a:avLst/>
          </a:prstGeom>
          <a:noFill/>
        </p:spPr>
        <p:txBody>
          <a:bodyPr wrap="none" rtlCol="0">
            <a:spAutoFit/>
          </a:bodyPr>
          <a:lstStyle/>
          <a:p>
            <a:r>
              <a:rPr lang="en-US" dirty="0" smtClean="0">
                <a:solidFill>
                  <a:srgbClr val="FF9933"/>
                </a:solidFill>
                <a:latin typeface="Arial" panose="020B0604020202020204" pitchFamily="34" charset="0"/>
                <a:cs typeface="Arial" panose="020B0604020202020204" pitchFamily="34" charset="0"/>
              </a:rPr>
              <a:t>Including:</a:t>
            </a:r>
            <a:endParaRPr lang="en-US" dirty="0">
              <a:solidFill>
                <a:srgbClr val="FF9933"/>
              </a:solidFill>
              <a:latin typeface="Arial" panose="020B0604020202020204" pitchFamily="34" charset="0"/>
              <a:cs typeface="Arial" panose="020B0604020202020204" pitchFamily="34" charset="0"/>
            </a:endParaRPr>
          </a:p>
        </p:txBody>
      </p:sp>
      <p:grpSp>
        <p:nvGrpSpPr>
          <p:cNvPr id="16" name="Group 15" hidden="1"/>
          <p:cNvGrpSpPr/>
          <p:nvPr/>
        </p:nvGrpSpPr>
        <p:grpSpPr>
          <a:xfrm>
            <a:off x="1" y="1"/>
            <a:ext cx="12293732" cy="7007147"/>
            <a:chOff x="0" y="393065"/>
            <a:chExt cx="4572000" cy="3039893"/>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3065"/>
              <a:ext cx="4572000" cy="3039893"/>
            </a:xfrm>
            <a:prstGeom prst="rect">
              <a:avLst/>
            </a:prstGeom>
          </p:spPr>
        </p:pic>
        <p:sp>
          <p:nvSpPr>
            <p:cNvPr id="18" name="TextBox 17"/>
            <p:cNvSpPr txBox="1"/>
            <p:nvPr/>
          </p:nvSpPr>
          <p:spPr>
            <a:xfrm>
              <a:off x="203102" y="2768130"/>
              <a:ext cx="2209800" cy="240340"/>
            </a:xfrm>
            <a:prstGeom prst="rect">
              <a:avLst/>
            </a:prstGeom>
            <a:noFill/>
          </p:spPr>
          <p:txBody>
            <a:bodyPr wrap="square" rtlCol="0">
              <a:spAutoFit/>
            </a:bodyPr>
            <a:lstStyle/>
            <a:p>
              <a:r>
                <a:rPr lang="en-US" sz="3000" b="1" dirty="0" smtClean="0">
                  <a:solidFill>
                    <a:srgbClr val="FF9933"/>
                  </a:solidFill>
                  <a:latin typeface="Arial" panose="020B0604020202020204" pitchFamily="34" charset="0"/>
                  <a:cs typeface="Arial" panose="020B0604020202020204" pitchFamily="34" charset="0"/>
                </a:rPr>
                <a:t>Airports</a:t>
              </a:r>
              <a:endParaRPr lang="en-US" sz="3000" b="1" dirty="0">
                <a:solidFill>
                  <a:srgbClr val="FF9933"/>
                </a:solidFill>
                <a:latin typeface="Arial" panose="020B0604020202020204" pitchFamily="34" charset="0"/>
                <a:cs typeface="Arial" panose="020B0604020202020204" pitchFamily="34" charset="0"/>
              </a:endParaRPr>
            </a:p>
          </p:txBody>
        </p:sp>
      </p:grpSp>
      <p:grpSp>
        <p:nvGrpSpPr>
          <p:cNvPr id="19" name="Group 18" hidden="1"/>
          <p:cNvGrpSpPr/>
          <p:nvPr/>
        </p:nvGrpSpPr>
        <p:grpSpPr>
          <a:xfrm>
            <a:off x="0" y="0"/>
            <a:ext cx="12436992" cy="6858000"/>
            <a:chOff x="76006" y="3825398"/>
            <a:chExt cx="4572384" cy="3107862"/>
          </a:xfrm>
        </p:grpSpPr>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006" y="3825398"/>
              <a:ext cx="4572384" cy="3107862"/>
            </a:xfrm>
            <a:prstGeom prst="rect">
              <a:avLst/>
            </a:prstGeom>
          </p:spPr>
        </p:pic>
        <p:sp>
          <p:nvSpPr>
            <p:cNvPr id="21" name="TextBox 20"/>
            <p:cNvSpPr txBox="1"/>
            <p:nvPr/>
          </p:nvSpPr>
          <p:spPr>
            <a:xfrm>
              <a:off x="320874" y="6248400"/>
              <a:ext cx="2925288" cy="251057"/>
            </a:xfrm>
            <a:prstGeom prst="rect">
              <a:avLst/>
            </a:prstGeom>
            <a:noFill/>
          </p:spPr>
          <p:txBody>
            <a:bodyPr wrap="square" rtlCol="0">
              <a:spAutoFit/>
            </a:bodyPr>
            <a:lstStyle/>
            <a:p>
              <a:r>
                <a:rPr lang="en-US" sz="3000" b="1" dirty="0" smtClean="0">
                  <a:solidFill>
                    <a:srgbClr val="FF9933"/>
                  </a:solidFill>
                  <a:latin typeface="Arial" panose="020B0604020202020204" pitchFamily="34" charset="0"/>
                  <a:cs typeface="Arial" panose="020B0604020202020204" pitchFamily="34" charset="0"/>
                </a:rPr>
                <a:t>Parking Lots</a:t>
              </a:r>
              <a:endParaRPr lang="en-US" sz="3000" b="1" dirty="0">
                <a:solidFill>
                  <a:srgbClr val="FF9933"/>
                </a:solidFill>
                <a:latin typeface="Arial" panose="020B0604020202020204" pitchFamily="34" charset="0"/>
                <a:cs typeface="Arial" panose="020B0604020202020204" pitchFamily="34" charset="0"/>
              </a:endParaRPr>
            </a:p>
          </p:txBody>
        </p:sp>
      </p:grpSp>
      <p:grpSp>
        <p:nvGrpSpPr>
          <p:cNvPr id="22" name="Group 21" hidden="1"/>
          <p:cNvGrpSpPr/>
          <p:nvPr/>
        </p:nvGrpSpPr>
        <p:grpSpPr>
          <a:xfrm>
            <a:off x="0" y="1"/>
            <a:ext cx="12487659" cy="7007147"/>
            <a:chOff x="4570939" y="393065"/>
            <a:chExt cx="4647241" cy="3035935"/>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0939" y="393065"/>
              <a:ext cx="4647241" cy="3035935"/>
            </a:xfrm>
            <a:prstGeom prst="rect">
              <a:avLst/>
            </a:prstGeom>
          </p:spPr>
        </p:pic>
        <p:sp>
          <p:nvSpPr>
            <p:cNvPr id="24" name="TextBox 23"/>
            <p:cNvSpPr txBox="1"/>
            <p:nvPr/>
          </p:nvSpPr>
          <p:spPr>
            <a:xfrm>
              <a:off x="4948136" y="2799127"/>
              <a:ext cx="2209800" cy="240027"/>
            </a:xfrm>
            <a:prstGeom prst="rect">
              <a:avLst/>
            </a:prstGeom>
            <a:noFill/>
          </p:spPr>
          <p:txBody>
            <a:bodyPr wrap="square" rtlCol="0">
              <a:spAutoFit/>
            </a:bodyPr>
            <a:lstStyle/>
            <a:p>
              <a:r>
                <a:rPr lang="en-US" sz="3000" b="1" dirty="0" smtClean="0">
                  <a:solidFill>
                    <a:srgbClr val="FF9933"/>
                  </a:solidFill>
                  <a:latin typeface="Arial" panose="020B0604020202020204" pitchFamily="34" charset="0"/>
                  <a:cs typeface="Arial" panose="020B0604020202020204" pitchFamily="34" charset="0"/>
                </a:rPr>
                <a:t>Hospitals</a:t>
              </a:r>
              <a:endParaRPr lang="en-US" sz="3000" b="1" dirty="0">
                <a:solidFill>
                  <a:srgbClr val="FF9933"/>
                </a:solidFill>
                <a:latin typeface="Arial" panose="020B0604020202020204" pitchFamily="34" charset="0"/>
                <a:cs typeface="Arial" panose="020B0604020202020204" pitchFamily="34" charset="0"/>
              </a:endParaRPr>
            </a:p>
          </p:txBody>
        </p:sp>
      </p:grpSp>
      <p:grpSp>
        <p:nvGrpSpPr>
          <p:cNvPr id="27" name="Group 26"/>
          <p:cNvGrpSpPr/>
          <p:nvPr/>
        </p:nvGrpSpPr>
        <p:grpSpPr>
          <a:xfrm>
            <a:off x="1" y="0"/>
            <a:ext cx="4165601" cy="6287744"/>
            <a:chOff x="-1" y="0"/>
            <a:chExt cx="3055714" cy="6858000"/>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485002"/>
              <a:ext cx="3055713" cy="2037142"/>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3055713" cy="2321766"/>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4853749"/>
              <a:ext cx="3054096" cy="2004251"/>
            </a:xfrm>
            <a:prstGeom prst="rect">
              <a:avLst/>
            </a:prstGeom>
          </p:spPr>
        </p:pic>
      </p:grpSp>
    </p:spTree>
    <p:extLst>
      <p:ext uri="{BB962C8B-B14F-4D97-AF65-F5344CB8AC3E}">
        <p14:creationId xmlns:p14="http://schemas.microsoft.com/office/powerpoint/2010/main" val="62501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200"/>
                                  </p:stCondLst>
                                  <p:childTnLst>
                                    <p:animEffect transition="out" filter="fade">
                                      <p:cBhvr>
                                        <p:cTn id="17" dur="900"/>
                                        <p:tgtEl>
                                          <p:spTgt spid="13"/>
                                        </p:tgtEl>
                                      </p:cBhvr>
                                    </p:animEffect>
                                    <p:set>
                                      <p:cBhvr>
                                        <p:cTn id="18" dur="1" fill="hold">
                                          <p:stCondLst>
                                            <p:cond delay="899"/>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3" grpId="0"/>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299324" cy="696747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ubtitle 3"/>
          <p:cNvSpPr>
            <a:spLocks noGrp="1"/>
          </p:cNvSpPr>
          <p:nvPr>
            <p:ph type="subTitle" idx="1"/>
          </p:nvPr>
        </p:nvSpPr>
        <p:spPr/>
        <p:txBody>
          <a:bodyPr/>
          <a:lstStyle/>
          <a:p>
            <a:r>
              <a:rPr lang="en-US" dirty="0" smtClean="0"/>
              <a:t>Public Debate on LEDs</a:t>
            </a:r>
            <a:endParaRPr lang="en-US" dirty="0"/>
          </a:p>
        </p:txBody>
      </p:sp>
      <p:pic>
        <p:nvPicPr>
          <p:cNvPr id="3072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a:xfrm>
            <a:off x="0" y="3725863"/>
            <a:ext cx="7346950" cy="1371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1200" y="1676400"/>
            <a:ext cx="6567091" cy="104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5600" y="949778"/>
            <a:ext cx="2785720" cy="1659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239347" y="5216980"/>
            <a:ext cx="6565157" cy="1092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250425" y="2878779"/>
            <a:ext cx="8182921" cy="742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ctrTitle"/>
          </p:nvPr>
        </p:nvSpPr>
        <p:spPr>
          <a:xfrm>
            <a:off x="0" y="-420841"/>
            <a:ext cx="10923360" cy="1594965"/>
          </a:xfrm>
        </p:spPr>
        <p:txBody>
          <a:bodyPr/>
          <a:lstStyle/>
          <a:p>
            <a:r>
              <a:rPr lang="en-US" dirty="0" smtClean="0">
                <a:solidFill>
                  <a:schemeClr val="accent4"/>
                </a:solidFill>
              </a:rPr>
              <a:t>Public Debate on LEDs</a:t>
            </a:r>
            <a:endParaRPr lang="en-US" dirty="0">
              <a:solidFill>
                <a:schemeClr val="accent4"/>
              </a:solidFill>
            </a:endParaRPr>
          </a:p>
        </p:txBody>
      </p:sp>
    </p:spTree>
    <p:extLst>
      <p:ext uri="{BB962C8B-B14F-4D97-AF65-F5344CB8AC3E}">
        <p14:creationId xmlns:p14="http://schemas.microsoft.com/office/powerpoint/2010/main" val="13860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500"/>
                                        <p:tgtEl>
                                          <p:spTgt spid="307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fade">
                                      <p:cBhvr>
                                        <p:cTn id="11" dur="500"/>
                                        <p:tgtEl>
                                          <p:spTgt spid="1229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22"/>
                                        </p:tgtEl>
                                        <p:attrNameLst>
                                          <p:attrName>style.visibility</p:attrName>
                                        </p:attrNameLst>
                                      </p:cBhvr>
                                      <p:to>
                                        <p:strVal val="visible"/>
                                      </p:to>
                                    </p:set>
                                    <p:animEffect transition="in" filter="fade">
                                      <p:cBhvr>
                                        <p:cTn id="15" dur="500"/>
                                        <p:tgtEl>
                                          <p:spTgt spid="307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908800" y="533400"/>
            <a:ext cx="5283200" cy="0"/>
          </a:xfrm>
          <a:prstGeom prst="line">
            <a:avLst/>
          </a:prstGeom>
          <a:ln w="57150" cap="flat" cmpd="dbl">
            <a:solidFill>
              <a:srgbClr val="FF9933"/>
            </a:solidFill>
            <a:prstDash val="sysDot"/>
          </a:ln>
        </p:spPr>
        <p:style>
          <a:lnRef idx="1">
            <a:schemeClr val="accent5"/>
          </a:lnRef>
          <a:fillRef idx="0">
            <a:schemeClr val="accent5"/>
          </a:fillRef>
          <a:effectRef idx="0">
            <a:schemeClr val="accent5"/>
          </a:effectRef>
          <a:fontRef idx="minor">
            <a:schemeClr val="tx1"/>
          </a:fontRef>
        </p:style>
      </p:cxnSp>
      <p:cxnSp>
        <p:nvCxnSpPr>
          <p:cNvPr id="7" name="Straight Connector 6"/>
          <p:cNvCxnSpPr/>
          <p:nvPr/>
        </p:nvCxnSpPr>
        <p:spPr>
          <a:xfrm>
            <a:off x="0" y="6553200"/>
            <a:ext cx="5283200" cy="0"/>
          </a:xfrm>
          <a:prstGeom prst="line">
            <a:avLst/>
          </a:prstGeom>
          <a:ln w="57150" cap="flat" cmpd="dbl">
            <a:solidFill>
              <a:srgbClr val="FF9933"/>
            </a:solidFill>
            <a:prstDash val="sysDot"/>
          </a:ln>
        </p:spPr>
        <p:style>
          <a:lnRef idx="1">
            <a:schemeClr val="accent5"/>
          </a:lnRef>
          <a:fillRef idx="0">
            <a:schemeClr val="accent5"/>
          </a:fillRef>
          <a:effectRef idx="0">
            <a:schemeClr val="accent5"/>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92458"/>
            <a:ext cx="12192000" cy="56554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383456"/>
            <a:ext cx="12191996" cy="6675914"/>
          </a:xfrm>
          <a:prstGeom prst="rect">
            <a:avLst/>
          </a:prstGeom>
        </p:spPr>
      </p:pic>
      <p:sp>
        <p:nvSpPr>
          <p:cNvPr id="10" name="TextBox 9"/>
          <p:cNvSpPr txBox="1"/>
          <p:nvPr/>
        </p:nvSpPr>
        <p:spPr>
          <a:xfrm>
            <a:off x="5232400" y="3831951"/>
            <a:ext cx="6481288" cy="1815882"/>
          </a:xfrm>
          <a:prstGeom prst="rect">
            <a:avLst/>
          </a:prstGeom>
          <a:noFill/>
        </p:spPr>
        <p:txBody>
          <a:bodyPr wrap="square" rtlCol="0">
            <a:spAutoFit/>
          </a:bodyPr>
          <a:lstStyle/>
          <a:p>
            <a:r>
              <a:rPr lang="en-US" sz="1400" dirty="0" smtClean="0">
                <a:solidFill>
                  <a:schemeClr val="bg1">
                    <a:lumMod val="50000"/>
                  </a:schemeClr>
                </a:solidFill>
                <a:latin typeface="Arial" panose="020B0604020202020204" pitchFamily="34" charset="0"/>
                <a:cs typeface="Arial" panose="020B0604020202020204" pitchFamily="34" charset="0"/>
              </a:rPr>
              <a:t>The American Medical Association (AMA, Department of Energy (DOE) and lighting industry </a:t>
            </a:r>
            <a:r>
              <a:rPr lang="en-US" sz="1400" dirty="0" smtClean="0">
                <a:solidFill>
                  <a:srgbClr val="FF9933"/>
                </a:solidFill>
                <a:latin typeface="Arial" panose="020B0604020202020204" pitchFamily="34" charset="0"/>
                <a:cs typeface="Arial" panose="020B0604020202020204" pitchFamily="34" charset="0"/>
              </a:rPr>
              <a:t>agree</a:t>
            </a:r>
            <a:r>
              <a:rPr lang="en-US" sz="1400" dirty="0" smtClean="0">
                <a:solidFill>
                  <a:schemeClr val="bg1">
                    <a:lumMod val="50000"/>
                  </a:schemeClr>
                </a:solidFill>
                <a:latin typeface="Arial" panose="020B0604020202020204" pitchFamily="34" charset="0"/>
                <a:cs typeface="Arial" panose="020B0604020202020204" pitchFamily="34" charset="0"/>
              </a:rPr>
              <a:t> that LED lights are energy efficient. </a:t>
            </a:r>
            <a:br>
              <a:rPr lang="en-US" sz="1400" dirty="0" smtClean="0">
                <a:solidFill>
                  <a:schemeClr val="bg1">
                    <a:lumMod val="50000"/>
                  </a:schemeClr>
                </a:solidFill>
                <a:latin typeface="Arial" panose="020B0604020202020204" pitchFamily="34" charset="0"/>
                <a:cs typeface="Arial" panose="020B0604020202020204" pitchFamily="34" charset="0"/>
              </a:rPr>
            </a:br>
            <a:r>
              <a:rPr lang="en-US" sz="1400" dirty="0" smtClean="0">
                <a:solidFill>
                  <a:schemeClr val="bg1">
                    <a:lumMod val="50000"/>
                  </a:schemeClr>
                </a:solidFill>
                <a:latin typeface="Arial" panose="020B0604020202020204" pitchFamily="34" charset="0"/>
                <a:cs typeface="Arial" panose="020B0604020202020204" pitchFamily="34" charset="0"/>
              </a:rPr>
              <a:t/>
            </a:r>
            <a:br>
              <a:rPr lang="en-US" sz="1400" dirty="0" smtClean="0">
                <a:solidFill>
                  <a:schemeClr val="bg1">
                    <a:lumMod val="50000"/>
                  </a:schemeClr>
                </a:solidFill>
                <a:latin typeface="Arial" panose="020B0604020202020204" pitchFamily="34" charset="0"/>
                <a:cs typeface="Arial" panose="020B0604020202020204" pitchFamily="34" charset="0"/>
              </a:rPr>
            </a:br>
            <a:r>
              <a:rPr lang="en-US" sz="1400" dirty="0" smtClean="0">
                <a:solidFill>
                  <a:schemeClr val="bg1">
                    <a:lumMod val="50000"/>
                  </a:schemeClr>
                </a:solidFill>
                <a:latin typeface="Arial" panose="020B0604020202020204" pitchFamily="34" charset="0"/>
                <a:cs typeface="Arial" panose="020B0604020202020204" pitchFamily="34" charset="0"/>
              </a:rPr>
              <a:t>Unfortunately, the AMA</a:t>
            </a:r>
            <a:r>
              <a:rPr lang="en-US" sz="1400" dirty="0">
                <a:solidFill>
                  <a:schemeClr val="bg1">
                    <a:lumMod val="50000"/>
                  </a:schemeClr>
                </a:solidFill>
                <a:latin typeface="Arial" panose="020B0604020202020204" pitchFamily="34" charset="0"/>
                <a:cs typeface="Arial" panose="020B0604020202020204" pitchFamily="34" charset="0"/>
              </a:rPr>
              <a:t> </a:t>
            </a:r>
            <a:r>
              <a:rPr lang="en-US" sz="1400" dirty="0" smtClean="0">
                <a:solidFill>
                  <a:schemeClr val="bg1">
                    <a:lumMod val="50000"/>
                  </a:schemeClr>
                </a:solidFill>
                <a:latin typeface="Arial" panose="020B0604020202020204" pitchFamily="34" charset="0"/>
                <a:cs typeface="Arial" panose="020B0604020202020204" pitchFamily="34" charset="0"/>
              </a:rPr>
              <a:t>policy recommends restrictions on the color of LED lighting for exterior application. These restrictions on exterior lighting are unfounded and unsuitable. </a:t>
            </a:r>
            <a:br>
              <a:rPr lang="en-US" sz="1400" dirty="0" smtClean="0">
                <a:solidFill>
                  <a:schemeClr val="bg1">
                    <a:lumMod val="50000"/>
                  </a:schemeClr>
                </a:solidFill>
                <a:latin typeface="Arial" panose="020B0604020202020204" pitchFamily="34" charset="0"/>
                <a:cs typeface="Arial" panose="020B0604020202020204" pitchFamily="34" charset="0"/>
              </a:rPr>
            </a:br>
            <a:r>
              <a:rPr lang="en-US" sz="1400" dirty="0" smtClean="0">
                <a:solidFill>
                  <a:schemeClr val="bg1">
                    <a:lumMod val="50000"/>
                  </a:schemeClr>
                </a:solidFill>
                <a:latin typeface="Arial" panose="020B0604020202020204" pitchFamily="34" charset="0"/>
                <a:cs typeface="Arial" panose="020B0604020202020204" pitchFamily="34" charset="0"/>
              </a:rPr>
              <a:t/>
            </a:r>
            <a:br>
              <a:rPr lang="en-US" sz="1400" dirty="0" smtClean="0">
                <a:solidFill>
                  <a:schemeClr val="bg1">
                    <a:lumMod val="50000"/>
                  </a:schemeClr>
                </a:solidFill>
                <a:latin typeface="Arial" panose="020B0604020202020204" pitchFamily="34" charset="0"/>
                <a:cs typeface="Arial" panose="020B0604020202020204" pitchFamily="34" charset="0"/>
              </a:rPr>
            </a:br>
            <a:r>
              <a:rPr lang="en-US" sz="1400" b="1" dirty="0" smtClean="0">
                <a:solidFill>
                  <a:srgbClr val="FF9933"/>
                </a:solidFill>
                <a:latin typeface="Arial" panose="020B0604020202020204" pitchFamily="34" charset="0"/>
                <a:cs typeface="Arial" panose="020B0604020202020204" pitchFamily="34" charset="0"/>
              </a:rPr>
              <a:t>The color of light should not be one-size-fits-all</a:t>
            </a:r>
            <a:r>
              <a:rPr lang="en-US" sz="1400" dirty="0" smtClean="0">
                <a:solidFill>
                  <a:srgbClr val="FF9933"/>
                </a:solidFill>
                <a:latin typeface="Arial" panose="020B0604020202020204" pitchFamily="34" charset="0"/>
                <a:cs typeface="Arial" panose="020B0604020202020204" pitchFamily="34" charset="0"/>
              </a:rPr>
              <a:t>.</a:t>
            </a:r>
            <a:endParaRPr lang="en-US" sz="1400" dirty="0">
              <a:solidFill>
                <a:srgbClr val="FF9933"/>
              </a:solidFill>
              <a:latin typeface="Arial" panose="020B0604020202020204" pitchFamily="34" charset="0"/>
              <a:cs typeface="Arial" panose="020B0604020202020204" pitchFamily="34" charset="0"/>
            </a:endParaRPr>
          </a:p>
        </p:txBody>
      </p:sp>
      <p:sp>
        <p:nvSpPr>
          <p:cNvPr id="9" name="TextBox 8"/>
          <p:cNvSpPr txBox="1"/>
          <p:nvPr/>
        </p:nvSpPr>
        <p:spPr>
          <a:xfrm>
            <a:off x="5283200" y="1779076"/>
            <a:ext cx="6481288" cy="1600438"/>
          </a:xfrm>
          <a:prstGeom prst="rect">
            <a:avLst/>
          </a:prstGeom>
          <a:noFill/>
        </p:spPr>
        <p:txBody>
          <a:bodyPr wrap="square" rtlCol="0">
            <a:spAutoFit/>
          </a:bodyPr>
          <a:lstStyle/>
          <a:p>
            <a:r>
              <a:rPr lang="en-US" sz="1400" dirty="0" smtClean="0">
                <a:solidFill>
                  <a:schemeClr val="bg1">
                    <a:lumMod val="50000"/>
                  </a:schemeClr>
                </a:solidFill>
                <a:latin typeface="Arial" panose="020B0604020202020204" pitchFamily="34" charset="0"/>
                <a:cs typeface="Arial" panose="020B0604020202020204" pitchFamily="34" charset="0"/>
              </a:rPr>
              <a:t>LED lighting systems are </a:t>
            </a:r>
            <a:r>
              <a:rPr lang="en-US" sz="1400" dirty="0" smtClean="0">
                <a:solidFill>
                  <a:srgbClr val="FF9933"/>
                </a:solidFill>
                <a:latin typeface="Arial" panose="020B0604020202020204" pitchFamily="34" charset="0"/>
                <a:cs typeface="Arial" panose="020B0604020202020204" pitchFamily="34" charset="0"/>
              </a:rPr>
              <a:t>essential</a:t>
            </a:r>
            <a:r>
              <a:rPr lang="en-US" sz="1400" dirty="0" smtClean="0">
                <a:solidFill>
                  <a:schemeClr val="bg1">
                    <a:lumMod val="50000"/>
                  </a:schemeClr>
                </a:solidFill>
                <a:latin typeface="Arial" panose="020B0604020202020204" pitchFamily="34" charset="0"/>
                <a:cs typeface="Arial" panose="020B0604020202020204" pitchFamily="34" charset="0"/>
              </a:rPr>
              <a:t> to use when properly designed and installed. The designs of these lights consider public safety, light distribution and quality, glare control, costs, maintenance and color. </a:t>
            </a:r>
          </a:p>
          <a:p>
            <a:endParaRPr lang="en-US" sz="1400" dirty="0">
              <a:solidFill>
                <a:schemeClr val="bg1">
                  <a:lumMod val="50000"/>
                </a:schemeClr>
              </a:solidFill>
              <a:latin typeface="Arial" panose="020B0604020202020204" pitchFamily="34" charset="0"/>
              <a:cs typeface="Arial" panose="020B0604020202020204" pitchFamily="34" charset="0"/>
            </a:endParaRPr>
          </a:p>
          <a:p>
            <a:r>
              <a:rPr lang="en-US" sz="1400" dirty="0" smtClean="0">
                <a:solidFill>
                  <a:schemeClr val="bg1">
                    <a:lumMod val="50000"/>
                  </a:schemeClr>
                </a:solidFill>
                <a:latin typeface="Arial" panose="020B0604020202020204" pitchFamily="34" charset="0"/>
                <a:cs typeface="Arial" panose="020B0604020202020204" pitchFamily="34" charset="0"/>
              </a:rPr>
              <a:t>The characteristics of these systems provide versatility and end-user choice. Light distribution, color temperature, and glare control are now available in outdoor lighting with LED technology. </a:t>
            </a: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normAutofit/>
          </a:bodyPr>
          <a:lstStyle/>
          <a:p>
            <a:r>
              <a:rPr lang="en-US" sz="5000" dirty="0" smtClean="0">
                <a:solidFill>
                  <a:schemeClr val="accent4"/>
                </a:solidFill>
                <a:latin typeface="Arial" panose="020B0604020202020204" pitchFamily="34" charset="0"/>
                <a:cs typeface="Arial" panose="020B0604020202020204" pitchFamily="34" charset="0"/>
              </a:rPr>
              <a:t>LEDs are Versatile</a:t>
            </a:r>
            <a:endParaRPr lang="en-US" sz="5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13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68" y="685800"/>
            <a:ext cx="11745432" cy="784830"/>
          </a:xfrm>
          <a:prstGeom prst="rect">
            <a:avLst/>
          </a:prstGeom>
          <a:noFill/>
        </p:spPr>
        <p:txBody>
          <a:bodyPr wrap="square" rtlCol="0">
            <a:spAutoFit/>
          </a:bodyPr>
          <a:lstStyle/>
          <a:p>
            <a:r>
              <a:rPr lang="en-US" sz="4500" b="1" dirty="0" smtClean="0">
                <a:solidFill>
                  <a:schemeClr val="accent4"/>
                </a:solidFill>
                <a:latin typeface="Arial" panose="020B0604020202020204" pitchFamily="34" charset="0"/>
                <a:cs typeface="Arial" panose="020B0604020202020204" pitchFamily="34" charset="0"/>
              </a:rPr>
              <a:t>Blue Light Hazard</a:t>
            </a:r>
          </a:p>
        </p:txBody>
      </p:sp>
      <p:sp>
        <p:nvSpPr>
          <p:cNvPr id="3" name="TextBox 2"/>
          <p:cNvSpPr txBox="1"/>
          <p:nvPr/>
        </p:nvSpPr>
        <p:spPr>
          <a:xfrm>
            <a:off x="304800" y="1547575"/>
            <a:ext cx="1056640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Temporary or permanent loss of visual photoreceptor function following exposure to short-wavelength radiation on the retina. </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40168" y="2232005"/>
            <a:ext cx="11745432" cy="784830"/>
          </a:xfrm>
          <a:prstGeom prst="rect">
            <a:avLst/>
          </a:prstGeom>
          <a:noFill/>
        </p:spPr>
        <p:txBody>
          <a:bodyPr wrap="square" rtlCol="0">
            <a:spAutoFit/>
          </a:bodyPr>
          <a:lstStyle/>
          <a:p>
            <a:r>
              <a:rPr lang="en-US" sz="4500" b="1" dirty="0" smtClean="0">
                <a:solidFill>
                  <a:schemeClr val="accent4"/>
                </a:solidFill>
                <a:latin typeface="Arial" panose="020B0604020202020204" pitchFamily="34" charset="0"/>
                <a:cs typeface="Arial" panose="020B0604020202020204" pitchFamily="34" charset="0"/>
              </a:rPr>
              <a:t>Disability and Discomfort Glare</a:t>
            </a:r>
          </a:p>
        </p:txBody>
      </p:sp>
      <p:sp>
        <p:nvSpPr>
          <p:cNvPr id="15" name="TextBox 14"/>
          <p:cNvSpPr txBox="1"/>
          <p:nvPr/>
        </p:nvSpPr>
        <p:spPr>
          <a:xfrm>
            <a:off x="342900" y="3016835"/>
            <a:ext cx="10566400"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Disability Glare: reduction in visibility due to scattered light in the eye</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368299" y="3425309"/>
            <a:ext cx="11823701" cy="369332"/>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Discomfort Glare: painful sensation when exposed to a bright light in field of view</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a:off x="40168" y="3886200"/>
            <a:ext cx="11745432" cy="1477328"/>
          </a:xfrm>
          <a:prstGeom prst="rect">
            <a:avLst/>
          </a:prstGeom>
          <a:noFill/>
        </p:spPr>
        <p:txBody>
          <a:bodyPr wrap="square" rtlCol="0">
            <a:spAutoFit/>
          </a:bodyPr>
          <a:lstStyle/>
          <a:p>
            <a:r>
              <a:rPr lang="en-US" sz="4500" b="1" dirty="0" smtClean="0">
                <a:solidFill>
                  <a:schemeClr val="accent4"/>
                </a:solidFill>
                <a:latin typeface="Arial" panose="020B0604020202020204" pitchFamily="34" charset="0"/>
                <a:cs typeface="Arial" panose="020B0604020202020204" pitchFamily="34" charset="0"/>
              </a:rPr>
              <a:t>Circadian Disruption – Melatonin Suppression</a:t>
            </a:r>
          </a:p>
        </p:txBody>
      </p:sp>
      <p:sp>
        <p:nvSpPr>
          <p:cNvPr id="18" name="TextBox 17"/>
          <p:cNvSpPr txBox="1"/>
          <p:nvPr/>
        </p:nvSpPr>
        <p:spPr>
          <a:xfrm>
            <a:off x="368300" y="5425560"/>
            <a:ext cx="10566400" cy="646331"/>
          </a:xfrm>
          <a:prstGeom prst="rect">
            <a:avLst/>
          </a:prstGeom>
          <a:noFill/>
        </p:spPr>
        <p:txBody>
          <a:bodyPr wrap="square" rtlCol="0">
            <a:spAutoFit/>
          </a:bodyPr>
          <a:lstStyle/>
          <a:p>
            <a:r>
              <a:rPr lang="en-US" dirty="0" smtClean="0">
                <a:latin typeface="Arial" panose="020B0604020202020204" pitchFamily="34" charset="0"/>
                <a:cs typeface="Arial" panose="020B0604020202020204" pitchFamily="34" charset="0"/>
              </a:rPr>
              <a:t>Disruption of circadian rhythm is known to contribute to a variety of maladies. CCT is too simple if a metric to determine melatonin suppression.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629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395768" y="1372081"/>
            <a:ext cx="11465674" cy="1759941"/>
          </a:xfrm>
        </p:spPr>
        <p:txBody>
          <a:bodyPr>
            <a:noAutofit/>
          </a:bodyPr>
          <a:lstStyle/>
          <a:p>
            <a:pPr marL="0" indent="0">
              <a:buNone/>
            </a:pPr>
            <a:r>
              <a:rPr lang="en-US" dirty="0">
                <a:latin typeface="Arial" panose="020B0604020202020204" pitchFamily="34" charset="0"/>
                <a:cs typeface="Arial" panose="020B0604020202020204" pitchFamily="34" charset="0"/>
              </a:rPr>
              <a:t>The safety of LED lighting with regard to human health has occasionally been the subject of scrutiny. </a:t>
            </a:r>
          </a:p>
        </p:txBody>
      </p:sp>
      <p:sp>
        <p:nvSpPr>
          <p:cNvPr id="5" name="TextBox 4"/>
          <p:cNvSpPr txBox="1"/>
          <p:nvPr/>
        </p:nvSpPr>
        <p:spPr>
          <a:xfrm>
            <a:off x="395768" y="381000"/>
            <a:ext cx="11745432" cy="861774"/>
          </a:xfrm>
          <a:prstGeom prst="rect">
            <a:avLst/>
          </a:prstGeom>
          <a:noFill/>
        </p:spPr>
        <p:txBody>
          <a:bodyPr wrap="square" rtlCol="0">
            <a:spAutoFit/>
          </a:bodyPr>
          <a:lstStyle/>
          <a:p>
            <a:r>
              <a:rPr lang="en-US" sz="5000" b="1" dirty="0" smtClean="0">
                <a:solidFill>
                  <a:schemeClr val="accent4"/>
                </a:solidFill>
                <a:latin typeface="Arial" panose="020B0604020202020204" pitchFamily="34" charset="0"/>
                <a:cs typeface="Arial" panose="020B0604020202020204" pitchFamily="34" charset="0"/>
              </a:rPr>
              <a:t>Blue Light Hazard</a:t>
            </a:r>
          </a:p>
        </p:txBody>
      </p:sp>
      <p:sp>
        <p:nvSpPr>
          <p:cNvPr id="6" name="TextBox 5"/>
          <p:cNvSpPr txBox="1"/>
          <p:nvPr/>
        </p:nvSpPr>
        <p:spPr>
          <a:xfrm>
            <a:off x="395768" y="2363288"/>
            <a:ext cx="6210300" cy="4031873"/>
          </a:xfrm>
          <a:prstGeom prst="rect">
            <a:avLst/>
          </a:prstGeom>
          <a:noFill/>
        </p:spPr>
        <p:txBody>
          <a:bodyPr wrap="square" rtlCol="0">
            <a:spAutoFit/>
          </a:bodyPr>
          <a:lstStyle/>
          <a:p>
            <a:r>
              <a:rPr lang="en-US" sz="3200" dirty="0" smtClean="0">
                <a:latin typeface="Arial" panose="020B0604020202020204" pitchFamily="34" charset="0"/>
                <a:cs typeface="Arial" panose="020B0604020202020204" pitchFamily="34" charset="0"/>
              </a:rPr>
              <a:t>There is no single, discrete definition of blue light. Light colors vary along a continuum. </a:t>
            </a:r>
          </a:p>
          <a:p>
            <a:endParaRPr lang="en-US" sz="3200" dirty="0">
              <a:latin typeface="Arial" panose="020B0604020202020204" pitchFamily="34" charset="0"/>
              <a:cs typeface="Arial" panose="020B0604020202020204" pitchFamily="34" charset="0"/>
            </a:endParaRPr>
          </a:p>
          <a:p>
            <a:r>
              <a:rPr lang="en-US" sz="3200" dirty="0" smtClean="0">
                <a:latin typeface="Arial" panose="020B0604020202020204" pitchFamily="34" charset="0"/>
                <a:cs typeface="Arial" panose="020B0604020202020204" pitchFamily="34" charset="0"/>
              </a:rPr>
              <a:t>The associated “health” and other impacts under discussion are caused by particular wavelengths of light, not by color. </a:t>
            </a:r>
            <a:endParaRPr lang="en-US" sz="3200" dirty="0">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6068" y="2912135"/>
            <a:ext cx="5311612" cy="1949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320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364060" y="887343"/>
            <a:ext cx="10923360" cy="642227"/>
          </a:xfrm>
          <a:prstGeom prst="rect">
            <a:avLst/>
          </a:prstGeom>
          <a:noFill/>
        </p:spPr>
        <p:txBody>
          <a:bodyPr wrap="square" rtlCol="0">
            <a:spAutoFit/>
          </a:bodyPr>
          <a:lstStyle/>
          <a:p>
            <a:pPr algn="l"/>
            <a:r>
              <a:rPr lang="en-US" sz="5000" b="1" dirty="0" smtClean="0">
                <a:solidFill>
                  <a:schemeClr val="accent4"/>
                </a:solidFill>
                <a:latin typeface="Arial" panose="020B0604020202020204" pitchFamily="34" charset="0"/>
                <a:cs typeface="Arial" panose="020B0604020202020204" pitchFamily="34" charset="0"/>
              </a:rPr>
              <a:t>Disability </a:t>
            </a:r>
            <a:r>
              <a:rPr lang="en-US" sz="5000" b="1" dirty="0">
                <a:solidFill>
                  <a:schemeClr val="accent4"/>
                </a:solidFill>
                <a:latin typeface="Arial" panose="020B0604020202020204" pitchFamily="34" charset="0"/>
                <a:cs typeface="Arial" panose="020B0604020202020204" pitchFamily="34" charset="0"/>
              </a:rPr>
              <a:t>&amp;</a:t>
            </a:r>
            <a:r>
              <a:rPr lang="en-US" sz="5000" b="1" dirty="0" smtClean="0">
                <a:solidFill>
                  <a:schemeClr val="accent4"/>
                </a:solidFill>
                <a:latin typeface="Arial" panose="020B0604020202020204" pitchFamily="34" charset="0"/>
                <a:cs typeface="Arial" panose="020B0604020202020204" pitchFamily="34" charset="0"/>
              </a:rPr>
              <a:t> Discomfort Glare</a:t>
            </a:r>
          </a:p>
        </p:txBody>
      </p:sp>
      <p:sp>
        <p:nvSpPr>
          <p:cNvPr id="3" name="Content Placeholder 2"/>
          <p:cNvSpPr>
            <a:spLocks noGrp="1"/>
          </p:cNvSpPr>
          <p:nvPr>
            <p:ph type="subTitle" idx="1"/>
          </p:nvPr>
        </p:nvSpPr>
        <p:spPr>
          <a:xfrm>
            <a:off x="404881" y="1676651"/>
            <a:ext cx="10923359" cy="2070756"/>
          </a:xfrm>
        </p:spPr>
        <p:txBody>
          <a:bodyPr>
            <a:noAutofit/>
          </a:bodyPr>
          <a:lstStyle/>
          <a:p>
            <a:pPr marL="0" indent="0">
              <a:buNone/>
            </a:pPr>
            <a:r>
              <a:rPr lang="en-US" b="1" dirty="0" smtClean="0">
                <a:latin typeface="Arial" panose="020B0604020202020204" pitchFamily="34" charset="0"/>
                <a:cs typeface="Arial" panose="020B0604020202020204" pitchFamily="34" charset="0"/>
              </a:rPr>
              <a:t>Glare</a:t>
            </a:r>
            <a:r>
              <a:rPr lang="en-US" dirty="0">
                <a:latin typeface="Arial" panose="020B0604020202020204" pitchFamily="34" charset="0"/>
                <a:cs typeface="Arial" panose="020B0604020202020204" pitchFamily="34" charset="0"/>
              </a:rPr>
              <a:t> is a visual sensation caused by excessive and uncontrolled brightness. </a:t>
            </a:r>
            <a:endParaRPr lang="en-US" dirty="0" smtClean="0">
              <a:latin typeface="Arial" panose="020B0604020202020204" pitchFamily="34" charset="0"/>
              <a:cs typeface="Arial" panose="020B0604020202020204" pitchFamily="34" charset="0"/>
            </a:endParaRPr>
          </a:p>
          <a:p>
            <a:pPr marL="0" indent="0">
              <a:buNone/>
            </a:pPr>
            <a:endParaRPr lang="en-US" b="1" dirty="0">
              <a:latin typeface="Arial" panose="020B0604020202020204" pitchFamily="34" charset="0"/>
              <a:cs typeface="Arial" panose="020B0604020202020204" pitchFamily="34" charset="0"/>
            </a:endParaRPr>
          </a:p>
          <a:p>
            <a:pPr marL="0" indent="0">
              <a:buNone/>
            </a:pPr>
            <a:r>
              <a:rPr lang="en-US" b="1" dirty="0" smtClean="0">
                <a:latin typeface="Arial" panose="020B0604020202020204" pitchFamily="34" charset="0"/>
                <a:cs typeface="Arial" panose="020B0604020202020204" pitchFamily="34" charset="0"/>
              </a:rPr>
              <a:t>Disability </a:t>
            </a:r>
            <a:r>
              <a:rPr lang="en-US" b="1" dirty="0">
                <a:latin typeface="Arial" panose="020B0604020202020204" pitchFamily="34" charset="0"/>
                <a:cs typeface="Arial" panose="020B0604020202020204" pitchFamily="34" charset="0"/>
              </a:rPr>
              <a:t>glare</a:t>
            </a:r>
            <a:r>
              <a:rPr lang="en-US" dirty="0">
                <a:latin typeface="Arial" panose="020B0604020202020204" pitchFamily="34" charset="0"/>
                <a:cs typeface="Arial" panose="020B0604020202020204" pitchFamily="34" charset="0"/>
              </a:rPr>
              <a:t> is the reduction in visibility caused by intense light sources in the field of view, while </a:t>
            </a:r>
            <a:r>
              <a:rPr lang="en-US" b="1" dirty="0">
                <a:latin typeface="Arial" panose="020B0604020202020204" pitchFamily="34" charset="0"/>
                <a:cs typeface="Arial" panose="020B0604020202020204" pitchFamily="34" charset="0"/>
              </a:rPr>
              <a:t>discomfort glare</a:t>
            </a:r>
            <a:r>
              <a:rPr lang="en-US" dirty="0">
                <a:latin typeface="Arial" panose="020B0604020202020204" pitchFamily="34" charset="0"/>
                <a:cs typeface="Arial" panose="020B0604020202020204" pitchFamily="34" charset="0"/>
              </a:rPr>
              <a:t> is the sensation of annoyance or even pain induced by overly bright </a:t>
            </a:r>
            <a:r>
              <a:rPr lang="en-US" dirty="0" smtClean="0">
                <a:latin typeface="Arial" panose="020B0604020202020204" pitchFamily="34" charset="0"/>
                <a:cs typeface="Arial" panose="020B0604020202020204" pitchFamily="34" charset="0"/>
              </a:rPr>
              <a:t>sources.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345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4689" y="1036529"/>
            <a:ext cx="10923360" cy="1594965"/>
          </a:xfrm>
        </p:spPr>
        <p:txBody>
          <a:bodyPr>
            <a:noAutofit/>
          </a:bodyPr>
          <a:lstStyle/>
          <a:p>
            <a:pPr algn="l"/>
            <a:r>
              <a:rPr lang="en-US" sz="5000" b="1" dirty="0">
                <a:solidFill>
                  <a:schemeClr val="accent4"/>
                </a:solidFill>
                <a:latin typeface="Arial" panose="020B0604020202020204" pitchFamily="34" charset="0"/>
                <a:cs typeface="Arial" panose="020B0604020202020204" pitchFamily="34" charset="0"/>
              </a:rPr>
              <a:t>Circadian Disruption – Melatonin </a:t>
            </a:r>
            <a:r>
              <a:rPr lang="en-US" sz="5000" b="1" dirty="0" smtClean="0">
                <a:solidFill>
                  <a:schemeClr val="accent4"/>
                </a:solidFill>
                <a:latin typeface="Arial" panose="020B0604020202020204" pitchFamily="34" charset="0"/>
                <a:cs typeface="Arial" panose="020B0604020202020204" pitchFamily="34" charset="0"/>
              </a:rPr>
              <a:t>Suppression</a:t>
            </a:r>
            <a:r>
              <a:rPr lang="en-US" sz="5000" b="1" dirty="0">
                <a:solidFill>
                  <a:schemeClr val="accent4"/>
                </a:solidFill>
                <a:latin typeface="Arial" panose="020B0604020202020204" pitchFamily="34" charset="0"/>
                <a:cs typeface="Arial" panose="020B0604020202020204" pitchFamily="34" charset="0"/>
              </a:rPr>
              <a:t/>
            </a:r>
            <a:br>
              <a:rPr lang="en-US" sz="5000" b="1" dirty="0">
                <a:solidFill>
                  <a:schemeClr val="accent4"/>
                </a:solidFill>
                <a:latin typeface="Arial" panose="020B0604020202020204" pitchFamily="34" charset="0"/>
                <a:cs typeface="Arial" panose="020B0604020202020204" pitchFamily="34" charset="0"/>
              </a:rPr>
            </a:br>
            <a:endParaRPr lang="en-US" sz="5000" dirty="0">
              <a:solidFill>
                <a:schemeClr val="accent4"/>
              </a:solidFill>
            </a:endParaRPr>
          </a:p>
        </p:txBody>
      </p:sp>
      <p:sp>
        <p:nvSpPr>
          <p:cNvPr id="3" name="Content Placeholder 2"/>
          <p:cNvSpPr>
            <a:spLocks noGrp="1"/>
          </p:cNvSpPr>
          <p:nvPr>
            <p:ph type="subTitle" idx="1"/>
          </p:nvPr>
        </p:nvSpPr>
        <p:spPr>
          <a:xfrm>
            <a:off x="568168" y="2249477"/>
            <a:ext cx="10923359" cy="1147982"/>
          </a:xfrm>
        </p:spPr>
        <p:txBody>
          <a:bodyPr>
            <a:noAutofit/>
          </a:bodyPr>
          <a:lstStyle/>
          <a:p>
            <a:pPr marL="0" indent="0">
              <a:buNone/>
            </a:pPr>
            <a:r>
              <a:rPr lang="en-US" dirty="0">
                <a:latin typeface="Arial" panose="020B0604020202020204" pitchFamily="34" charset="0"/>
                <a:cs typeface="Arial" panose="020B0604020202020204" pitchFamily="34" charset="0"/>
              </a:rPr>
              <a:t>Melatonin suppression at </a:t>
            </a:r>
            <a:r>
              <a:rPr lang="en-US" dirty="0" smtClean="0">
                <a:latin typeface="Arial" panose="020B0604020202020204" pitchFamily="34" charset="0"/>
                <a:cs typeface="Arial" panose="020B0604020202020204" pitchFamily="34" charset="0"/>
              </a:rPr>
              <a:t>night is </a:t>
            </a:r>
            <a:r>
              <a:rPr lang="en-US" dirty="0">
                <a:latin typeface="Arial" panose="020B0604020202020204" pitchFamily="34" charset="0"/>
                <a:cs typeface="Arial" panose="020B0604020202020204" pitchFamily="34" charset="0"/>
              </a:rPr>
              <a:t>not synonymous with circadian disruption. </a:t>
            </a: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These </a:t>
            </a:r>
            <a:r>
              <a:rPr lang="en-US" dirty="0">
                <a:latin typeface="Arial" panose="020B0604020202020204" pitchFamily="34" charset="0"/>
                <a:cs typeface="Arial" panose="020B0604020202020204" pitchFamily="34" charset="0"/>
              </a:rPr>
              <a:t>disruptive social‐behavioral effects may or may not be associated with nocturnal melatonin suppression</a:t>
            </a:r>
            <a:r>
              <a:rPr lang="en-US" dirty="0" smtClean="0">
                <a:latin typeface="Arial" panose="020B0604020202020204" pitchFamily="34" charset="0"/>
                <a:cs typeface="Arial" panose="020B0604020202020204" pitchFamily="34" charset="0"/>
              </a:rPr>
              <a:t>. Much </a:t>
            </a:r>
            <a:r>
              <a:rPr lang="en-US" dirty="0">
                <a:latin typeface="Arial" panose="020B0604020202020204" pitchFamily="34" charset="0"/>
                <a:cs typeface="Arial" panose="020B0604020202020204" pitchFamily="34" charset="0"/>
              </a:rPr>
              <a:t>less is known about the spectral and absolute sensitivities to light as they affect circadian disruption.</a:t>
            </a:r>
          </a:p>
        </p:txBody>
      </p:sp>
    </p:spTree>
    <p:extLst>
      <p:ext uri="{BB962C8B-B14F-4D97-AF65-F5344CB8AC3E}">
        <p14:creationId xmlns:p14="http://schemas.microsoft.com/office/powerpoint/2010/main" val="260825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20">
      <a:dk1>
        <a:sysClr val="windowText" lastClr="000000"/>
      </a:dk1>
      <a:lt1>
        <a:sysClr val="window" lastClr="FFFFFF"/>
      </a:lt1>
      <a:dk2>
        <a:srgbClr val="002222"/>
      </a:dk2>
      <a:lt2>
        <a:srgbClr val="DADADA"/>
      </a:lt2>
      <a:accent1>
        <a:srgbClr val="005261"/>
      </a:accent1>
      <a:accent2>
        <a:srgbClr val="00697B"/>
      </a:accent2>
      <a:accent3>
        <a:srgbClr val="0095A4"/>
      </a:accent3>
      <a:accent4>
        <a:srgbClr val="03C99F"/>
      </a:accent4>
      <a:accent5>
        <a:srgbClr val="4AB5C4"/>
      </a:accent5>
      <a:accent6>
        <a:srgbClr val="FF3535"/>
      </a:accent6>
      <a:hlink>
        <a:srgbClr val="0989B1"/>
      </a:hlink>
      <a:folHlink>
        <a:srgbClr val="A5A5A5"/>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2FD28438C607D40A226C9BCA42C3D49" ma:contentTypeVersion="1" ma:contentTypeDescription="Create a new document." ma:contentTypeScope="" ma:versionID="2931592122d743d9188585cc41a423c6">
  <xsd:schema xmlns:xsd="http://www.w3.org/2001/XMLSchema" xmlns:xs="http://www.w3.org/2001/XMLSchema" xmlns:p="http://schemas.microsoft.com/office/2006/metadata/properties" xmlns:ns1="http://schemas.microsoft.com/sharepoint/v3" targetNamespace="http://schemas.microsoft.com/office/2006/metadata/properties" ma:root="true" ma:fieldsID="a16b2b9e2a96b9c8bc7c91e5f384aec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1543859-1649-4E08-97E3-58D58BF6BA77}"/>
</file>

<file path=customXml/itemProps2.xml><?xml version="1.0" encoding="utf-8"?>
<ds:datastoreItem xmlns:ds="http://schemas.openxmlformats.org/officeDocument/2006/customXml" ds:itemID="{0D2D6AFA-D48A-485B-AC84-180C669F47AB}"/>
</file>

<file path=customXml/itemProps3.xml><?xml version="1.0" encoding="utf-8"?>
<ds:datastoreItem xmlns:ds="http://schemas.openxmlformats.org/officeDocument/2006/customXml" ds:itemID="{7FA6AF9A-19B6-4FC9-AE6C-A73C070960BA}"/>
</file>

<file path=docProps/app.xml><?xml version="1.0" encoding="utf-8"?>
<Properties xmlns="http://schemas.openxmlformats.org/officeDocument/2006/extended-properties" xmlns:vt="http://schemas.openxmlformats.org/officeDocument/2006/docPropsVTypes">
  <TotalTime>757</TotalTime>
  <Words>1024</Words>
  <Application>Microsoft Office PowerPoint</Application>
  <PresentationFormat>Custom</PresentationFormat>
  <Paragraphs>79</Paragraphs>
  <Slides>13</Slides>
  <Notes>10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LED Lights are an Energy Efficient Option for…</vt:lpstr>
      <vt:lpstr>Public Debate on LEDs</vt:lpstr>
      <vt:lpstr>LEDs are Versatile</vt:lpstr>
      <vt:lpstr>PowerPoint Presentation</vt:lpstr>
      <vt:lpstr>PowerPoint Presentation</vt:lpstr>
      <vt:lpstr>Disability &amp; Discomfort Glare</vt:lpstr>
      <vt:lpstr>Circadian Disruption – Melatonin Suppression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NonTechnical</dc:title>
  <dc:creator>Josh</dc:creator>
  <cp:lastModifiedBy>Echeverria, Mariela</cp:lastModifiedBy>
  <cp:revision>31</cp:revision>
  <dcterms:created xsi:type="dcterms:W3CDTF">2016-10-06T18:32:56Z</dcterms:created>
  <dcterms:modified xsi:type="dcterms:W3CDTF">2018-04-16T17:31:32Z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0x01010082FD28438C607D40A226C9BCA42C3D49</vt:lpwstr>
  </property>
</Properties>
</file>