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5.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330" r:id="rId2"/>
    <p:sldId id="316"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89" autoAdjust="0"/>
    <p:restoredTop sz="78146" autoAdjust="0"/>
  </p:normalViewPr>
  <p:slideViewPr>
    <p:cSldViewPr snapToGrid="0">
      <p:cViewPr varScale="1">
        <p:scale>
          <a:sx n="90" d="100"/>
          <a:sy n="90" d="100"/>
        </p:scale>
        <p:origin x="-114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BEE39A-94BC-41D3-A039-A19A30C57C91}" type="datetimeFigureOut">
              <a:rPr lang="en-US" smtClean="0"/>
              <a:t>4/16/2018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71688-87D9-4053-893B-FC3BD6A8FC32}" type="slidenum">
              <a:rPr lang="en-US" smtClean="0"/>
              <a:t>‹#›</a:t>
            </a:fld>
            <a:endParaRPr lang="en-US" dirty="0"/>
          </a:p>
        </p:txBody>
      </p:sp>
    </p:spTree>
    <p:extLst>
      <p:ext uri="{BB962C8B-B14F-4D97-AF65-F5344CB8AC3E}">
        <p14:creationId xmlns:p14="http://schemas.microsoft.com/office/powerpoint/2010/main" val="1698576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andfonline.com/doi/abs/10.1080/10803548.2017.1375172?journalCode=tose2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6400945-1A4C-4F69-B0C0-098841D8B7DA}" type="slidenum">
              <a:rPr lang="en-US" smtClean="0"/>
              <a:t>2</a:t>
            </a:fld>
            <a:endParaRPr lang="en-US" dirty="0"/>
          </a:p>
        </p:txBody>
      </p:sp>
    </p:spTree>
    <p:extLst>
      <p:ext uri="{BB962C8B-B14F-4D97-AF65-F5344CB8AC3E}">
        <p14:creationId xmlns:p14="http://schemas.microsoft.com/office/powerpoint/2010/main" val="3209887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3</a:t>
            </a:fld>
            <a:endParaRPr lang="en-US" dirty="0"/>
          </a:p>
        </p:txBody>
      </p:sp>
    </p:spTree>
    <p:extLst>
      <p:ext uri="{BB962C8B-B14F-4D97-AF65-F5344CB8AC3E}">
        <p14:creationId xmlns:p14="http://schemas.microsoft.com/office/powerpoint/2010/main" val="290561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6</a:t>
            </a:fld>
            <a:endParaRPr lang="en-US" dirty="0"/>
          </a:p>
        </p:txBody>
      </p:sp>
    </p:spTree>
    <p:extLst>
      <p:ext uri="{BB962C8B-B14F-4D97-AF65-F5344CB8AC3E}">
        <p14:creationId xmlns:p14="http://schemas.microsoft.com/office/powerpoint/2010/main" val="142524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Blue</a:t>
            </a:r>
            <a:r>
              <a:rPr lang="en-US" baseline="0" dirty="0" smtClean="0"/>
              <a:t> light hazard: High radiance, short wavelength light focused on the retina by the optics of the eye fro an extended duration has the potential to cause permanent damage to the retina. It is dependent on spectral distribution, optics, amount of exposure, and use case. Study by Lighting Research center shows blue light hazard weighted radiance for 3000K or 4000K LEDs is actually less than the BHWR for an incandescent filament. According to CIE/IEC 62471 standard, light sources of 3000-4000K become a hazard after staring directly into the light source for 33-43 minutes. This is highly improbable for motorist and pedestrians walking under outdoor light. </a:t>
            </a:r>
          </a:p>
          <a:p>
            <a:endParaRPr lang="en-US" dirty="0" smtClean="0"/>
          </a:p>
          <a:p>
            <a:pPr marL="0" indent="0">
              <a:buNone/>
            </a:pPr>
            <a:r>
              <a:rPr lang="en-US" dirty="0" smtClean="0">
                <a:latin typeface="Arial" panose="020B0604020202020204" pitchFamily="34" charset="0"/>
                <a:cs typeface="Arial" panose="020B0604020202020204" pitchFamily="34" charset="0"/>
              </a:rPr>
              <a:t>LEDs present no concerns for blue-light hazard over other common light sources in typical use cases because our natural photophobic responses to bright light (squinting, averting gaze). </a:t>
            </a:r>
          </a:p>
          <a:p>
            <a:pPr marL="0" indent="0">
              <a:buNone/>
            </a:pPr>
            <a:r>
              <a:rPr lang="en-US" dirty="0" smtClean="0">
                <a:latin typeface="Arial" panose="020B0604020202020204" pitchFamily="34" charset="0"/>
                <a:cs typeface="Arial" panose="020B0604020202020204" pitchFamily="34" charset="0"/>
                <a:hlinkClick r:id="rId3"/>
              </a:rPr>
              <a:t>https://www.tandfonline.com/doi/abs/10.1080/10803548.2017.1375172?journalCode=tose20</a:t>
            </a:r>
            <a:r>
              <a:rPr lang="en-US" dirty="0" smtClean="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7</a:t>
            </a:fld>
            <a:endParaRPr lang="en-US" dirty="0"/>
          </a:p>
        </p:txBody>
      </p:sp>
    </p:spTree>
    <p:extLst>
      <p:ext uri="{BB962C8B-B14F-4D97-AF65-F5344CB8AC3E}">
        <p14:creationId xmlns:p14="http://schemas.microsoft.com/office/powerpoint/2010/main" val="85034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Disability and discomfort glare: disability glare depends upon the amount of scattered light from small particles in the eye, but these participles are large enough that scatter is independent of wavelength. It is dependent on how much light and the angle between the line of sight and the glare source. Spectrum does not matter. Discomfort glare increases with irradiance at the cornea and with reductions in the angular distance between the light source and the line of sight. The spectral composition of the light source also influences discomfort glare; sources with relative greater short wavelength content are seen as producing more discomfort for equal photopic illuminance at the cornea. </a:t>
            </a:r>
          </a:p>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8</a:t>
            </a:fld>
            <a:endParaRPr lang="en-US" dirty="0"/>
          </a:p>
        </p:txBody>
      </p:sp>
    </p:spTree>
    <p:extLst>
      <p:ext uri="{BB962C8B-B14F-4D97-AF65-F5344CB8AC3E}">
        <p14:creationId xmlns:p14="http://schemas.microsoft.com/office/powerpoint/2010/main" val="850342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Melatonin: is a hormone that is produced at night and in darkness. Retinal exposure to light during nighttime can suppress melatonin synthesis. However, humans have a high threshold to retinal light </a:t>
            </a:r>
            <a:r>
              <a:rPr lang="en-US" baseline="0" dirty="0" smtClean="0"/>
              <a:t>exposure </a:t>
            </a:r>
            <a:r>
              <a:rPr lang="en-US" baseline="0" dirty="0" smtClean="0"/>
              <a:t>for suppressing melatonin at night. The amount and the duration of exposure need to be specified before it can be stated that LED sources affect melatonin suppression at night. </a:t>
            </a:r>
          </a:p>
          <a:p>
            <a:endParaRPr lang="en-US" baseline="0" dirty="0" smtClean="0"/>
          </a:p>
          <a:p>
            <a:r>
              <a:rPr lang="en-US" baseline="0" dirty="0" smtClean="0"/>
              <a:t>Circadian disruption: Until more is known about the effects of long-wavelength light exposure (amount, spectrum, duration) on </a:t>
            </a:r>
            <a:r>
              <a:rPr lang="en-US" baseline="0" dirty="0" smtClean="0"/>
              <a:t>circadian </a:t>
            </a:r>
            <a:r>
              <a:rPr lang="en-US" baseline="0" dirty="0" smtClean="0"/>
              <a:t>disruption, it is inappropriate to single out short-wavelength radiation from LEDs as the causing factor for this. </a:t>
            </a:r>
            <a:endParaRPr lang="en-US" dirty="0" smtClean="0"/>
          </a:p>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9</a:t>
            </a:fld>
            <a:endParaRPr lang="en-US" dirty="0"/>
          </a:p>
        </p:txBody>
      </p:sp>
    </p:spTree>
    <p:extLst>
      <p:ext uri="{BB962C8B-B14F-4D97-AF65-F5344CB8AC3E}">
        <p14:creationId xmlns:p14="http://schemas.microsoft.com/office/powerpoint/2010/main" val="85034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10</a:t>
            </a:fld>
            <a:endParaRPr lang="en-US" dirty="0"/>
          </a:p>
        </p:txBody>
      </p:sp>
    </p:spTree>
    <p:extLst>
      <p:ext uri="{BB962C8B-B14F-4D97-AF65-F5344CB8AC3E}">
        <p14:creationId xmlns:p14="http://schemas.microsoft.com/office/powerpoint/2010/main" val="368857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 slide</a:t>
            </a:r>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11</a:t>
            </a:fld>
            <a:endParaRPr lang="en-US" dirty="0"/>
          </a:p>
        </p:txBody>
      </p:sp>
    </p:spTree>
    <p:extLst>
      <p:ext uri="{BB962C8B-B14F-4D97-AF65-F5344CB8AC3E}">
        <p14:creationId xmlns:p14="http://schemas.microsoft.com/office/powerpoint/2010/main" val="1325835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E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96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 TtF -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603756" y="1153551"/>
            <a:ext cx="6336806" cy="2203938"/>
          </a:xfrm>
        </p:spPr>
        <p:txBody>
          <a:bodyPr anchor="b"/>
          <a:lstStyle>
            <a:lvl1pPr algn="l">
              <a:defRPr sz="60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603756" y="3362183"/>
            <a:ext cx="6336806" cy="595528"/>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310174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255464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Half Frame 8"/>
          <p:cNvSpPr/>
          <p:nvPr userDrawn="1"/>
        </p:nvSpPr>
        <p:spPr>
          <a:xfrm rot="8100000">
            <a:off x="-7167519" y="-994992"/>
            <a:ext cx="8302752" cy="8302754"/>
          </a:xfrm>
          <a:prstGeom prst="halfFrame">
            <a:avLst>
              <a:gd name="adj1" fmla="val 18833"/>
              <a:gd name="adj2" fmla="val 20833"/>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hasCustomPrompt="1"/>
          </p:nvPr>
        </p:nvSpPr>
        <p:spPr>
          <a:xfrm>
            <a:off x="3073078" y="1709738"/>
            <a:ext cx="7535119" cy="2167819"/>
          </a:xfrm>
        </p:spPr>
        <p:txBody>
          <a:bodyPr anchor="b"/>
          <a:lstStyle>
            <a:lvl1pPr>
              <a:lnSpc>
                <a:spcPct val="70000"/>
              </a:lnSpc>
              <a:defRPr sz="6000" b="1">
                <a:solidFill>
                  <a:schemeClr val="accent5"/>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073078" y="3918131"/>
            <a:ext cx="7535119" cy="1140005"/>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sp>
        <p:nvSpPr>
          <p:cNvPr id="10" name="Half Frame 9"/>
          <p:cNvSpPr/>
          <p:nvPr userDrawn="1"/>
        </p:nvSpPr>
        <p:spPr>
          <a:xfrm rot="8100000">
            <a:off x="-7167519" y="-4205386"/>
            <a:ext cx="8302752" cy="8302754"/>
          </a:xfrm>
          <a:prstGeom prst="halfFrame">
            <a:avLst>
              <a:gd name="adj1" fmla="val 18833"/>
              <a:gd name="adj2" fmla="val 20833"/>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Half Frame 10"/>
          <p:cNvSpPr/>
          <p:nvPr userDrawn="1"/>
        </p:nvSpPr>
        <p:spPr>
          <a:xfrm rot="8100000">
            <a:off x="-7167519" y="2706623"/>
            <a:ext cx="8302752" cy="8302754"/>
          </a:xfrm>
          <a:prstGeom prst="halfFrame">
            <a:avLst>
              <a:gd name="adj1" fmla="val 18833"/>
              <a:gd name="adj2" fmla="val 20833"/>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userDrawn="1"/>
        </p:nvSpPr>
        <p:spPr>
          <a:xfrm rot="8100000">
            <a:off x="4418738" y="-994991"/>
            <a:ext cx="8302752" cy="8302754"/>
          </a:xfrm>
          <a:prstGeom prst="halfFrame">
            <a:avLst>
              <a:gd name="adj1" fmla="val 18833"/>
              <a:gd name="adj2" fmla="val 20833"/>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9569" y="5935836"/>
            <a:ext cx="1560802" cy="367248"/>
          </a:xfrm>
          <a:prstGeom prst="rect">
            <a:avLst/>
          </a:prstGeom>
        </p:spPr>
      </p:pic>
    </p:spTree>
    <p:extLst>
      <p:ext uri="{BB962C8B-B14F-4D97-AF65-F5344CB8AC3E}">
        <p14:creationId xmlns:p14="http://schemas.microsoft.com/office/powerpoint/2010/main" val="226697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91440" tIns="45720" rIns="91440" bIns="45720" rtlCol="0" anchor="ctr">
            <a:normAutofit/>
          </a:bodyPr>
          <a:lstStyle>
            <a:lvl1pPr>
              <a:defRPr lang="en-US"/>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101581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vert="horz" lIns="91440" tIns="45720" rIns="91440" bIns="45720" rtlCol="0" anchor="ctr">
            <a:normAutofit/>
          </a:bodyPr>
          <a:lstStyle>
            <a:lvl1pPr>
              <a:defRPr lang="en-US"/>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189683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338766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237783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394549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126723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1" y="1371600"/>
            <a:ext cx="121920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09600" y="4953000"/>
            <a:ext cx="10972801"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Tree>
    <p:extLst>
      <p:ext uri="{BB962C8B-B14F-4D97-AF65-F5344CB8AC3E}">
        <p14:creationId xmlns:p14="http://schemas.microsoft.com/office/powerpoint/2010/main" val="210950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me/Pic/Title -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831492" y="1394338"/>
            <a:ext cx="5836507" cy="1466665"/>
          </a:xfrm>
        </p:spPr>
        <p:txBody>
          <a:bodyPr anchor="b">
            <a:noAutofit/>
          </a:bodyPr>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31492" y="2806505"/>
            <a:ext cx="5836507" cy="890245"/>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
        <p:nvSpPr>
          <p:cNvPr id="9" name="Picture Placeholder 8"/>
          <p:cNvSpPr>
            <a:spLocks noGrp="1"/>
          </p:cNvSpPr>
          <p:nvPr>
            <p:ph type="pic" sz="quarter" idx="13"/>
          </p:nvPr>
        </p:nvSpPr>
        <p:spPr>
          <a:xfrm>
            <a:off x="1336609" y="1111250"/>
            <a:ext cx="2786063" cy="2786063"/>
          </a:xfrm>
          <a:ln w="3175">
            <a:solidFill>
              <a:schemeClr val="accent2">
                <a:lumMod val="20000"/>
                <a:lumOff val="80000"/>
              </a:schemeClr>
            </a:solidFill>
          </a:ln>
          <a:effectLst>
            <a:glow rad="38100">
              <a:schemeClr val="accent4">
                <a:satMod val="175000"/>
                <a:alpha val="17000"/>
              </a:schemeClr>
            </a:glow>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387416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0" y="1371600"/>
            <a:ext cx="6006496"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15648" y="4953000"/>
            <a:ext cx="4775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8" name="Picture Placeholder 2"/>
          <p:cNvSpPr>
            <a:spLocks noGrp="1"/>
          </p:cNvSpPr>
          <p:nvPr>
            <p:ph type="pic" idx="13"/>
          </p:nvPr>
        </p:nvSpPr>
        <p:spPr>
          <a:xfrm>
            <a:off x="6185504" y="1371600"/>
            <a:ext cx="6006496"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9" name="Text Placeholder 3"/>
          <p:cNvSpPr>
            <a:spLocks noGrp="1"/>
          </p:cNvSpPr>
          <p:nvPr>
            <p:ph type="body" sz="half" idx="14"/>
          </p:nvPr>
        </p:nvSpPr>
        <p:spPr>
          <a:xfrm>
            <a:off x="6807200" y="4953000"/>
            <a:ext cx="4775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47557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0"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09600"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8" name="Picture Placeholder 2"/>
          <p:cNvSpPr>
            <a:spLocks noGrp="1"/>
          </p:cNvSpPr>
          <p:nvPr>
            <p:ph type="pic" idx="13"/>
          </p:nvPr>
        </p:nvSpPr>
        <p:spPr>
          <a:xfrm>
            <a:off x="4114801"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9" name="Text Placeholder 3"/>
          <p:cNvSpPr>
            <a:spLocks noGrp="1"/>
          </p:cNvSpPr>
          <p:nvPr>
            <p:ph type="body" sz="half" idx="14"/>
          </p:nvPr>
        </p:nvSpPr>
        <p:spPr>
          <a:xfrm>
            <a:off x="4724401"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10" name="Picture Placeholder 2"/>
          <p:cNvSpPr>
            <a:spLocks noGrp="1"/>
          </p:cNvSpPr>
          <p:nvPr>
            <p:ph type="pic" idx="15"/>
          </p:nvPr>
        </p:nvSpPr>
        <p:spPr>
          <a:xfrm>
            <a:off x="8229600"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1" name="Text Placeholder 3"/>
          <p:cNvSpPr>
            <a:spLocks noGrp="1"/>
          </p:cNvSpPr>
          <p:nvPr>
            <p:ph type="body" sz="half" idx="16"/>
          </p:nvPr>
        </p:nvSpPr>
        <p:spPr>
          <a:xfrm>
            <a:off x="8839200"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44214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Pad Mini with Captio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6EA6D8CF-3CDE-4807-BCD2-C9F2B831AAA5}" type="slidenum">
              <a:rPr/>
              <a:pPr/>
              <a:t>‹#›</a:t>
            </a:fld>
            <a:endParaRPr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39" b="-20"/>
          <a:stretch/>
        </p:blipFill>
        <p:spPr>
          <a:xfrm rot="16200000">
            <a:off x="1742825" y="-659719"/>
            <a:ext cx="5595471" cy="8144566"/>
          </a:xfrm>
          <a:prstGeom prst="rect">
            <a:avLst/>
          </a:prstGeom>
        </p:spPr>
      </p:pic>
      <p:sp>
        <p:nvSpPr>
          <p:cNvPr id="7" name="Picture Placeholder 9"/>
          <p:cNvSpPr>
            <a:spLocks noGrp="1"/>
          </p:cNvSpPr>
          <p:nvPr>
            <p:ph type="pic" sz="quarter" idx="13"/>
          </p:nvPr>
        </p:nvSpPr>
        <p:spPr>
          <a:xfrm>
            <a:off x="1438174" y="1082672"/>
            <a:ext cx="6207153" cy="4663284"/>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
        <p:nvSpPr>
          <p:cNvPr id="8" name="Text Placeholder 3"/>
          <p:cNvSpPr>
            <a:spLocks noGrp="1"/>
          </p:cNvSpPr>
          <p:nvPr>
            <p:ph type="body" sz="half" idx="2"/>
          </p:nvPr>
        </p:nvSpPr>
        <p:spPr>
          <a:xfrm>
            <a:off x="8763696" y="2705100"/>
            <a:ext cx="2836653" cy="1447800"/>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21658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cBook Pro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289" y="787401"/>
            <a:ext cx="9027707" cy="5079999"/>
          </a:xfrm>
          <a:prstGeom prst="rect">
            <a:avLst/>
          </a:prstGeom>
        </p:spPr>
      </p:pic>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6EA6D8CF-3CDE-4807-BCD2-C9F2B831AAA5}" type="slidenum">
              <a:rPr/>
              <a:pPr/>
              <a:t>‹#›</a:t>
            </a:fld>
            <a:endParaRPr dirty="0"/>
          </a:p>
        </p:txBody>
      </p:sp>
      <p:sp>
        <p:nvSpPr>
          <p:cNvPr id="7" name="Picture Placeholder 9"/>
          <p:cNvSpPr>
            <a:spLocks noGrp="1"/>
          </p:cNvSpPr>
          <p:nvPr>
            <p:ph type="pic" sz="quarter" idx="13"/>
          </p:nvPr>
        </p:nvSpPr>
        <p:spPr>
          <a:xfrm>
            <a:off x="1791168" y="1131096"/>
            <a:ext cx="6376265" cy="4024311"/>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
        <p:nvSpPr>
          <p:cNvPr id="8" name="Text Placeholder 3"/>
          <p:cNvSpPr>
            <a:spLocks noGrp="1"/>
          </p:cNvSpPr>
          <p:nvPr>
            <p:ph type="body" sz="half" idx="2"/>
          </p:nvPr>
        </p:nvSpPr>
        <p:spPr>
          <a:xfrm>
            <a:off x="8763696" y="2705100"/>
            <a:ext cx="2836653" cy="1447800"/>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94527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urface Book with Caption">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36" y="280142"/>
            <a:ext cx="8459346" cy="5930159"/>
          </a:xfrm>
          <a:prstGeom prst="rect">
            <a:avLst/>
          </a:prstGeom>
        </p:spPr>
      </p:pic>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6EA6D8CF-3CDE-4807-BCD2-C9F2B831AAA5}" type="slidenum">
              <a:rPr/>
              <a:pPr/>
              <a:t>‹#›</a:t>
            </a:fld>
            <a:endParaRPr dirty="0"/>
          </a:p>
        </p:txBody>
      </p:sp>
      <p:sp>
        <p:nvSpPr>
          <p:cNvPr id="7" name="Picture Placeholder 9"/>
          <p:cNvSpPr>
            <a:spLocks noGrp="1"/>
          </p:cNvSpPr>
          <p:nvPr>
            <p:ph type="pic" sz="quarter" idx="13"/>
          </p:nvPr>
        </p:nvSpPr>
        <p:spPr>
          <a:xfrm>
            <a:off x="1832452" y="670561"/>
            <a:ext cx="5653766" cy="3770470"/>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
        <p:nvSpPr>
          <p:cNvPr id="8" name="Text Placeholder 3"/>
          <p:cNvSpPr>
            <a:spLocks noGrp="1"/>
          </p:cNvSpPr>
          <p:nvPr>
            <p:ph type="body" sz="half" idx="2"/>
          </p:nvPr>
        </p:nvSpPr>
        <p:spPr>
          <a:xfrm>
            <a:off x="8149431" y="2110014"/>
            <a:ext cx="3432811" cy="1318986"/>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380621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Phone 6 with Tex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007" y="112713"/>
            <a:ext cx="3689922" cy="6464301"/>
          </a:xfrm>
          <a:prstGeom prst="rect">
            <a:avLst/>
          </a:prstGeom>
        </p:spPr>
      </p:pic>
      <p:sp>
        <p:nvSpPr>
          <p:cNvPr id="2" name="Title 1"/>
          <p:cNvSpPr>
            <a:spLocks noGrp="1"/>
          </p:cNvSpPr>
          <p:nvPr>
            <p:ph type="title" hasCustomPrompt="1"/>
          </p:nvPr>
        </p:nvSpPr>
        <p:spPr>
          <a:xfrm>
            <a:off x="609600" y="330200"/>
            <a:ext cx="6402626" cy="812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371600"/>
            <a:ext cx="6402626"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10" name="Picture Placeholder 9"/>
          <p:cNvSpPr>
            <a:spLocks noGrp="1"/>
          </p:cNvSpPr>
          <p:nvPr>
            <p:ph type="pic" sz="quarter" idx="13"/>
          </p:nvPr>
        </p:nvSpPr>
        <p:spPr>
          <a:xfrm>
            <a:off x="7948301" y="1307306"/>
            <a:ext cx="2300887" cy="4090194"/>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Tree>
    <p:extLst>
      <p:ext uri="{BB962C8B-B14F-4D97-AF65-F5344CB8AC3E}">
        <p14:creationId xmlns:p14="http://schemas.microsoft.com/office/powerpoint/2010/main" val="303241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exus 6P with Tex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581" y="402091"/>
            <a:ext cx="3112750" cy="6025699"/>
          </a:xfrm>
          <a:prstGeom prst="rect">
            <a:avLst/>
          </a:prstGeom>
        </p:spPr>
      </p:pic>
      <p:sp>
        <p:nvSpPr>
          <p:cNvPr id="2" name="Title 1"/>
          <p:cNvSpPr>
            <a:spLocks noGrp="1"/>
          </p:cNvSpPr>
          <p:nvPr>
            <p:ph type="title" hasCustomPrompt="1"/>
          </p:nvPr>
        </p:nvSpPr>
        <p:spPr>
          <a:xfrm>
            <a:off x="609600" y="330200"/>
            <a:ext cx="6402626" cy="812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371600"/>
            <a:ext cx="6402626"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10" name="Picture Placeholder 9"/>
          <p:cNvSpPr>
            <a:spLocks noGrp="1"/>
          </p:cNvSpPr>
          <p:nvPr>
            <p:ph type="pic" sz="quarter" idx="13"/>
          </p:nvPr>
        </p:nvSpPr>
        <p:spPr>
          <a:xfrm>
            <a:off x="7893519" y="1240632"/>
            <a:ext cx="2410452" cy="4261104"/>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Tree>
    <p:extLst>
      <p:ext uri="{BB962C8B-B14F-4D97-AF65-F5344CB8AC3E}">
        <p14:creationId xmlns:p14="http://schemas.microsoft.com/office/powerpoint/2010/main" val="384785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me/Pic/Title - No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831492" y="1394338"/>
            <a:ext cx="5836507" cy="1466665"/>
          </a:xfrm>
        </p:spPr>
        <p:txBody>
          <a:bodyPr anchor="b">
            <a:noAutofit/>
          </a:bodyPr>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31492" y="2806505"/>
            <a:ext cx="5836507" cy="890245"/>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sp>
        <p:nvSpPr>
          <p:cNvPr id="9" name="Picture Placeholder 8"/>
          <p:cNvSpPr>
            <a:spLocks noGrp="1"/>
          </p:cNvSpPr>
          <p:nvPr>
            <p:ph type="pic" sz="quarter" idx="13"/>
          </p:nvPr>
        </p:nvSpPr>
        <p:spPr>
          <a:xfrm>
            <a:off x="1336609" y="1111250"/>
            <a:ext cx="2786063" cy="2786063"/>
          </a:xfrm>
          <a:ln w="3175">
            <a:solidFill>
              <a:schemeClr val="accent2">
                <a:lumMod val="20000"/>
                <a:lumOff val="80000"/>
              </a:schemeClr>
            </a:solidFill>
          </a:ln>
          <a:effectLst>
            <a:glow rad="38100">
              <a:schemeClr val="accent4">
                <a:satMod val="175000"/>
                <a:alpha val="17000"/>
              </a:schemeClr>
            </a:glow>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126347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524000" y="1122363"/>
            <a:ext cx="9144000" cy="1861514"/>
          </a:xfrm>
        </p:spPr>
        <p:txBody>
          <a:bodyPr anchor="b"/>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2983877"/>
            <a:ext cx="9144000" cy="89024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27442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1110262"/>
            <a:ext cx="10923360" cy="1594965"/>
          </a:xfrm>
        </p:spPr>
        <p:txBody>
          <a:bodyPr anchor="b">
            <a:noAutofit/>
          </a:bodyPr>
          <a:lstStyle>
            <a:lvl1pPr algn="l">
              <a:defRPr sz="8000">
                <a:solidFill>
                  <a:schemeClr val="accent6"/>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2697187"/>
            <a:ext cx="10923359" cy="1147982"/>
          </a:xfrm>
        </p:spPr>
        <p:txBody>
          <a:bodyPr>
            <a:normAutofit/>
          </a:bodyPr>
          <a:lstStyle>
            <a:lvl1pPr marL="0" indent="0" algn="l">
              <a:spcBef>
                <a:spcPts val="0"/>
              </a:spcBef>
              <a:spcAft>
                <a:spcPts val="12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38065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858333"/>
            <a:ext cx="1092336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2392196"/>
            <a:ext cx="10923359"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spTree>
    <p:extLst>
      <p:ext uri="{BB962C8B-B14F-4D97-AF65-F5344CB8AC3E}">
        <p14:creationId xmlns:p14="http://schemas.microsoft.com/office/powerpoint/2010/main" val="329028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19421" y="1153550"/>
            <a:ext cx="10121141"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819422" y="2706566"/>
            <a:ext cx="10121140"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164500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1763150"/>
            <a:ext cx="1092336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3297409"/>
            <a:ext cx="10923359"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384004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 TtF - Gree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605153" y="1153550"/>
            <a:ext cx="633541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605153" y="2809729"/>
            <a:ext cx="6335410" cy="1147982"/>
          </a:xfrm>
        </p:spPr>
        <p:txBody>
          <a:bodyPr>
            <a:normAutofit/>
          </a:bodyPr>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257415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03274" y="168177"/>
            <a:ext cx="11385452"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3274" y="1622474"/>
            <a:ext cx="11385452" cy="455448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631852" y="6421996"/>
            <a:ext cx="8928296"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11582400" y="6421996"/>
            <a:ext cx="540434" cy="365125"/>
          </a:xfrm>
          <a:prstGeom prst="rect">
            <a:avLst/>
          </a:prstGeom>
        </p:spPr>
        <p:txBody>
          <a:bodyPr vert="horz" lIns="91440" tIns="45720" rIns="91440" bIns="45720" rtlCol="0" anchor="ctr"/>
          <a:lstStyle>
            <a:lvl1pPr algn="r">
              <a:defRPr sz="1200">
                <a:solidFill>
                  <a:schemeClr val="tx2"/>
                </a:solidFill>
              </a:defRPr>
            </a:lvl1pPr>
          </a:lstStyle>
          <a:p>
            <a:fld id="{3723DA8C-F02E-4FFF-809F-19DCFE666E16}" type="slidenum">
              <a:rPr lang="en-US" smtClean="0"/>
              <a:pPr/>
              <a:t>‹#›</a:t>
            </a:fld>
            <a:endParaRPr lang="en-US" dirty="0"/>
          </a:p>
        </p:txBody>
      </p:sp>
      <p:pic>
        <p:nvPicPr>
          <p:cNvPr id="11" name="Picture 10"/>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092" y="6490947"/>
            <a:ext cx="1064500" cy="306226"/>
          </a:xfrm>
          <a:prstGeom prst="rect">
            <a:avLst/>
          </a:prstGeom>
        </p:spPr>
      </p:pic>
    </p:spTree>
    <p:extLst>
      <p:ext uri="{BB962C8B-B14F-4D97-AF65-F5344CB8AC3E}">
        <p14:creationId xmlns:p14="http://schemas.microsoft.com/office/powerpoint/2010/main" val="4230208854"/>
      </p:ext>
    </p:extLst>
  </p:cSld>
  <p:clrMap bg1="dk1" tx1="lt1" bg2="dk2" tx2="lt2" accent1="accent1" accent2="accent2" accent3="accent3" accent4="accent4" accent5="accent5" accent6="accent6" hlink="hlink" folHlink="folHlink"/>
  <p:sldLayoutIdLst>
    <p:sldLayoutId id="2147483661" r:id="rId1"/>
    <p:sldLayoutId id="2147483677" r:id="rId2"/>
    <p:sldLayoutId id="2147483678" r:id="rId3"/>
    <p:sldLayoutId id="2147483649" r:id="rId4"/>
    <p:sldLayoutId id="2147483680" r:id="rId5"/>
    <p:sldLayoutId id="2147483681" r:id="rId6"/>
    <p:sldLayoutId id="2147483682" r:id="rId7"/>
    <p:sldLayoutId id="2147483683" r:id="rId8"/>
    <p:sldLayoutId id="2147483679" r:id="rId9"/>
    <p:sldLayoutId id="2147483660"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70000"/>
        </a:lnSpc>
        <a:spcBef>
          <a:spcPct val="0"/>
        </a:spcBef>
        <a:buNone/>
        <a:defRPr sz="4800" b="1" kern="1200">
          <a:solidFill>
            <a:schemeClr val="accent5"/>
          </a:solidFill>
          <a:latin typeface="+mj-lt"/>
          <a:ea typeface="+mj-ea"/>
          <a:cs typeface="+mj-cs"/>
        </a:defRPr>
      </a:lvl1pPr>
    </p:titleStyle>
    <p:bodyStyle>
      <a:lvl1pPr marL="228600" indent="-228600" algn="l" defTabSz="914400" rtl="0" eaLnBrk="1" latinLnBrk="0" hangingPunct="1">
        <a:lnSpc>
          <a:spcPct val="80000"/>
        </a:lnSpc>
        <a:spcBef>
          <a:spcPts val="1000"/>
        </a:spcBef>
        <a:spcAft>
          <a:spcPts val="600"/>
        </a:spcAft>
        <a:buClr>
          <a:schemeClr val="accent5"/>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500"/>
        </a:spcBef>
        <a:spcAft>
          <a:spcPts val="600"/>
        </a:spcAft>
        <a:buClr>
          <a:schemeClr val="accent5"/>
        </a:buClr>
        <a:buSzPct val="80000"/>
        <a:buFont typeface="Courier New" panose="02070309020205020404" pitchFamily="49" charset="0"/>
        <a:buChar char="o"/>
        <a:defRPr sz="2400" kern="1200">
          <a:solidFill>
            <a:schemeClr val="accent5"/>
          </a:solidFill>
          <a:latin typeface="+mn-lt"/>
          <a:ea typeface="+mn-ea"/>
          <a:cs typeface="+mn-cs"/>
        </a:defRPr>
      </a:lvl2pPr>
      <a:lvl3pPr marL="1143000" indent="-228600" algn="l" defTabSz="914400" rtl="0" eaLnBrk="1" latinLnBrk="0" hangingPunct="1">
        <a:lnSpc>
          <a:spcPct val="80000"/>
        </a:lnSpc>
        <a:spcBef>
          <a:spcPts val="500"/>
        </a:spcBef>
        <a:spcAft>
          <a:spcPts val="600"/>
        </a:spcAft>
        <a:buClr>
          <a:schemeClr val="accent5"/>
        </a:buClr>
        <a:buFont typeface="Tw Cen MT" panose="020B0602020104020603"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80000"/>
        </a:lnSpc>
        <a:spcBef>
          <a:spcPts val="50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80000"/>
        </a:lnSpc>
        <a:spcBef>
          <a:spcPts val="500"/>
        </a:spcBef>
        <a:spcAft>
          <a:spcPts val="600"/>
        </a:spcAft>
        <a:buClr>
          <a:schemeClr val="accent5"/>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hyperlink" Target="https://energy.gov/eere/ssl/articles/get-facts-led-street-lighting"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www.ies.org/policy/position-statements/ies-board-position-on-ama-csaph-report-2-a-16-human-and-environmental-effects-of-light-emitting-diode-led-community-lighting/"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723DA8C-F02E-4FFF-809F-19DCFE666E16}" type="slidenum">
              <a:rPr lang="en-US" smtClean="0"/>
              <a:t>1</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0" y="0"/>
            <a:ext cx="12187769" cy="6860382"/>
          </a:xfrm>
          <a:prstGeom prst="rect">
            <a:avLst/>
          </a:prstGeom>
        </p:spPr>
      </p:pic>
    </p:spTree>
    <p:extLst>
      <p:ext uri="{BB962C8B-B14F-4D97-AF65-F5344CB8AC3E}">
        <p14:creationId xmlns:p14="http://schemas.microsoft.com/office/powerpoint/2010/main" val="251795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224" y="487872"/>
            <a:ext cx="5950668" cy="861774"/>
          </a:xfrm>
          <a:prstGeom prst="rect">
            <a:avLst/>
          </a:prstGeom>
          <a:noFill/>
        </p:spPr>
        <p:txBody>
          <a:bodyPr wrap="none" rtlCol="0">
            <a:spAutoFit/>
          </a:bodyPr>
          <a:lstStyle/>
          <a:p>
            <a:r>
              <a:rPr lang="en-US" sz="5000" b="1" dirty="0" smtClean="0">
                <a:latin typeface="Arial" panose="020B0604020202020204" pitchFamily="34" charset="0"/>
                <a:cs typeface="Arial" panose="020B0604020202020204" pitchFamily="34" charset="0"/>
              </a:rPr>
              <a:t>Light Source Color</a:t>
            </a:r>
            <a:endParaRPr lang="en-US" sz="2800" b="1" dirty="0">
              <a:latin typeface="Arial" panose="020B0604020202020204" pitchFamily="34" charset="0"/>
              <a:cs typeface="Arial" panose="020B0604020202020204" pitchFamily="34" charset="0"/>
            </a:endParaRPr>
          </a:p>
        </p:txBody>
      </p:sp>
      <p:sp>
        <p:nvSpPr>
          <p:cNvPr id="3" name="TextBox 2"/>
          <p:cNvSpPr txBox="1"/>
          <p:nvPr/>
        </p:nvSpPr>
        <p:spPr>
          <a:xfrm>
            <a:off x="152027" y="1230868"/>
            <a:ext cx="1883977" cy="400110"/>
          </a:xfrm>
          <a:prstGeom prst="rect">
            <a:avLst/>
          </a:prstGeom>
          <a:noFill/>
        </p:spPr>
        <p:txBody>
          <a:bodyPr wrap="none" rtlCol="0">
            <a:spAutoFit/>
          </a:bodyPr>
          <a:lstStyle/>
          <a:p>
            <a:r>
              <a:rPr lang="en-US" sz="2000" b="1" dirty="0" smtClean="0">
                <a:solidFill>
                  <a:srgbClr val="FF9933"/>
                </a:solidFill>
                <a:latin typeface="Arial" panose="020B0604020202020204" pitchFamily="34" charset="0"/>
                <a:cs typeface="Arial" panose="020B0604020202020204" pitchFamily="34" charset="0"/>
              </a:rPr>
              <a:t>Warm </a:t>
            </a:r>
            <a:r>
              <a:rPr lang="en-US" sz="2000" b="1" dirty="0">
                <a:latin typeface="Arial" panose="020B0604020202020204" pitchFamily="34" charset="0"/>
                <a:cs typeface="Arial" panose="020B0604020202020204" pitchFamily="34" charset="0"/>
              </a:rPr>
              <a:t>vs</a:t>
            </a:r>
            <a:r>
              <a:rPr lang="en-US" sz="2000" b="1" dirty="0">
                <a:solidFill>
                  <a:srgbClr val="FF9933"/>
                </a:solidFill>
                <a:latin typeface="Arial" panose="020B0604020202020204" pitchFamily="34" charset="0"/>
                <a:cs typeface="Arial" panose="020B0604020202020204" pitchFamily="34" charset="0"/>
              </a:rPr>
              <a:t> </a:t>
            </a:r>
            <a:r>
              <a:rPr lang="en-US" sz="2000" b="1" dirty="0" smtClean="0">
                <a:solidFill>
                  <a:srgbClr val="00697B"/>
                </a:solidFill>
                <a:latin typeface="Arial" panose="020B0604020202020204" pitchFamily="34" charset="0"/>
                <a:cs typeface="Arial" panose="020B0604020202020204" pitchFamily="34" charset="0"/>
              </a:rPr>
              <a:t>Cool</a:t>
            </a:r>
            <a:endParaRPr lang="en-US" sz="2000" b="1" dirty="0">
              <a:solidFill>
                <a:srgbClr val="00697B"/>
              </a:solidFill>
              <a:latin typeface="Arial" panose="020B0604020202020204" pitchFamily="34" charset="0"/>
              <a:cs typeface="Arial" panose="020B0604020202020204" pitchFamily="34" charset="0"/>
            </a:endParaRPr>
          </a:p>
        </p:txBody>
      </p:sp>
      <p:grpSp>
        <p:nvGrpSpPr>
          <p:cNvPr id="4" name="Group 3"/>
          <p:cNvGrpSpPr/>
          <p:nvPr/>
        </p:nvGrpSpPr>
        <p:grpSpPr>
          <a:xfrm>
            <a:off x="21398" y="169439"/>
            <a:ext cx="11574787" cy="5756609"/>
            <a:chOff x="16048" y="17039"/>
            <a:chExt cx="8681091" cy="5756609"/>
          </a:xfrm>
        </p:grpSpPr>
        <p:sp>
          <p:nvSpPr>
            <p:cNvPr id="7" name="TextBox 6"/>
            <p:cNvSpPr txBox="1"/>
            <p:nvPr/>
          </p:nvSpPr>
          <p:spPr>
            <a:xfrm>
              <a:off x="16048" y="5188873"/>
              <a:ext cx="4387932"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AMA recommendation limits blue content to minimize hormonal disruption</a:t>
              </a:r>
              <a:endParaRPr lang="en-US" sz="1600" dirty="0">
                <a:latin typeface="Arial" panose="020B0604020202020204" pitchFamily="34" charset="0"/>
                <a:cs typeface="Arial" panose="020B0604020202020204" pitchFamily="34" charset="0"/>
              </a:endParaRPr>
            </a:p>
          </p:txBody>
        </p:sp>
        <p:sp>
          <p:nvSpPr>
            <p:cNvPr id="11" name="TextBox 10"/>
            <p:cNvSpPr txBox="1"/>
            <p:nvPr/>
          </p:nvSpPr>
          <p:spPr>
            <a:xfrm>
              <a:off x="5881223" y="17039"/>
              <a:ext cx="2815916" cy="1169551"/>
            </a:xfrm>
            <a:prstGeom prst="rect">
              <a:avLst/>
            </a:prstGeom>
            <a:noFill/>
          </p:spPr>
          <p:txBody>
            <a:bodyPr wrap="none" rtlCol="0">
              <a:spAutoFit/>
            </a:bodyPr>
            <a:lstStyle/>
            <a:p>
              <a:pPr algn="just"/>
              <a:r>
                <a:rPr lang="en-US" sz="1400" dirty="0" smtClean="0">
                  <a:latin typeface="Arial" panose="020B0604020202020204" pitchFamily="34" charset="0"/>
                  <a:cs typeface="Arial" panose="020B0604020202020204" pitchFamily="34" charset="0"/>
                </a:rPr>
                <a:t>This is better seen by the human eye at night</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Improved reaction time</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Enhanced safety and security</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More energy efficient</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4100K matches moonlight</a:t>
              </a:r>
              <a:endParaRPr lang="en-US" sz="1400" dirty="0">
                <a:latin typeface="Arial" panose="020B0604020202020204" pitchFamily="34" charset="0"/>
                <a:cs typeface="Arial" panose="020B0604020202020204" pitchFamily="34" charset="0"/>
              </a:endParaRPr>
            </a:p>
          </p:txBody>
        </p:sp>
        <p:cxnSp>
          <p:nvCxnSpPr>
            <p:cNvPr id="12" name="Straight Arrow Connector 11"/>
            <p:cNvCxnSpPr/>
            <p:nvPr/>
          </p:nvCxnSpPr>
          <p:spPr>
            <a:xfrm>
              <a:off x="1169719" y="4451069"/>
              <a:ext cx="0" cy="685800"/>
            </a:xfrm>
            <a:prstGeom prst="straightConnector1">
              <a:avLst/>
            </a:prstGeom>
            <a:ln>
              <a:solidFill>
                <a:srgbClr val="FF9933"/>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7313798" y="1186590"/>
              <a:ext cx="0" cy="685800"/>
            </a:xfrm>
            <a:prstGeom prst="straightConnector1">
              <a:avLst/>
            </a:prstGeom>
            <a:ln>
              <a:solidFill>
                <a:srgbClr val="FF9933"/>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gr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21204"/>
          <a:stretch/>
        </p:blipFill>
        <p:spPr>
          <a:xfrm>
            <a:off x="-29402" y="1600199"/>
            <a:ext cx="12250807" cy="3450267"/>
          </a:xfrm>
          <a:prstGeom prst="rect">
            <a:avLst/>
          </a:prstGeom>
          <a:noFill/>
          <a:ln>
            <a:noFill/>
          </a:ln>
        </p:spPr>
      </p:pic>
    </p:spTree>
    <p:extLst>
      <p:ext uri="{BB962C8B-B14F-4D97-AF65-F5344CB8AC3E}">
        <p14:creationId xmlns:p14="http://schemas.microsoft.com/office/powerpoint/2010/main" val="18234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615" r="3343"/>
          <a:stretch/>
        </p:blipFill>
        <p:spPr>
          <a:xfrm>
            <a:off x="-277090" y="1"/>
            <a:ext cx="12469091" cy="6857999"/>
          </a:xfrm>
          <a:prstGeom prst="rect">
            <a:avLst/>
          </a:prstGeom>
        </p:spPr>
      </p:pic>
      <p:sp>
        <p:nvSpPr>
          <p:cNvPr id="13" name="TextBox 12"/>
          <p:cNvSpPr txBox="1"/>
          <p:nvPr/>
        </p:nvSpPr>
        <p:spPr>
          <a:xfrm>
            <a:off x="33868" y="3879101"/>
            <a:ext cx="10769600" cy="1631216"/>
          </a:xfrm>
          <a:prstGeom prst="rect">
            <a:avLst/>
          </a:prstGeom>
          <a:solidFill>
            <a:srgbClr val="00697B"/>
          </a:solidFill>
        </p:spPr>
        <p:txBody>
          <a:bodyPr wrap="square" rtlCol="0">
            <a:spAutoFit/>
          </a:bodyPr>
          <a:lstStyle/>
          <a:p>
            <a:r>
              <a:rPr lang="en-US" sz="2500" dirty="0">
                <a:latin typeface="Arial" panose="020B0604020202020204" pitchFamily="34" charset="0"/>
                <a:cs typeface="Arial" panose="020B0604020202020204" pitchFamily="34" charset="0"/>
              </a:rPr>
              <a:t>Engineered lighting designs consider a range of key variables unique to a given environment. The design and installation of exterior lighting should fit the needs of any space. Restricting exterior lighting to only warm color tones may pose a safety risk in certain environments. </a:t>
            </a:r>
          </a:p>
        </p:txBody>
      </p:sp>
    </p:spTree>
    <p:extLst>
      <p:ext uri="{BB962C8B-B14F-4D97-AF65-F5344CB8AC3E}">
        <p14:creationId xmlns:p14="http://schemas.microsoft.com/office/powerpoint/2010/main" val="22460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466" y="558140"/>
            <a:ext cx="6627135" cy="861774"/>
          </a:xfrm>
          <a:prstGeom prst="rect">
            <a:avLst/>
          </a:prstGeom>
          <a:noFill/>
        </p:spPr>
        <p:txBody>
          <a:bodyPr wrap="none" rtlCol="0">
            <a:spAutoFit/>
          </a:bodyPr>
          <a:lstStyle/>
          <a:p>
            <a:r>
              <a:rPr lang="en-US" sz="5000" b="1" dirty="0" smtClean="0">
                <a:solidFill>
                  <a:schemeClr val="accent4"/>
                </a:solidFill>
                <a:latin typeface="Arial" panose="020B0604020202020204" pitchFamily="34" charset="0"/>
                <a:cs typeface="Arial" panose="020B0604020202020204" pitchFamily="34" charset="0"/>
              </a:rPr>
              <a:t>What does DOE say?</a:t>
            </a:r>
          </a:p>
        </p:txBody>
      </p:sp>
      <p:sp>
        <p:nvSpPr>
          <p:cNvPr id="7" name="Content Placeholder 6"/>
          <p:cNvSpPr>
            <a:spLocks noGrp="1"/>
          </p:cNvSpPr>
          <p:nvPr>
            <p:ph type="subTitle" idx="1"/>
          </p:nvPr>
        </p:nvSpPr>
        <p:spPr>
          <a:xfrm>
            <a:off x="218713" y="1419914"/>
            <a:ext cx="10923359" cy="1147982"/>
          </a:xfrm>
        </p:spPr>
        <p:txBody>
          <a:bodyPr>
            <a:noAutofit/>
          </a:bodyPr>
          <a:lstStyle/>
          <a:p>
            <a:pPr marL="0" indent="0">
              <a:buNone/>
            </a:pPr>
            <a:r>
              <a:rPr lang="en-US" sz="2200" dirty="0" smtClean="0">
                <a:latin typeface="Arial" panose="020B0604020202020204" pitchFamily="34" charset="0"/>
                <a:cs typeface="Arial" panose="020B0604020202020204" pitchFamily="34" charset="0"/>
              </a:rPr>
              <a:t>The Department of Energy (DOE) says there is nothing </a:t>
            </a:r>
            <a:r>
              <a:rPr lang="en-US" sz="2200" dirty="0">
                <a:latin typeface="Arial" panose="020B0604020202020204" pitchFamily="34" charset="0"/>
                <a:cs typeface="Arial" panose="020B0604020202020204" pitchFamily="34" charset="0"/>
              </a:rPr>
              <a:t>inherently dangerous about LED lighting and that it should be used with the same </a:t>
            </a:r>
            <a:r>
              <a:rPr lang="en-US" sz="2200" dirty="0" smtClean="0">
                <a:latin typeface="Arial" panose="020B0604020202020204" pitchFamily="34" charset="0"/>
                <a:cs typeface="Arial" panose="020B0604020202020204" pitchFamily="34" charset="0"/>
              </a:rPr>
              <a:t>caution </a:t>
            </a:r>
            <a:r>
              <a:rPr lang="en-US" sz="2200" dirty="0">
                <a:latin typeface="Arial" panose="020B0604020202020204" pitchFamily="34" charset="0"/>
                <a:cs typeface="Arial" panose="020B0604020202020204" pitchFamily="34" charset="0"/>
              </a:rPr>
              <a:t>with which we use any other </a:t>
            </a:r>
            <a:r>
              <a:rPr lang="en-US" sz="2200" dirty="0" smtClean="0">
                <a:latin typeface="Arial" panose="020B0604020202020204" pitchFamily="34" charset="0"/>
                <a:cs typeface="Arial" panose="020B0604020202020204" pitchFamily="34" charset="0"/>
              </a:rPr>
              <a:t>technology</a:t>
            </a:r>
            <a:r>
              <a:rPr lang="en-US" sz="2200" dirty="0">
                <a:latin typeface="Arial" panose="020B0604020202020204" pitchFamily="34" charset="0"/>
                <a:cs typeface="Arial" panose="020B0604020202020204" pitchFamily="34" charset="0"/>
              </a:rPr>
              <a:t>. </a:t>
            </a:r>
            <a:endParaRPr lang="en-US" sz="2200" dirty="0" smtClean="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dirty="0" smtClean="0">
                <a:latin typeface="Arial" panose="020B0604020202020204" pitchFamily="34" charset="0"/>
                <a:cs typeface="Arial" panose="020B0604020202020204" pitchFamily="34" charset="0"/>
              </a:rPr>
              <a:t>LED lighting systems are dimmable – providing just the level of illumination needed at any given time – which is not practical for conventional lighting. </a:t>
            </a:r>
            <a:br>
              <a:rPr lang="en-US" sz="2200" dirty="0" smtClean="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marL="0" indent="0">
              <a:buNone/>
            </a:pPr>
            <a:r>
              <a:rPr lang="en-US" sz="2200" dirty="0" smtClean="0">
                <a:latin typeface="Arial" panose="020B0604020202020204" pitchFamily="34" charset="0"/>
                <a:cs typeface="Arial" panose="020B0604020202020204" pitchFamily="34" charset="0"/>
              </a:rPr>
              <a:t>DOE says that LEDs offer a high degree of control over the pattern and evenness of light on the ground compared to conventional lighting.</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LED </a:t>
            </a:r>
            <a:r>
              <a:rPr lang="en-US" sz="2200" dirty="0" smtClean="0">
                <a:latin typeface="Arial" panose="020B0604020202020204" pitchFamily="34" charset="0"/>
                <a:cs typeface="Arial" panose="020B0604020202020204" pitchFamily="34" charset="0"/>
              </a:rPr>
              <a:t>lights are widely </a:t>
            </a:r>
            <a:r>
              <a:rPr lang="en-US" sz="2200" dirty="0">
                <a:latin typeface="Arial" panose="020B0604020202020204" pitchFamily="34" charset="0"/>
                <a:cs typeface="Arial" panose="020B0604020202020204" pitchFamily="34" charset="0"/>
              </a:rPr>
              <a:t>available with various </a:t>
            </a:r>
            <a:r>
              <a:rPr lang="en-US" sz="2200" dirty="0" smtClean="0">
                <a:latin typeface="Arial" panose="020B0604020202020204" pitchFamily="34" charset="0"/>
                <a:cs typeface="Arial" panose="020B0604020202020204" pitchFamily="34" charset="0"/>
              </a:rPr>
              <a:t>levels </a:t>
            </a:r>
            <a:r>
              <a:rPr lang="en-US" sz="2200" dirty="0">
                <a:latin typeface="Arial" panose="020B0604020202020204" pitchFamily="34" charset="0"/>
                <a:cs typeface="Arial" panose="020B0604020202020204" pitchFamily="34" charset="0"/>
              </a:rPr>
              <a:t>of Correlated Color Temperature (CCT), which is important depending on the application. Research has also confirmed that visual acuity and reaction time is improved with sources that </a:t>
            </a:r>
            <a:r>
              <a:rPr lang="en-US" sz="2200" dirty="0" smtClean="0">
                <a:latin typeface="Arial" panose="020B0604020202020204" pitchFamily="34" charset="0"/>
                <a:cs typeface="Arial" panose="020B0604020202020204" pitchFamily="34" charset="0"/>
              </a:rPr>
              <a:t>have higher </a:t>
            </a:r>
            <a:r>
              <a:rPr lang="en-US" sz="2200" dirty="0">
                <a:latin typeface="Arial" panose="020B0604020202020204" pitchFamily="34" charset="0"/>
                <a:cs typeface="Arial" panose="020B0604020202020204" pitchFamily="34" charset="0"/>
              </a:rPr>
              <a:t>‘blue’ (short wavelength) content. </a:t>
            </a:r>
          </a:p>
          <a:p>
            <a:pPr marL="0" indent="0">
              <a:buNone/>
            </a:pPr>
            <a:r>
              <a:rPr lang="en-US" sz="2200" dirty="0">
                <a:latin typeface="Arial" panose="020B0604020202020204" pitchFamily="34" charset="0"/>
                <a:cs typeface="Arial" panose="020B0604020202020204" pitchFamily="34" charset="0"/>
                <a:hlinkClick r:id="rId2"/>
              </a:rPr>
              <a:t>https://</a:t>
            </a:r>
            <a:r>
              <a:rPr lang="en-US" sz="2200" dirty="0" smtClean="0">
                <a:latin typeface="Arial" panose="020B0604020202020204" pitchFamily="34" charset="0"/>
                <a:cs typeface="Arial" panose="020B0604020202020204" pitchFamily="34" charset="0"/>
                <a:hlinkClick r:id="rId2"/>
              </a:rPr>
              <a:t>energy.gov/eere/ssl/articles/get-facts-led-street-lighting</a:t>
            </a:r>
            <a:r>
              <a:rPr lang="en-US" sz="22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4808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466" y="558140"/>
            <a:ext cx="6271269" cy="861774"/>
          </a:xfrm>
          <a:prstGeom prst="rect">
            <a:avLst/>
          </a:prstGeom>
          <a:noFill/>
        </p:spPr>
        <p:txBody>
          <a:bodyPr wrap="none" rtlCol="0">
            <a:spAutoFit/>
          </a:bodyPr>
          <a:lstStyle/>
          <a:p>
            <a:r>
              <a:rPr lang="en-US" sz="5000" b="1" dirty="0" smtClean="0">
                <a:solidFill>
                  <a:schemeClr val="accent4"/>
                </a:solidFill>
                <a:latin typeface="Arial" panose="020B0604020202020204" pitchFamily="34" charset="0"/>
                <a:cs typeface="Arial" panose="020B0604020202020204" pitchFamily="34" charset="0"/>
              </a:rPr>
              <a:t>What does IES say?</a:t>
            </a:r>
          </a:p>
        </p:txBody>
      </p:sp>
      <p:sp>
        <p:nvSpPr>
          <p:cNvPr id="7" name="Content Placeholder 6"/>
          <p:cNvSpPr>
            <a:spLocks noGrp="1"/>
          </p:cNvSpPr>
          <p:nvPr>
            <p:ph type="subTitle" idx="1"/>
          </p:nvPr>
        </p:nvSpPr>
        <p:spPr>
          <a:xfrm>
            <a:off x="192955" y="1419914"/>
            <a:ext cx="10923359" cy="1147982"/>
          </a:xfrm>
        </p:spPr>
        <p:txBody>
          <a:bodyPr>
            <a:noAutofit/>
          </a:bodyPr>
          <a:lstStyle/>
          <a:p>
            <a:pPr marL="0" indent="0">
              <a:buNone/>
            </a:pPr>
            <a:r>
              <a:rPr lang="en-US" sz="2200" dirty="0">
                <a:latin typeface="Arial" panose="020B0604020202020204" pitchFamily="34" charset="0"/>
                <a:cs typeface="Arial" panose="020B0604020202020204" pitchFamily="34" charset="0"/>
              </a:rPr>
              <a:t>The Illuminating Engineering Society issued a position statement </a:t>
            </a:r>
            <a:r>
              <a:rPr lang="en-US" sz="2200" dirty="0" smtClean="0">
                <a:latin typeface="Arial" panose="020B0604020202020204" pitchFamily="34" charset="0"/>
                <a:cs typeface="Arial" panose="020B0604020202020204" pitchFamily="34" charset="0"/>
              </a:rPr>
              <a:t>disagreeing </a:t>
            </a:r>
            <a:r>
              <a:rPr lang="en-US" sz="2200" dirty="0">
                <a:latin typeface="Arial" panose="020B0604020202020204" pitchFamily="34" charset="0"/>
                <a:cs typeface="Arial" panose="020B0604020202020204" pitchFamily="34" charset="0"/>
              </a:rPr>
              <a:t>with the AMA policy statements regarding blue light and CCT </a:t>
            </a:r>
            <a:r>
              <a:rPr lang="en-US" sz="2200" dirty="0" smtClean="0">
                <a:latin typeface="Arial" panose="020B0604020202020204" pitchFamily="34" charset="0"/>
                <a:cs typeface="Arial" panose="020B0604020202020204" pitchFamily="34" charset="0"/>
              </a:rPr>
              <a:t>restrictions.</a:t>
            </a:r>
          </a:p>
          <a:p>
            <a:endParaRPr lang="en-US" sz="2200" dirty="0">
              <a:latin typeface="Arial" panose="020B0604020202020204" pitchFamily="34" charset="0"/>
              <a:cs typeface="Arial" panose="020B0604020202020204" pitchFamily="34" charset="0"/>
            </a:endParaRPr>
          </a:p>
          <a:p>
            <a:pPr marL="0" indent="0">
              <a:buNone/>
            </a:pPr>
            <a:r>
              <a:rPr lang="en-US" sz="2200" dirty="0" smtClean="0">
                <a:latin typeface="Arial" panose="020B0604020202020204" pitchFamily="34" charset="0"/>
                <a:cs typeface="Arial" panose="020B0604020202020204" pitchFamily="34" charset="0"/>
              </a:rPr>
              <a:t>IES </a:t>
            </a:r>
            <a:r>
              <a:rPr lang="en-US" sz="2200" dirty="0">
                <a:latin typeface="Arial" panose="020B0604020202020204" pitchFamily="34" charset="0"/>
                <a:cs typeface="Arial" panose="020B0604020202020204" pitchFamily="34" charset="0"/>
              </a:rPr>
              <a:t>indicates AMA has not provided sufficient evidence to substantiate these statements.  IES further states that a more comprehensive analysis of the public health impacts of outdoor and roadway lighting should be considered prior to adopting policies that could have a negative effect on the safety of drivers and pedestrians</a:t>
            </a:r>
            <a:r>
              <a:rPr lang="en-US" sz="2200" dirty="0" smtClean="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pPr marL="0" indent="0">
              <a:buNone/>
            </a:pPr>
            <a:endParaRPr lang="en-US" sz="2200" dirty="0" smtClean="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hlinkClick r:id="rId2"/>
              </a:rPr>
              <a:t>https://www.ies.org/policy/position-statements/ies-board-position-on-ama-csaph-report-2-a-16-human-and-environmental-effects-of-light-emitting-diode-led-community-lighting</a:t>
            </a:r>
            <a:r>
              <a:rPr lang="en-US" sz="2200" dirty="0" smtClean="0">
                <a:latin typeface="Arial" panose="020B0604020202020204" pitchFamily="34" charset="0"/>
                <a:cs typeface="Arial" panose="020B0604020202020204" pitchFamily="34" charset="0"/>
                <a:hlinkClick r:id="rId2"/>
              </a:rPr>
              <a:t>/</a:t>
            </a:r>
            <a:r>
              <a:rPr lang="en-US" sz="22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0042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5434" y="685801"/>
            <a:ext cx="10047767" cy="1631216"/>
          </a:xfrm>
          <a:prstGeom prst="rect">
            <a:avLst/>
          </a:prstGeom>
          <a:noFill/>
        </p:spPr>
        <p:txBody>
          <a:bodyPr wrap="square" rtlCol="0">
            <a:spAutoFit/>
          </a:bodyPr>
          <a:lstStyle/>
          <a:p>
            <a:r>
              <a:rPr lang="en-US" sz="5000" b="1" dirty="0">
                <a:solidFill>
                  <a:schemeClr val="accent4"/>
                </a:solidFill>
                <a:latin typeface="Arial" panose="020B0604020202020204" pitchFamily="34" charset="0"/>
                <a:cs typeface="Arial" panose="020B0604020202020204" pitchFamily="34" charset="0"/>
              </a:rPr>
              <a:t>Industry agrees with these AMA  </a:t>
            </a:r>
            <a:r>
              <a:rPr lang="en-US" sz="5000" b="1" dirty="0" smtClean="0">
                <a:solidFill>
                  <a:schemeClr val="accent4"/>
                </a:solidFill>
                <a:latin typeface="Arial" panose="020B0604020202020204" pitchFamily="34" charset="0"/>
                <a:cs typeface="Arial" panose="020B0604020202020204" pitchFamily="34" charset="0"/>
              </a:rPr>
              <a:t>LED Recommendations</a:t>
            </a:r>
            <a:endParaRPr lang="en-US" sz="5000" b="1" dirty="0">
              <a:solidFill>
                <a:schemeClr val="accent4"/>
              </a:solidFill>
              <a:latin typeface="Arial" panose="020B0604020202020204" pitchFamily="34" charset="0"/>
              <a:cs typeface="Arial" panose="020B0604020202020204" pitchFamily="34" charset="0"/>
            </a:endParaRPr>
          </a:p>
        </p:txBody>
      </p:sp>
      <p:sp>
        <p:nvSpPr>
          <p:cNvPr id="7" name="TextBox 6"/>
          <p:cNvSpPr txBox="1"/>
          <p:nvPr/>
        </p:nvSpPr>
        <p:spPr>
          <a:xfrm>
            <a:off x="489398" y="2403902"/>
            <a:ext cx="8908208" cy="415498"/>
          </a:xfrm>
          <a:prstGeom prst="rect">
            <a:avLst/>
          </a:prstGeom>
          <a:noFill/>
        </p:spPr>
        <p:txBody>
          <a:bodyPr wrap="none" rtlCol="0">
            <a:spAutoFit/>
          </a:bodyPr>
          <a:lstStyle/>
          <a:p>
            <a:r>
              <a:rPr lang="en-US" sz="2100" dirty="0" smtClean="0">
                <a:latin typeface="Arial" panose="020B0604020202020204" pitchFamily="34" charset="0"/>
                <a:cs typeface="Arial" panose="020B0604020202020204" pitchFamily="34" charset="0"/>
              </a:rPr>
              <a:t>-Use lighting controls: motion sensing, dimming, stepped power switching</a:t>
            </a:r>
            <a:endParaRPr lang="en-US" sz="2100" dirty="0">
              <a:latin typeface="Arial" panose="020B0604020202020204" pitchFamily="34" charset="0"/>
              <a:cs typeface="Arial" panose="020B0604020202020204" pitchFamily="34" charset="0"/>
            </a:endParaRPr>
          </a:p>
        </p:txBody>
      </p:sp>
      <p:sp>
        <p:nvSpPr>
          <p:cNvPr id="11" name="TextBox 10"/>
          <p:cNvSpPr txBox="1"/>
          <p:nvPr/>
        </p:nvSpPr>
        <p:spPr>
          <a:xfrm>
            <a:off x="489398" y="3052971"/>
            <a:ext cx="11776011" cy="738664"/>
          </a:xfrm>
          <a:prstGeom prst="rect">
            <a:avLst/>
          </a:prstGeom>
          <a:noFill/>
        </p:spPr>
        <p:txBody>
          <a:bodyPr wrap="square" rtlCol="0">
            <a:spAutoFit/>
          </a:bodyPr>
          <a:lstStyle/>
          <a:p>
            <a:r>
              <a:rPr lang="en-US" sz="2100" dirty="0" smtClean="0">
                <a:latin typeface="Arial" panose="020B0604020202020204" pitchFamily="34" charset="0"/>
                <a:cs typeface="Arial" panose="020B0604020202020204" pitchFamily="34" charset="0"/>
              </a:rPr>
              <a:t>-Restrict illumination to the task or target area</a:t>
            </a:r>
          </a:p>
          <a:p>
            <a:pPr lvl="1"/>
            <a:r>
              <a:rPr lang="en-US" sz="2100" dirty="0" smtClean="0">
                <a:latin typeface="Arial" panose="020B0604020202020204" pitchFamily="34" charset="0"/>
                <a:cs typeface="Arial" panose="020B0604020202020204" pitchFamily="34" charset="0"/>
              </a:rPr>
              <a:t>E.g., shield the light to curtail excessive up-light, glare and light trespass</a:t>
            </a:r>
            <a:endParaRPr lang="en-US" sz="2100" dirty="0">
              <a:latin typeface="Arial" panose="020B0604020202020204" pitchFamily="34" charset="0"/>
              <a:cs typeface="Arial" panose="020B0604020202020204" pitchFamily="34" charset="0"/>
            </a:endParaRPr>
          </a:p>
        </p:txBody>
      </p:sp>
      <p:sp>
        <p:nvSpPr>
          <p:cNvPr id="12" name="TextBox 11"/>
          <p:cNvSpPr txBox="1"/>
          <p:nvPr/>
        </p:nvSpPr>
        <p:spPr>
          <a:xfrm>
            <a:off x="489398" y="4127370"/>
            <a:ext cx="8069838" cy="415498"/>
          </a:xfrm>
          <a:prstGeom prst="rect">
            <a:avLst/>
          </a:prstGeom>
          <a:noFill/>
        </p:spPr>
        <p:txBody>
          <a:bodyPr wrap="none" rtlCol="0">
            <a:spAutoFit/>
          </a:bodyPr>
          <a:lstStyle/>
          <a:p>
            <a:r>
              <a:rPr lang="en-US" sz="2100" dirty="0" smtClean="0">
                <a:latin typeface="Arial" panose="020B0604020202020204" pitchFamily="34" charset="0"/>
                <a:cs typeface="Arial" panose="020B0604020202020204" pitchFamily="34" charset="0"/>
              </a:rPr>
              <a:t>-Design for minimum required light levels and energy consumption</a:t>
            </a:r>
            <a:endParaRPr lang="en-US" sz="2100" dirty="0">
              <a:latin typeface="Arial" panose="020B0604020202020204" pitchFamily="34" charset="0"/>
              <a:cs typeface="Arial" panose="020B0604020202020204" pitchFamily="34" charset="0"/>
            </a:endParaRPr>
          </a:p>
        </p:txBody>
      </p:sp>
      <p:sp>
        <p:nvSpPr>
          <p:cNvPr id="2" name="TextBox 1"/>
          <p:cNvSpPr txBox="1"/>
          <p:nvPr/>
        </p:nvSpPr>
        <p:spPr>
          <a:xfrm>
            <a:off x="315433" y="4839811"/>
            <a:ext cx="11562177" cy="769441"/>
          </a:xfrm>
          <a:prstGeom prst="rect">
            <a:avLst/>
          </a:prstGeom>
          <a:noFill/>
        </p:spPr>
        <p:txBody>
          <a:bodyPr wrap="square" rtlCol="0">
            <a:spAutoFit/>
          </a:bodyPr>
          <a:lstStyle/>
          <a:p>
            <a:r>
              <a:rPr lang="en-US" sz="2200" b="1" dirty="0" smtClean="0">
                <a:solidFill>
                  <a:schemeClr val="accent4"/>
                </a:solidFill>
                <a:latin typeface="Arial" panose="020B0604020202020204" pitchFamily="34" charset="0"/>
                <a:cs typeface="Arial" panose="020B0604020202020204" pitchFamily="34" charset="0"/>
              </a:rPr>
              <a:t>Consult a lighting professional to evaluate the application requirements to assist in selecting the right light for the job. </a:t>
            </a:r>
            <a:endParaRPr lang="en-US" sz="2200" b="1" dirty="0">
              <a:solidFill>
                <a:schemeClr val="accent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994" y="1718546"/>
            <a:ext cx="1827616" cy="137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781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780" y="685800"/>
            <a:ext cx="4139275" cy="861774"/>
          </a:xfrm>
          <a:prstGeom prst="rect">
            <a:avLst/>
          </a:prstGeom>
          <a:noFill/>
        </p:spPr>
        <p:txBody>
          <a:bodyPr wrap="none" rtlCol="0">
            <a:spAutoFit/>
          </a:bodyPr>
          <a:lstStyle/>
          <a:p>
            <a:r>
              <a:rPr lang="en-US" sz="5000" b="1" dirty="0" smtClean="0">
                <a:solidFill>
                  <a:schemeClr val="accent4"/>
                </a:solidFill>
                <a:latin typeface="Arial" panose="020B0604020202020204" pitchFamily="34" charset="0"/>
                <a:cs typeface="Arial" panose="020B0604020202020204" pitchFamily="34" charset="0"/>
              </a:rPr>
              <a:t>Remember…</a:t>
            </a:r>
          </a:p>
        </p:txBody>
      </p:sp>
      <p:sp>
        <p:nvSpPr>
          <p:cNvPr id="2" name="Rectangle 1"/>
          <p:cNvSpPr/>
          <p:nvPr/>
        </p:nvSpPr>
        <p:spPr>
          <a:xfrm>
            <a:off x="196779" y="2000624"/>
            <a:ext cx="11877611" cy="2062103"/>
          </a:xfrm>
          <a:prstGeom prst="rect">
            <a:avLst/>
          </a:prstGeom>
        </p:spPr>
        <p:txBody>
          <a:bodyPr wrap="square">
            <a:spAutoFit/>
          </a:bodyPr>
          <a:lstStyle/>
          <a:p>
            <a:r>
              <a:rPr lang="en-US" sz="3200" b="1" dirty="0" smtClean="0">
                <a:latin typeface="Arial" panose="020B0604020202020204" pitchFamily="34" charset="0"/>
                <a:cs typeface="Arial" panose="020B0604020202020204" pitchFamily="34" charset="0"/>
              </a:rPr>
              <a:t>The right light</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in the right place, at the right time, for the right situation – can positively impact public safety and livability, while also offering energy efficiency and savings on maintenance.</a:t>
            </a:r>
          </a:p>
          <a:p>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94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800" y="920620"/>
            <a:ext cx="12090400" cy="5016758"/>
          </a:xfrm>
          <a:prstGeom prst="rect">
            <a:avLst/>
          </a:prstGeom>
          <a:solidFill>
            <a:schemeClr val="bg1"/>
          </a:solidFill>
        </p:spPr>
        <p:txBody>
          <a:bodyPr wrap="square" rtlCol="0" anchor="ctr">
            <a:spAutoFit/>
          </a:bodyPr>
          <a:lstStyle/>
          <a:p>
            <a:endParaRPr lang="en-US" sz="5500" b="1" spc="-150" dirty="0" smtClean="0">
              <a:solidFill>
                <a:schemeClr val="bg1">
                  <a:lumMod val="50000"/>
                </a:schemeClr>
              </a:solidFill>
              <a:latin typeface="Arial" panose="020B0604020202020204" pitchFamily="34" charset="0"/>
              <a:ea typeface="Microsoft YaHei Light" panose="020B0502040204020203" pitchFamily="34" charset="-122"/>
              <a:cs typeface="Arial" panose="020B0604020202020204" pitchFamily="34" charset="0"/>
            </a:endParaRPr>
          </a:p>
          <a:p>
            <a:r>
              <a:rPr lang="en-US" sz="5000" b="1" spc="-150" dirty="0" smtClean="0">
                <a:solidFill>
                  <a:schemeClr val="bg1">
                    <a:lumMod val="50000"/>
                  </a:schemeClr>
                </a:solidFill>
                <a:latin typeface="Arial" panose="020B0604020202020204" pitchFamily="34" charset="0"/>
                <a:ea typeface="Microsoft YaHei Light" panose="020B0502040204020203" pitchFamily="34" charset="-122"/>
                <a:cs typeface="Arial" panose="020B0604020202020204" pitchFamily="34" charset="0"/>
              </a:rPr>
              <a:t>Proper </a:t>
            </a:r>
            <a:r>
              <a:rPr lang="en-US" sz="5000" b="1" spc="-150" dirty="0">
                <a:solidFill>
                  <a:srgbClr val="00697B"/>
                </a:solidFill>
                <a:latin typeface="Arial" panose="020B0604020202020204" pitchFamily="34" charset="0"/>
                <a:ea typeface="Microsoft YaHei Light" panose="020B0502040204020203" pitchFamily="34" charset="-122"/>
                <a:cs typeface="Arial" panose="020B0604020202020204" pitchFamily="34" charset="0"/>
              </a:rPr>
              <a:t>l</a:t>
            </a:r>
            <a:r>
              <a:rPr lang="en-US" sz="5000" b="1" spc="-150" dirty="0" smtClean="0">
                <a:solidFill>
                  <a:srgbClr val="00697B"/>
                </a:solidFill>
                <a:latin typeface="Arial" panose="020B0604020202020204" pitchFamily="34" charset="0"/>
                <a:ea typeface="Microsoft YaHei Light" panose="020B0502040204020203" pitchFamily="34" charset="-122"/>
                <a:cs typeface="Arial" panose="020B0604020202020204" pitchFamily="34" charset="0"/>
              </a:rPr>
              <a:t>ighting</a:t>
            </a:r>
            <a:r>
              <a:rPr lang="en-US" sz="5000" b="1" spc="-150" dirty="0" smtClean="0">
                <a:solidFill>
                  <a:schemeClr val="bg1">
                    <a:lumMod val="50000"/>
                  </a:schemeClr>
                </a:solidFill>
                <a:latin typeface="Arial" panose="020B0604020202020204" pitchFamily="34" charset="0"/>
                <a:ea typeface="Microsoft YaHei Light" panose="020B0502040204020203" pitchFamily="34" charset="-122"/>
                <a:cs typeface="Arial" panose="020B0604020202020204" pitchFamily="34" charset="0"/>
              </a:rPr>
              <a:t> is </a:t>
            </a:r>
            <a:r>
              <a:rPr lang="en-US" sz="5000" b="1" spc="-150" dirty="0" smtClean="0">
                <a:solidFill>
                  <a:srgbClr val="00697B"/>
                </a:solidFill>
                <a:latin typeface="Arial" panose="020B0604020202020204" pitchFamily="34" charset="0"/>
                <a:ea typeface="Microsoft YaHei Light" panose="020B0502040204020203" pitchFamily="34" charset="-122"/>
                <a:cs typeface="Arial" panose="020B0604020202020204" pitchFamily="34" charset="0"/>
              </a:rPr>
              <a:t>essential</a:t>
            </a:r>
            <a:r>
              <a:rPr lang="en-US" sz="5000" b="1" spc="-150" dirty="0" smtClean="0">
                <a:solidFill>
                  <a:schemeClr val="bg1">
                    <a:lumMod val="50000"/>
                  </a:schemeClr>
                </a:solidFill>
                <a:latin typeface="Arial" panose="020B0604020202020204" pitchFamily="34" charset="0"/>
                <a:ea typeface="Microsoft YaHei Light" panose="020B0502040204020203" pitchFamily="34" charset="-122"/>
                <a:cs typeface="Arial" panose="020B0604020202020204" pitchFamily="34" charset="0"/>
              </a:rPr>
              <a:t> for </a:t>
            </a:r>
            <a:r>
              <a:rPr lang="en-US" sz="5000" b="1" spc="-150" dirty="0" smtClean="0">
                <a:solidFill>
                  <a:srgbClr val="FF9933"/>
                </a:solidFill>
                <a:latin typeface="Arial" panose="020B0604020202020204" pitchFamily="34" charset="0"/>
                <a:ea typeface="Microsoft YaHei Light" panose="020B0502040204020203" pitchFamily="34" charset="-122"/>
                <a:cs typeface="Arial" panose="020B0604020202020204" pitchFamily="34" charset="0"/>
              </a:rPr>
              <a:t> </a:t>
            </a:r>
            <a:r>
              <a:rPr lang="en-US" sz="5000" b="1" spc="-150" dirty="0" smtClean="0">
                <a:solidFill>
                  <a:srgbClr val="00697B"/>
                </a:solidFill>
                <a:latin typeface="Arial" panose="020B0604020202020204" pitchFamily="34" charset="0"/>
                <a:ea typeface="Microsoft YaHei Light" panose="020B0502040204020203" pitchFamily="34" charset="-122"/>
                <a:cs typeface="Arial" panose="020B0604020202020204" pitchFamily="34" charset="0"/>
              </a:rPr>
              <a:t>safety</a:t>
            </a:r>
            <a:r>
              <a:rPr lang="en-US" sz="5000" b="1" spc="-150" dirty="0" smtClean="0">
                <a:solidFill>
                  <a:srgbClr val="FF9933"/>
                </a:solidFill>
                <a:latin typeface="Arial" panose="020B0604020202020204" pitchFamily="34" charset="0"/>
                <a:ea typeface="Microsoft YaHei Light" panose="020B0502040204020203" pitchFamily="34" charset="-122"/>
                <a:cs typeface="Arial" panose="020B0604020202020204" pitchFamily="34" charset="0"/>
              </a:rPr>
              <a:t> </a:t>
            </a:r>
            <a:r>
              <a:rPr lang="en-US" sz="5000" b="1" spc="-150" dirty="0" smtClean="0">
                <a:solidFill>
                  <a:schemeClr val="bg1">
                    <a:lumMod val="50000"/>
                  </a:schemeClr>
                </a:solidFill>
                <a:latin typeface="Arial" panose="020B0604020202020204" pitchFamily="34" charset="0"/>
                <a:ea typeface="Microsoft YaHei Light" panose="020B0502040204020203" pitchFamily="34" charset="-122"/>
                <a:cs typeface="Arial" panose="020B0604020202020204" pitchFamily="34" charset="0"/>
              </a:rPr>
              <a:t>and livability in your city</a:t>
            </a:r>
          </a:p>
          <a:p>
            <a:endParaRPr lang="en-US" sz="5500" b="1" spc="-150" dirty="0" smtClean="0">
              <a:solidFill>
                <a:schemeClr val="bg1">
                  <a:lumMod val="50000"/>
                </a:schemeClr>
              </a:solidFill>
              <a:latin typeface="Arial" panose="020B0604020202020204" pitchFamily="34" charset="0"/>
              <a:ea typeface="Microsoft YaHei Light" panose="020B0502040204020203" pitchFamily="34" charset="-122"/>
              <a:cs typeface="Arial" panose="020B0604020202020204" pitchFamily="34" charset="0"/>
            </a:endParaRPr>
          </a:p>
          <a:p>
            <a:endParaRPr lang="en-US" sz="5500" b="1" spc="-150" dirty="0" smtClean="0">
              <a:solidFill>
                <a:schemeClr val="bg1">
                  <a:lumMod val="50000"/>
                </a:schemeClr>
              </a:solidFill>
              <a:latin typeface="Arial" panose="020B0604020202020204" pitchFamily="34" charset="0"/>
              <a:ea typeface="Microsoft YaHei Light" panose="020B0502040204020203" pitchFamily="34" charset="-122"/>
              <a:cs typeface="Arial" panose="020B0604020202020204" pitchFamily="34" charset="0"/>
            </a:endParaRPr>
          </a:p>
          <a:p>
            <a:endParaRPr lang="en-US" sz="5500" b="1" spc="-150" dirty="0">
              <a:solidFill>
                <a:schemeClr val="bg1">
                  <a:lumMod val="50000"/>
                </a:schemeClr>
              </a:solidFill>
              <a:latin typeface="Arial" panose="020B0604020202020204" pitchFamily="34" charset="0"/>
              <a:ea typeface="Microsoft YaHei Light" panose="020B0502040204020203" pitchFamily="34" charset="-122"/>
              <a:cs typeface="Arial" panose="020B0604020202020204" pitchFamily="34" charset="0"/>
            </a:endParaRPr>
          </a:p>
        </p:txBody>
      </p:sp>
      <p:pic>
        <p:nvPicPr>
          <p:cNvPr id="14" name="Picture 13"/>
          <p:cNvPicPr>
            <a:picLocks/>
          </p:cNvPicPr>
          <p:nvPr/>
        </p:nvPicPr>
        <p:blipFill rotWithShape="1">
          <a:blip r:embed="rId3">
            <a:extLst>
              <a:ext uri="{28A0092B-C50C-407E-A947-70E740481C1C}">
                <a14:useLocalDpi xmlns:a14="http://schemas.microsoft.com/office/drawing/2010/main" val="0"/>
              </a:ext>
            </a:extLst>
          </a:blip>
          <a:srcRect l="-149" r="25560" b="8764"/>
          <a:stretch/>
        </p:blipFill>
        <p:spPr>
          <a:xfrm>
            <a:off x="661233" y="991294"/>
            <a:ext cx="10838688" cy="4946084"/>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50" y="991295"/>
            <a:ext cx="10842501" cy="5412779"/>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234" y="857691"/>
            <a:ext cx="10869533" cy="55463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7195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4975900" y="1180444"/>
            <a:ext cx="6285658" cy="1594965"/>
          </a:xfrm>
          <a:ln>
            <a:noFill/>
          </a:ln>
        </p:spPr>
        <p:txBody>
          <a:bodyPr>
            <a:noAutofit/>
          </a:bodyPr>
          <a:lstStyle/>
          <a:p>
            <a:pPr algn="l"/>
            <a:r>
              <a:rPr lang="en-US" sz="4000" b="1" dirty="0" smtClean="0">
                <a:solidFill>
                  <a:schemeClr val="accent4"/>
                </a:solidFill>
                <a:latin typeface="Arial" panose="020B0604020202020204" pitchFamily="34" charset="0"/>
                <a:cs typeface="Arial" panose="020B0604020202020204" pitchFamily="34" charset="0"/>
              </a:rPr>
              <a:t>Outdoor LED </a:t>
            </a:r>
            <a:r>
              <a:rPr lang="en-US" sz="4000" b="1" dirty="0">
                <a:solidFill>
                  <a:schemeClr val="accent4"/>
                </a:solidFill>
                <a:latin typeface="Arial" panose="020B0604020202020204" pitchFamily="34" charset="0"/>
                <a:cs typeface="Arial" panose="020B0604020202020204" pitchFamily="34" charset="0"/>
              </a:rPr>
              <a:t>l</a:t>
            </a:r>
            <a:r>
              <a:rPr lang="en-US" sz="4000" b="1" dirty="0" smtClean="0">
                <a:solidFill>
                  <a:schemeClr val="accent4"/>
                </a:solidFill>
                <a:latin typeface="Arial" panose="020B0604020202020204" pitchFamily="34" charset="0"/>
                <a:cs typeface="Arial" panose="020B0604020202020204" pitchFamily="34" charset="0"/>
              </a:rPr>
              <a:t>ights are the sustainable and economical choice for…</a:t>
            </a:r>
            <a:endParaRPr lang="en-US" sz="4000" b="1" dirty="0">
              <a:solidFill>
                <a:schemeClr val="accent4"/>
              </a:solidFill>
              <a:latin typeface="Arial" panose="020B0604020202020204" pitchFamily="34" charset="0"/>
              <a:cs typeface="Arial" panose="020B0604020202020204" pitchFamily="34" charset="0"/>
            </a:endParaRPr>
          </a:p>
        </p:txBody>
      </p:sp>
      <p:sp>
        <p:nvSpPr>
          <p:cNvPr id="2" name="TextBox 1"/>
          <p:cNvSpPr txBox="1"/>
          <p:nvPr/>
        </p:nvSpPr>
        <p:spPr>
          <a:xfrm>
            <a:off x="5879013" y="4463638"/>
            <a:ext cx="2239716" cy="515526"/>
          </a:xfrm>
          <a:prstGeom prst="rect">
            <a:avLst/>
          </a:prstGeom>
          <a:noFill/>
        </p:spPr>
        <p:txBody>
          <a:bodyPr wrap="none" rtlCol="0">
            <a:spAutoFit/>
          </a:bodyPr>
          <a:lstStyle/>
          <a:p>
            <a:r>
              <a:rPr lang="en-US" sz="2750" dirty="0" smtClean="0">
                <a:latin typeface="Arial" panose="020B0604020202020204" pitchFamily="34" charset="0"/>
                <a:cs typeface="Arial" panose="020B0604020202020204" pitchFamily="34" charset="0"/>
              </a:rPr>
              <a:t>Parking Lots </a:t>
            </a:r>
            <a:endParaRPr lang="en-US" sz="2750" dirty="0">
              <a:latin typeface="Arial" panose="020B0604020202020204" pitchFamily="34" charset="0"/>
              <a:cs typeface="Arial" panose="020B0604020202020204" pitchFamily="34" charset="0"/>
            </a:endParaRPr>
          </a:p>
        </p:txBody>
      </p:sp>
      <p:sp>
        <p:nvSpPr>
          <p:cNvPr id="8" name="TextBox 7"/>
          <p:cNvSpPr txBox="1"/>
          <p:nvPr/>
        </p:nvSpPr>
        <p:spPr>
          <a:xfrm>
            <a:off x="5889570" y="3838000"/>
            <a:ext cx="5989191" cy="515526"/>
          </a:xfrm>
          <a:prstGeom prst="rect">
            <a:avLst/>
          </a:prstGeom>
          <a:noFill/>
        </p:spPr>
        <p:txBody>
          <a:bodyPr wrap="square" rtlCol="0">
            <a:spAutoFit/>
          </a:bodyPr>
          <a:lstStyle/>
          <a:p>
            <a:r>
              <a:rPr lang="en-US" sz="2750" dirty="0" smtClean="0">
                <a:latin typeface="Arial" panose="020B0604020202020204" pitchFamily="34" charset="0"/>
                <a:cs typeface="Arial" panose="020B0604020202020204" pitchFamily="34" charset="0"/>
              </a:rPr>
              <a:t>Pedestrian Paths</a:t>
            </a:r>
            <a:endParaRPr lang="en-US" sz="2750" dirty="0">
              <a:latin typeface="Arial" panose="020B0604020202020204" pitchFamily="34" charset="0"/>
              <a:cs typeface="Arial" panose="020B0604020202020204" pitchFamily="34" charset="0"/>
            </a:endParaRPr>
          </a:p>
        </p:txBody>
      </p:sp>
      <p:sp>
        <p:nvSpPr>
          <p:cNvPr id="11" name="TextBox 10"/>
          <p:cNvSpPr txBox="1"/>
          <p:nvPr/>
        </p:nvSpPr>
        <p:spPr>
          <a:xfrm>
            <a:off x="5879014" y="3233925"/>
            <a:ext cx="3512500" cy="515526"/>
          </a:xfrm>
          <a:prstGeom prst="rect">
            <a:avLst/>
          </a:prstGeom>
          <a:noFill/>
        </p:spPr>
        <p:txBody>
          <a:bodyPr wrap="none" rtlCol="0">
            <a:spAutoFit/>
          </a:bodyPr>
          <a:lstStyle/>
          <a:p>
            <a:r>
              <a:rPr lang="en-US" sz="2750" dirty="0" smtClean="0">
                <a:latin typeface="Arial" panose="020B0604020202020204" pitchFamily="34" charset="0"/>
                <a:cs typeface="Arial" panose="020B0604020202020204" pitchFamily="34" charset="0"/>
              </a:rPr>
              <a:t>Roads and Highways</a:t>
            </a:r>
            <a:endParaRPr lang="en-US" sz="2750" dirty="0">
              <a:latin typeface="Arial" panose="020B0604020202020204" pitchFamily="34" charset="0"/>
              <a:cs typeface="Arial" panose="020B0604020202020204" pitchFamily="34" charset="0"/>
            </a:endParaRPr>
          </a:p>
        </p:txBody>
      </p:sp>
      <p:grpSp>
        <p:nvGrpSpPr>
          <p:cNvPr id="4" name="Group 3"/>
          <p:cNvGrpSpPr/>
          <p:nvPr/>
        </p:nvGrpSpPr>
        <p:grpSpPr>
          <a:xfrm>
            <a:off x="0" y="0"/>
            <a:ext cx="4676469" cy="6288020"/>
            <a:chOff x="-2050" y="168780"/>
            <a:chExt cx="3507352" cy="628802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 y="168780"/>
              <a:ext cx="3505200" cy="3052445"/>
            </a:xfrm>
            <a:prstGeom prst="rect">
              <a:avLst/>
            </a:prstGeom>
          </p:spPr>
        </p:pic>
        <p:pic>
          <p:nvPicPr>
            <p:cNvPr id="12" name="Picture 11"/>
            <p:cNvPicPr>
              <a:picLocks/>
            </p:cNvPicPr>
            <p:nvPr/>
          </p:nvPicPr>
          <p:blipFill>
            <a:blip r:embed="rId4">
              <a:extLst>
                <a:ext uri="{28A0092B-C50C-407E-A947-70E740481C1C}">
                  <a14:useLocalDpi xmlns:a14="http://schemas.microsoft.com/office/drawing/2010/main" val="0"/>
                </a:ext>
              </a:extLst>
            </a:blip>
            <a:stretch>
              <a:fillRect/>
            </a:stretch>
          </p:blipFill>
          <p:spPr>
            <a:xfrm>
              <a:off x="-2050" y="3402704"/>
              <a:ext cx="3507352" cy="3054096"/>
            </a:xfrm>
            <a:prstGeom prst="rect">
              <a:avLst/>
            </a:prstGeom>
          </p:spPr>
        </p:pic>
      </p:grpSp>
      <p:sp>
        <p:nvSpPr>
          <p:cNvPr id="27" name="TextBox 26"/>
          <p:cNvSpPr txBox="1"/>
          <p:nvPr/>
        </p:nvSpPr>
        <p:spPr>
          <a:xfrm>
            <a:off x="5855703" y="5773326"/>
            <a:ext cx="1378904" cy="515526"/>
          </a:xfrm>
          <a:prstGeom prst="rect">
            <a:avLst/>
          </a:prstGeom>
          <a:noFill/>
        </p:spPr>
        <p:txBody>
          <a:bodyPr wrap="none" rtlCol="0">
            <a:spAutoFit/>
          </a:bodyPr>
          <a:lstStyle/>
          <a:p>
            <a:r>
              <a:rPr lang="en-US" sz="2750" dirty="0" smtClean="0">
                <a:latin typeface="Arial" panose="020B0604020202020204" pitchFamily="34" charset="0"/>
                <a:cs typeface="Arial" panose="020B0604020202020204" pitchFamily="34" charset="0"/>
              </a:rPr>
              <a:t>Bridges</a:t>
            </a:r>
            <a:endParaRPr lang="en-US" sz="2750" dirty="0">
              <a:latin typeface="Arial" panose="020B0604020202020204" pitchFamily="34" charset="0"/>
              <a:cs typeface="Arial" panose="020B0604020202020204" pitchFamily="34" charset="0"/>
            </a:endParaRPr>
          </a:p>
        </p:txBody>
      </p:sp>
      <p:sp>
        <p:nvSpPr>
          <p:cNvPr id="28" name="TextBox 27"/>
          <p:cNvSpPr txBox="1"/>
          <p:nvPr/>
        </p:nvSpPr>
        <p:spPr>
          <a:xfrm>
            <a:off x="5879014" y="5087526"/>
            <a:ext cx="5989191" cy="515526"/>
          </a:xfrm>
          <a:prstGeom prst="rect">
            <a:avLst/>
          </a:prstGeom>
          <a:noFill/>
        </p:spPr>
        <p:txBody>
          <a:bodyPr wrap="square" rtlCol="0">
            <a:spAutoFit/>
          </a:bodyPr>
          <a:lstStyle/>
          <a:p>
            <a:r>
              <a:rPr lang="en-US" sz="2750" dirty="0" smtClean="0">
                <a:latin typeface="Arial" panose="020B0604020202020204" pitchFamily="34" charset="0"/>
                <a:cs typeface="Arial" panose="020B0604020202020204" pitchFamily="34" charset="0"/>
              </a:rPr>
              <a:t>Parks and Playgrounds</a:t>
            </a:r>
            <a:endParaRPr lang="en-US" sz="2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9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48400" y="3284132"/>
            <a:ext cx="8182921" cy="742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5600" y="1219200"/>
            <a:ext cx="2785720" cy="165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174889" y="4190688"/>
            <a:ext cx="7347020" cy="13719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602" y="1907849"/>
            <a:ext cx="7315199" cy="116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48399" y="5334001"/>
            <a:ext cx="7226759" cy="1202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a:bodyPr>
          <a:lstStyle/>
          <a:p>
            <a:r>
              <a:rPr lang="en-US" sz="5000" dirty="0" smtClean="0">
                <a:solidFill>
                  <a:schemeClr val="accent4"/>
                </a:solidFill>
                <a:latin typeface="Arial" panose="020B0604020202020204" pitchFamily="34" charset="0"/>
                <a:cs typeface="Arial" panose="020B0604020202020204" pitchFamily="34" charset="0"/>
              </a:rPr>
              <a:t>Public Debate on LEDs</a:t>
            </a:r>
            <a:endParaRPr lang="en-US" sz="5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19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500"/>
                                        <p:tgtEl>
                                          <p:spTgt spid="307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fade">
                                      <p:cBhvr>
                                        <p:cTn id="11" dur="500"/>
                                        <p:tgtEl>
                                          <p:spTgt spid="1229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22"/>
                                        </p:tgtEl>
                                        <p:attrNameLst>
                                          <p:attrName>style.visibility</p:attrName>
                                        </p:attrNameLst>
                                      </p:cBhvr>
                                      <p:to>
                                        <p:strVal val="visible"/>
                                      </p:to>
                                    </p:set>
                                    <p:animEffect transition="in" filter="fade">
                                      <p:cBhvr>
                                        <p:cTn id="15" dur="500"/>
                                        <p:tgtEl>
                                          <p:spTgt spid="307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724"/>
                                        </p:tgtEl>
                                        <p:attrNameLst>
                                          <p:attrName>style.visibility</p:attrName>
                                        </p:attrNameLst>
                                      </p:cBhvr>
                                      <p:to>
                                        <p:strVal val="visible"/>
                                      </p:to>
                                    </p:set>
                                    <p:animEffect transition="in" filter="fade">
                                      <p:cBhvr>
                                        <p:cTn id="19"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8789" y="0"/>
            <a:ext cx="1232078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934043"/>
            <a:ext cx="12191996" cy="5144784"/>
          </a:xfrm>
          <a:prstGeom prst="rect">
            <a:avLst/>
          </a:prstGeom>
        </p:spPr>
      </p:pic>
      <p:sp>
        <p:nvSpPr>
          <p:cNvPr id="5" name="Rectangle 4"/>
          <p:cNvSpPr/>
          <p:nvPr/>
        </p:nvSpPr>
        <p:spPr>
          <a:xfrm>
            <a:off x="0" y="873381"/>
            <a:ext cx="10627096" cy="1938992"/>
          </a:xfrm>
          <a:prstGeom prst="rect">
            <a:avLst/>
          </a:prstGeom>
        </p:spPr>
        <p:txBody>
          <a:bodyPr wrap="square">
            <a:spAutoFit/>
          </a:bodyPr>
          <a:lstStyle/>
          <a:p>
            <a:pPr lvl="1"/>
            <a:r>
              <a:rPr lang="en-US" sz="6000" b="1" dirty="0">
                <a:solidFill>
                  <a:schemeClr val="accent4"/>
                </a:solidFill>
                <a:latin typeface="Arial" panose="020B0604020202020204" pitchFamily="34" charset="0"/>
                <a:cs typeface="Arial" panose="020B0604020202020204" pitchFamily="34" charset="0"/>
              </a:rPr>
              <a:t>Not </a:t>
            </a:r>
            <a:r>
              <a:rPr lang="en-US" sz="6000" b="1" dirty="0" smtClean="0">
                <a:solidFill>
                  <a:schemeClr val="accent4"/>
                </a:solidFill>
                <a:latin typeface="Arial" panose="020B0604020202020204" pitchFamily="34" charset="0"/>
                <a:cs typeface="Arial" panose="020B0604020202020204" pitchFamily="34" charset="0"/>
              </a:rPr>
              <a:t>all LED lights are created </a:t>
            </a:r>
            <a:r>
              <a:rPr lang="en-US" sz="6000" b="1" dirty="0">
                <a:solidFill>
                  <a:schemeClr val="accent4"/>
                </a:solidFill>
                <a:latin typeface="Arial" panose="020B0604020202020204" pitchFamily="34" charset="0"/>
                <a:cs typeface="Arial" panose="020B0604020202020204" pitchFamily="34" charset="0"/>
              </a:rPr>
              <a:t>equal…</a:t>
            </a:r>
          </a:p>
        </p:txBody>
      </p:sp>
      <p:sp>
        <p:nvSpPr>
          <p:cNvPr id="4" name="TextBox 3"/>
          <p:cNvSpPr txBox="1"/>
          <p:nvPr/>
        </p:nvSpPr>
        <p:spPr>
          <a:xfrm>
            <a:off x="5283200" y="2847174"/>
            <a:ext cx="6045200" cy="1077218"/>
          </a:xfrm>
          <a:prstGeom prst="rect">
            <a:avLst/>
          </a:prstGeom>
          <a:noFill/>
        </p:spPr>
        <p:txBody>
          <a:bodyPr wrap="square" rtlCol="0">
            <a:spAutoFit/>
          </a:bodyPr>
          <a:lstStyle/>
          <a:p>
            <a:r>
              <a:rPr lang="en-US" sz="1600" dirty="0" smtClean="0">
                <a:solidFill>
                  <a:schemeClr val="bg1">
                    <a:lumMod val="50000"/>
                  </a:schemeClr>
                </a:solidFill>
                <a:latin typeface="Arial" panose="020B0604020202020204" pitchFamily="34" charset="0"/>
                <a:cs typeface="Arial" panose="020B0604020202020204" pitchFamily="34" charset="0"/>
              </a:rPr>
              <a:t>LED lighting systems are </a:t>
            </a:r>
            <a:r>
              <a:rPr lang="en-US" sz="1600" dirty="0" smtClean="0">
                <a:solidFill>
                  <a:srgbClr val="00697B"/>
                </a:solidFill>
                <a:latin typeface="Arial" panose="020B0604020202020204" pitchFamily="34" charset="0"/>
                <a:cs typeface="Arial" panose="020B0604020202020204" pitchFamily="34" charset="0"/>
              </a:rPr>
              <a:t>essential</a:t>
            </a:r>
            <a:r>
              <a:rPr lang="en-US" sz="1600" dirty="0" smtClean="0">
                <a:solidFill>
                  <a:schemeClr val="bg1">
                    <a:lumMod val="50000"/>
                  </a:schemeClr>
                </a:solidFill>
                <a:latin typeface="Arial" panose="020B0604020202020204" pitchFamily="34" charset="0"/>
                <a:cs typeface="Arial" panose="020B0604020202020204" pitchFamily="34" charset="0"/>
              </a:rPr>
              <a:t> to use and must be properly designed and installed. The designs of these lights consider public safety, light distribution and quality, glare control, costs, maintenance and color. </a:t>
            </a:r>
            <a:endParaRPr lang="en-US" sz="16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5313548" y="4170612"/>
            <a:ext cx="6045200" cy="830997"/>
          </a:xfrm>
          <a:prstGeom prst="rect">
            <a:avLst/>
          </a:prstGeom>
          <a:noFill/>
        </p:spPr>
        <p:txBody>
          <a:bodyPr wrap="square" rtlCol="0">
            <a:spAutoFit/>
          </a:bodyPr>
          <a:lstStyle/>
          <a:p>
            <a:r>
              <a:rPr lang="en-US" sz="1600" dirty="0" smtClean="0">
                <a:solidFill>
                  <a:schemeClr val="bg1">
                    <a:lumMod val="50000"/>
                  </a:schemeClr>
                </a:solidFill>
                <a:latin typeface="Arial" panose="020B0604020202020204" pitchFamily="34" charset="0"/>
                <a:cs typeface="Arial" panose="020B0604020202020204" pitchFamily="34" charset="0"/>
              </a:rPr>
              <a:t>The American Medical Association (AMA), Department of Energy (DOE) and lighting industry </a:t>
            </a:r>
            <a:r>
              <a:rPr lang="en-US" sz="1600" dirty="0" smtClean="0">
                <a:solidFill>
                  <a:srgbClr val="00697B"/>
                </a:solidFill>
                <a:latin typeface="Arial" panose="020B0604020202020204" pitchFamily="34" charset="0"/>
                <a:cs typeface="Arial" panose="020B0604020202020204" pitchFamily="34" charset="0"/>
              </a:rPr>
              <a:t>agree</a:t>
            </a:r>
            <a:r>
              <a:rPr lang="en-US" sz="1600" dirty="0" smtClean="0">
                <a:solidFill>
                  <a:schemeClr val="bg1">
                    <a:lumMod val="50000"/>
                  </a:schemeClr>
                </a:solidFill>
                <a:latin typeface="Arial" panose="020B0604020202020204" pitchFamily="34" charset="0"/>
                <a:cs typeface="Arial" panose="020B0604020202020204" pitchFamily="34" charset="0"/>
              </a:rPr>
              <a:t> that LED lights are energy efficient. </a:t>
            </a:r>
            <a:endParaRPr lang="en-US" sz="1600" dirty="0">
              <a:solidFill>
                <a:schemeClr val="bg1">
                  <a:lumMod val="50000"/>
                </a:schemeClr>
              </a:solidFill>
              <a:latin typeface="Arial" panose="020B0604020202020204" pitchFamily="34" charset="0"/>
              <a:cs typeface="Arial" panose="020B0604020202020204" pitchFamily="34" charset="0"/>
            </a:endParaRPr>
          </a:p>
        </p:txBody>
      </p:sp>
      <p:sp>
        <p:nvSpPr>
          <p:cNvPr id="9" name="TextBox 8"/>
          <p:cNvSpPr txBox="1"/>
          <p:nvPr/>
        </p:nvSpPr>
        <p:spPr>
          <a:xfrm>
            <a:off x="5296615" y="5247830"/>
            <a:ext cx="6045200" cy="830997"/>
          </a:xfrm>
          <a:prstGeom prst="rect">
            <a:avLst/>
          </a:prstGeom>
          <a:noFill/>
        </p:spPr>
        <p:txBody>
          <a:bodyPr wrap="square" rtlCol="0">
            <a:spAutoFit/>
          </a:bodyPr>
          <a:lstStyle/>
          <a:p>
            <a:r>
              <a:rPr lang="en-US" sz="1600" dirty="0" smtClean="0">
                <a:solidFill>
                  <a:schemeClr val="bg1">
                    <a:lumMod val="50000"/>
                  </a:schemeClr>
                </a:solidFill>
                <a:latin typeface="Arial" panose="020B0604020202020204" pitchFamily="34" charset="0"/>
                <a:cs typeface="Arial" panose="020B0604020202020204" pitchFamily="34" charset="0"/>
              </a:rPr>
              <a:t>Unfortunately</a:t>
            </a:r>
            <a:r>
              <a:rPr lang="en-US" sz="1600" dirty="0">
                <a:solidFill>
                  <a:schemeClr val="bg1">
                    <a:lumMod val="50000"/>
                  </a:schemeClr>
                </a:solidFill>
                <a:latin typeface="Arial" panose="020B0604020202020204" pitchFamily="34" charset="0"/>
                <a:cs typeface="Arial" panose="020B0604020202020204" pitchFamily="34" charset="0"/>
              </a:rPr>
              <a:t>, the AMA policy recommends restrictions on the color of LED lighting for </a:t>
            </a:r>
            <a:r>
              <a:rPr lang="en-US" sz="1600" dirty="0" smtClean="0">
                <a:solidFill>
                  <a:schemeClr val="bg1">
                    <a:lumMod val="50000"/>
                  </a:schemeClr>
                </a:solidFill>
                <a:latin typeface="Arial" panose="020B0604020202020204" pitchFamily="34" charset="0"/>
                <a:cs typeface="Arial" panose="020B0604020202020204" pitchFamily="34" charset="0"/>
              </a:rPr>
              <a:t>outdoor application. </a:t>
            </a:r>
            <a:r>
              <a:rPr lang="en-US" sz="1600" b="1" dirty="0" smtClean="0">
                <a:solidFill>
                  <a:srgbClr val="00697B"/>
                </a:solidFill>
                <a:latin typeface="Arial" panose="020B0604020202020204" pitchFamily="34" charset="0"/>
                <a:cs typeface="Arial" panose="020B0604020202020204" pitchFamily="34" charset="0"/>
              </a:rPr>
              <a:t>The color of light is not a one-size-fits-all. </a:t>
            </a:r>
            <a:endParaRPr lang="en-US" sz="1600" b="1" dirty="0">
              <a:solidFill>
                <a:srgbClr val="0069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41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68" y="685800"/>
            <a:ext cx="11745432" cy="861774"/>
          </a:xfrm>
          <a:prstGeom prst="rect">
            <a:avLst/>
          </a:prstGeom>
          <a:noFill/>
        </p:spPr>
        <p:txBody>
          <a:bodyPr wrap="square" rtlCol="0">
            <a:spAutoFit/>
          </a:bodyPr>
          <a:lstStyle/>
          <a:p>
            <a:r>
              <a:rPr lang="en-US" sz="5000" b="1" dirty="0" smtClean="0">
                <a:solidFill>
                  <a:schemeClr val="accent4"/>
                </a:solidFill>
                <a:latin typeface="Arial" panose="020B0604020202020204" pitchFamily="34" charset="0"/>
                <a:cs typeface="Arial" panose="020B0604020202020204" pitchFamily="34" charset="0"/>
              </a:rPr>
              <a:t>Blue Light Hazard</a:t>
            </a:r>
          </a:p>
        </p:txBody>
      </p:sp>
      <p:sp>
        <p:nvSpPr>
          <p:cNvPr id="3" name="TextBox 2"/>
          <p:cNvSpPr txBox="1"/>
          <p:nvPr/>
        </p:nvSpPr>
        <p:spPr>
          <a:xfrm>
            <a:off x="304800" y="1547575"/>
            <a:ext cx="1056640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Temporary or permanent loss of visual photoreceptor function following exposure to short-wavelength radiation on the retina. </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40168" y="2232005"/>
            <a:ext cx="11745432" cy="861774"/>
          </a:xfrm>
          <a:prstGeom prst="rect">
            <a:avLst/>
          </a:prstGeom>
          <a:noFill/>
        </p:spPr>
        <p:txBody>
          <a:bodyPr wrap="square" rtlCol="0">
            <a:spAutoFit/>
          </a:bodyPr>
          <a:lstStyle/>
          <a:p>
            <a:r>
              <a:rPr lang="en-US" sz="5000" b="1" dirty="0" smtClean="0">
                <a:solidFill>
                  <a:schemeClr val="accent4"/>
                </a:solidFill>
                <a:latin typeface="Arial" panose="020B0604020202020204" pitchFamily="34" charset="0"/>
                <a:cs typeface="Arial" panose="020B0604020202020204" pitchFamily="34" charset="0"/>
              </a:rPr>
              <a:t>Disability and Discomfort Glare</a:t>
            </a:r>
          </a:p>
        </p:txBody>
      </p:sp>
      <p:sp>
        <p:nvSpPr>
          <p:cNvPr id="15" name="TextBox 14"/>
          <p:cNvSpPr txBox="1"/>
          <p:nvPr/>
        </p:nvSpPr>
        <p:spPr>
          <a:xfrm>
            <a:off x="342900" y="3016835"/>
            <a:ext cx="105664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Disability Glare: reduction in visibility due to scattered light in the eye</a:t>
            </a:r>
            <a:endParaRPr lang="en-US" dirty="0">
              <a:latin typeface="Arial" panose="020B0604020202020204" pitchFamily="34" charset="0"/>
              <a:cs typeface="Arial" panose="020B0604020202020204" pitchFamily="34" charset="0"/>
            </a:endParaRPr>
          </a:p>
        </p:txBody>
      </p:sp>
      <p:sp>
        <p:nvSpPr>
          <p:cNvPr id="16" name="TextBox 15"/>
          <p:cNvSpPr txBox="1"/>
          <p:nvPr/>
        </p:nvSpPr>
        <p:spPr>
          <a:xfrm>
            <a:off x="368300" y="3425310"/>
            <a:ext cx="105664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Discomfort Glare: painful sensation when exposed to a bright light in field of view</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40168" y="3886200"/>
            <a:ext cx="11745432" cy="1631216"/>
          </a:xfrm>
          <a:prstGeom prst="rect">
            <a:avLst/>
          </a:prstGeom>
          <a:noFill/>
        </p:spPr>
        <p:txBody>
          <a:bodyPr wrap="square" rtlCol="0">
            <a:spAutoFit/>
          </a:bodyPr>
          <a:lstStyle/>
          <a:p>
            <a:r>
              <a:rPr lang="en-US" sz="5000" b="1" dirty="0" smtClean="0">
                <a:solidFill>
                  <a:schemeClr val="accent4"/>
                </a:solidFill>
                <a:latin typeface="Arial" panose="020B0604020202020204" pitchFamily="34" charset="0"/>
                <a:cs typeface="Arial" panose="020B0604020202020204" pitchFamily="34" charset="0"/>
              </a:rPr>
              <a:t>Circadian Disruption – Melatonin Suppression</a:t>
            </a:r>
          </a:p>
        </p:txBody>
      </p:sp>
      <p:sp>
        <p:nvSpPr>
          <p:cNvPr id="18" name="TextBox 17"/>
          <p:cNvSpPr txBox="1"/>
          <p:nvPr/>
        </p:nvSpPr>
        <p:spPr>
          <a:xfrm>
            <a:off x="368300" y="5425560"/>
            <a:ext cx="1056640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Disruption of circadian rhythm is known to contribute to a variety of maladies. CCT is too simple if a metric to determine melatonin suppression.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94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466" y="558140"/>
            <a:ext cx="5630067" cy="861774"/>
          </a:xfrm>
          <a:prstGeom prst="rect">
            <a:avLst/>
          </a:prstGeom>
          <a:noFill/>
        </p:spPr>
        <p:txBody>
          <a:bodyPr wrap="none" rtlCol="0">
            <a:spAutoFit/>
          </a:bodyPr>
          <a:lstStyle/>
          <a:p>
            <a:r>
              <a:rPr lang="en-US" sz="5000" b="1" dirty="0" smtClean="0">
                <a:solidFill>
                  <a:schemeClr val="accent4"/>
                </a:solidFill>
                <a:latin typeface="Arial" panose="020B0604020202020204" pitchFamily="34" charset="0"/>
                <a:cs typeface="Arial" panose="020B0604020202020204" pitchFamily="34" charset="0"/>
              </a:rPr>
              <a:t>Blue Light Hazard</a:t>
            </a:r>
          </a:p>
        </p:txBody>
      </p:sp>
      <p:sp>
        <p:nvSpPr>
          <p:cNvPr id="7" name="Content Placeholder 6"/>
          <p:cNvSpPr>
            <a:spLocks noGrp="1"/>
          </p:cNvSpPr>
          <p:nvPr>
            <p:ph type="subTitle" idx="1"/>
          </p:nvPr>
        </p:nvSpPr>
        <p:spPr>
          <a:xfrm>
            <a:off x="171918" y="2143135"/>
            <a:ext cx="11747379" cy="1897237"/>
          </a:xfrm>
        </p:spPr>
        <p:txBody>
          <a:bodyPr>
            <a:noAutofit/>
          </a:bodyPr>
          <a:lstStyle/>
          <a:p>
            <a:pPr marL="0" indent="0">
              <a:buNone/>
            </a:pPr>
            <a:r>
              <a:rPr lang="en-US" dirty="0" smtClean="0">
                <a:latin typeface="Arial" panose="020B0604020202020204" pitchFamily="34" charset="0"/>
                <a:cs typeface="Arial" panose="020B0604020202020204" pitchFamily="34" charset="0"/>
              </a:rPr>
              <a:t>A recent study by the Lighting Research Center (LRC) show that </a:t>
            </a:r>
            <a:r>
              <a:rPr lang="en-US" dirty="0">
                <a:latin typeface="Arial" panose="020B0604020202020204" pitchFamily="34" charset="0"/>
                <a:cs typeface="Arial" panose="020B0604020202020204" pitchFamily="34" charset="0"/>
              </a:rPr>
              <a:t>in the majority of use cases, LEDs do not exhibit greater risk for blue-light hazard than other light sources, including incandescent. </a:t>
            </a:r>
          </a:p>
          <a:p>
            <a:pPr marL="0" indent="0">
              <a:buNone/>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28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465" y="558140"/>
            <a:ext cx="9049272" cy="861774"/>
          </a:xfrm>
          <a:prstGeom prst="rect">
            <a:avLst/>
          </a:prstGeom>
          <a:noFill/>
        </p:spPr>
        <p:txBody>
          <a:bodyPr wrap="none" rtlCol="0">
            <a:spAutoFit/>
          </a:bodyPr>
          <a:lstStyle/>
          <a:p>
            <a:r>
              <a:rPr lang="en-US" sz="5000" b="1" dirty="0" smtClean="0">
                <a:solidFill>
                  <a:schemeClr val="accent4"/>
                </a:solidFill>
                <a:latin typeface="Arial" panose="020B0604020202020204" pitchFamily="34" charset="0"/>
                <a:cs typeface="Arial" panose="020B0604020202020204" pitchFamily="34" charset="0"/>
              </a:rPr>
              <a:t>Disability &amp; Discomfort Glare</a:t>
            </a:r>
          </a:p>
        </p:txBody>
      </p:sp>
      <p:sp>
        <p:nvSpPr>
          <p:cNvPr id="7" name="Content Placeholder 6"/>
          <p:cNvSpPr>
            <a:spLocks noGrp="1"/>
          </p:cNvSpPr>
          <p:nvPr>
            <p:ph type="subTitle" idx="1"/>
          </p:nvPr>
        </p:nvSpPr>
        <p:spPr>
          <a:xfrm>
            <a:off x="180305" y="1803042"/>
            <a:ext cx="11760258" cy="2042127"/>
          </a:xfrm>
        </p:spPr>
        <p:txBody>
          <a:bodyPr>
            <a:noAutofit/>
          </a:bodyPr>
          <a:lstStyle/>
          <a:p>
            <a:pPr marL="0" indent="0">
              <a:buNone/>
            </a:pPr>
            <a:r>
              <a:rPr lang="en-US" i="1" dirty="0" smtClean="0">
                <a:latin typeface="Arial" panose="020B0604020202020204" pitchFamily="34" charset="0"/>
                <a:cs typeface="Arial" panose="020B0604020202020204" pitchFamily="34" charset="0"/>
              </a:rPr>
              <a:t>From the LRC: </a:t>
            </a:r>
          </a:p>
          <a:p>
            <a:pPr marL="0" indent="0">
              <a:buNone/>
            </a:pPr>
            <a:r>
              <a:rPr lang="en-US" dirty="0" smtClean="0">
                <a:latin typeface="Arial" panose="020B0604020202020204" pitchFamily="34" charset="0"/>
                <a:cs typeface="Arial" panose="020B0604020202020204" pitchFamily="34" charset="0"/>
              </a:rPr>
              <a:t>Glare is a visual sensation caused by excessive and uncontrolled brightness. It can be disabling or simply uncomfortable. It is subjective, and sensitivity to glare can vary widely. </a:t>
            </a:r>
          </a:p>
          <a:p>
            <a:pPr marL="0" indent="0">
              <a:buNone/>
            </a:pPr>
            <a:r>
              <a:rPr lang="en-US" dirty="0" smtClean="0">
                <a:latin typeface="Arial" panose="020B0604020202020204" pitchFamily="34" charset="0"/>
                <a:cs typeface="Arial" panose="020B0604020202020204" pitchFamily="34" charset="0"/>
              </a:rPr>
              <a:t>Disability glare is the reduction in visibility caused by intense light sources in the field of view, while discomfort glare is the sensation of annoyance or even pain induced by overly bright sources</a:t>
            </a:r>
          </a:p>
          <a:p>
            <a:pPr marL="0" indent="0">
              <a:buNone/>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08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466" y="558140"/>
            <a:ext cx="7407797" cy="1631216"/>
          </a:xfrm>
          <a:prstGeom prst="rect">
            <a:avLst/>
          </a:prstGeom>
          <a:noFill/>
        </p:spPr>
        <p:txBody>
          <a:bodyPr wrap="none" rtlCol="0">
            <a:spAutoFit/>
          </a:bodyPr>
          <a:lstStyle/>
          <a:p>
            <a:r>
              <a:rPr lang="en-US" sz="5000" b="1" dirty="0" smtClean="0">
                <a:solidFill>
                  <a:schemeClr val="accent4"/>
                </a:solidFill>
                <a:latin typeface="Arial" panose="020B0604020202020204" pitchFamily="34" charset="0"/>
                <a:cs typeface="Arial" panose="020B0604020202020204" pitchFamily="34" charset="0"/>
              </a:rPr>
              <a:t>Circadian Disruption – </a:t>
            </a:r>
          </a:p>
          <a:p>
            <a:r>
              <a:rPr lang="en-US" sz="5000" b="1" dirty="0" smtClean="0">
                <a:solidFill>
                  <a:schemeClr val="accent4"/>
                </a:solidFill>
                <a:latin typeface="Arial" panose="020B0604020202020204" pitchFamily="34" charset="0"/>
                <a:cs typeface="Arial" panose="020B0604020202020204" pitchFamily="34" charset="0"/>
              </a:rPr>
              <a:t>Melatonin Suppression </a:t>
            </a:r>
          </a:p>
        </p:txBody>
      </p:sp>
      <p:sp>
        <p:nvSpPr>
          <p:cNvPr id="7" name="Content Placeholder 6"/>
          <p:cNvSpPr>
            <a:spLocks noGrp="1"/>
          </p:cNvSpPr>
          <p:nvPr>
            <p:ph type="subTitle" idx="1"/>
          </p:nvPr>
        </p:nvSpPr>
        <p:spPr>
          <a:xfrm>
            <a:off x="334851" y="2395470"/>
            <a:ext cx="11605711" cy="1459078"/>
          </a:xfrm>
        </p:spPr>
        <p:txBody>
          <a:bodyPr>
            <a:noAutofit/>
          </a:bodyPr>
          <a:lstStyle/>
          <a:p>
            <a:pPr marL="0" indent="0">
              <a:buNone/>
            </a:pPr>
            <a:r>
              <a:rPr lang="en-US" sz="3200" dirty="0" smtClean="0">
                <a:latin typeface="Arial" panose="020B0604020202020204" pitchFamily="34" charset="0"/>
                <a:cs typeface="Arial" panose="020B0604020202020204" pitchFamily="34" charset="0"/>
              </a:rPr>
              <a:t>Circadian rhythms are generated and regulated by a biological clock in the brain. There are limited studies about circadian disruption as it relates specifically to light. As IES stated, measuring the Correlated </a:t>
            </a:r>
            <a:r>
              <a:rPr lang="en-US" sz="3200" dirty="0">
                <a:latin typeface="Arial" panose="020B0604020202020204" pitchFamily="34" charset="0"/>
                <a:cs typeface="Arial" panose="020B0604020202020204" pitchFamily="34" charset="0"/>
              </a:rPr>
              <a:t>Color Temperature (CCT) is inadequate </a:t>
            </a:r>
            <a:r>
              <a:rPr lang="en-US" sz="3200" dirty="0" smtClean="0">
                <a:latin typeface="Arial" panose="020B0604020202020204" pitchFamily="34" charset="0"/>
                <a:cs typeface="Arial" panose="020B0604020202020204" pitchFamily="34" charset="0"/>
              </a:rPr>
              <a:t>for evaluating </a:t>
            </a:r>
            <a:r>
              <a:rPr lang="en-US" sz="3200" dirty="0">
                <a:latin typeface="Arial" panose="020B0604020202020204" pitchFamily="34" charset="0"/>
                <a:cs typeface="Arial" panose="020B0604020202020204" pitchFamily="34" charset="0"/>
              </a:rPr>
              <a:t>possible health </a:t>
            </a:r>
            <a:r>
              <a:rPr lang="en-US" sz="3200" dirty="0" smtClean="0">
                <a:latin typeface="Arial" panose="020B0604020202020204" pitchFamily="34" charset="0"/>
                <a:cs typeface="Arial" panose="020B0604020202020204" pitchFamily="34" charset="0"/>
              </a:rPr>
              <a:t>outcomes. </a:t>
            </a:r>
          </a:p>
        </p:txBody>
      </p:sp>
    </p:spTree>
    <p:extLst>
      <p:ext uri="{BB962C8B-B14F-4D97-AF65-F5344CB8AC3E}">
        <p14:creationId xmlns:p14="http://schemas.microsoft.com/office/powerpoint/2010/main" val="225544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002222"/>
      </a:dk2>
      <a:lt2>
        <a:srgbClr val="DADADA"/>
      </a:lt2>
      <a:accent1>
        <a:srgbClr val="005261"/>
      </a:accent1>
      <a:accent2>
        <a:srgbClr val="00697B"/>
      </a:accent2>
      <a:accent3>
        <a:srgbClr val="0095A4"/>
      </a:accent3>
      <a:accent4>
        <a:srgbClr val="03C99F"/>
      </a:accent4>
      <a:accent5>
        <a:srgbClr val="4AB5C4"/>
      </a:accent5>
      <a:accent6>
        <a:srgbClr val="FF3535"/>
      </a:accent6>
      <a:hlink>
        <a:srgbClr val="0989B1"/>
      </a:hlink>
      <a:folHlink>
        <a:srgbClr val="A5A5A5"/>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FD28438C607D40A226C9BCA42C3D49" ma:contentTypeVersion="1" ma:contentTypeDescription="Create a new document." ma:contentTypeScope="" ma:versionID="2931592122d743d9188585cc41a423c6">
  <xsd:schema xmlns:xsd="http://www.w3.org/2001/XMLSchema" xmlns:xs="http://www.w3.org/2001/XMLSchema" xmlns:p="http://schemas.microsoft.com/office/2006/metadata/properties" xmlns:ns1="http://schemas.microsoft.com/sharepoint/v3" targetNamespace="http://schemas.microsoft.com/office/2006/metadata/properties" ma:root="true" ma:fieldsID="a16b2b9e2a96b9c8bc7c91e5f384aec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8C580A1-F837-41A6-AB7F-E418320125D1}"/>
</file>

<file path=customXml/itemProps2.xml><?xml version="1.0" encoding="utf-8"?>
<ds:datastoreItem xmlns:ds="http://schemas.openxmlformats.org/officeDocument/2006/customXml" ds:itemID="{4B0C9861-6478-4846-B56D-27EE43019D5D}"/>
</file>

<file path=customXml/itemProps3.xml><?xml version="1.0" encoding="utf-8"?>
<ds:datastoreItem xmlns:ds="http://schemas.openxmlformats.org/officeDocument/2006/customXml" ds:itemID="{0FEAFC48-8722-44CD-9602-FF76519CCA26}"/>
</file>

<file path=docProps/app.xml><?xml version="1.0" encoding="utf-8"?>
<Properties xmlns="http://schemas.openxmlformats.org/officeDocument/2006/extended-properties" xmlns:vt="http://schemas.openxmlformats.org/officeDocument/2006/docPropsVTypes">
  <TotalTime>573</TotalTime>
  <Words>1045</Words>
  <Application>Microsoft Office PowerPoint</Application>
  <PresentationFormat>Custom</PresentationFormat>
  <Paragraphs>79</Paragraphs>
  <Slides>15</Slides>
  <Notes>8</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Outdoor LED lights are the sustainable and economical choice for…</vt:lpstr>
      <vt:lpstr>Public Debate on LEDs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dc:creator>
  <cp:lastModifiedBy>Echeverria, Mariela</cp:lastModifiedBy>
  <cp:revision>34</cp:revision>
  <dcterms:created xsi:type="dcterms:W3CDTF">2016-10-06T18:32:56Z</dcterms:created>
  <dcterms:modified xsi:type="dcterms:W3CDTF">2018-04-16T17:41:18Z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0x01010082FD28438C607D40A226C9BCA42C3D49</vt:lpwstr>
  </property>
</Properties>
</file>