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6.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334" r:id="rId1"/>
    <p:sldMasterId id="2147485355" r:id="rId2"/>
    <p:sldMasterId id="2147485376" r:id="rId3"/>
    <p:sldMasterId id="2147485397" r:id="rId4"/>
  </p:sldMasterIdLst>
  <p:notesMasterIdLst>
    <p:notesMasterId r:id="rId21"/>
  </p:notesMasterIdLst>
  <p:handoutMasterIdLst>
    <p:handoutMasterId r:id="rId22"/>
  </p:handoutMasterIdLst>
  <p:sldIdLst>
    <p:sldId id="532" r:id="rId5"/>
    <p:sldId id="594" r:id="rId6"/>
    <p:sldId id="592" r:id="rId7"/>
    <p:sldId id="585" r:id="rId8"/>
    <p:sldId id="547" r:id="rId9"/>
    <p:sldId id="563" r:id="rId10"/>
    <p:sldId id="564" r:id="rId11"/>
    <p:sldId id="565" r:id="rId12"/>
    <p:sldId id="566" r:id="rId13"/>
    <p:sldId id="567" r:id="rId14"/>
    <p:sldId id="568" r:id="rId15"/>
    <p:sldId id="593" r:id="rId16"/>
    <p:sldId id="569" r:id="rId17"/>
    <p:sldId id="590" r:id="rId18"/>
    <p:sldId id="591" r:id="rId19"/>
    <p:sldId id="570" r:id="rId20"/>
  </p:sldIdLst>
  <p:sldSz cx="9144000" cy="6858000" type="screen4x3"/>
  <p:notesSz cx="7010400" cy="92360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80"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80"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80"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80"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80" charset="-128"/>
        <a:cs typeface="Arial" charset="0"/>
      </a:defRPr>
    </a:lvl5pPr>
    <a:lvl6pPr marL="2286000" algn="l" defTabSz="914400" rtl="0" eaLnBrk="1" latinLnBrk="0" hangingPunct="1">
      <a:defRPr kern="1200">
        <a:solidFill>
          <a:schemeClr val="tx1"/>
        </a:solidFill>
        <a:latin typeface="Arial" charset="0"/>
        <a:ea typeface="ＭＳ Ｐゴシック" pitchFamily="80" charset="-128"/>
        <a:cs typeface="Arial" charset="0"/>
      </a:defRPr>
    </a:lvl6pPr>
    <a:lvl7pPr marL="2743200" algn="l" defTabSz="914400" rtl="0" eaLnBrk="1" latinLnBrk="0" hangingPunct="1">
      <a:defRPr kern="1200">
        <a:solidFill>
          <a:schemeClr val="tx1"/>
        </a:solidFill>
        <a:latin typeface="Arial" charset="0"/>
        <a:ea typeface="ＭＳ Ｐゴシック" pitchFamily="80" charset="-128"/>
        <a:cs typeface="Arial" charset="0"/>
      </a:defRPr>
    </a:lvl7pPr>
    <a:lvl8pPr marL="3200400" algn="l" defTabSz="914400" rtl="0" eaLnBrk="1" latinLnBrk="0" hangingPunct="1">
      <a:defRPr kern="1200">
        <a:solidFill>
          <a:schemeClr val="tx1"/>
        </a:solidFill>
        <a:latin typeface="Arial" charset="0"/>
        <a:ea typeface="ＭＳ Ｐゴシック" pitchFamily="80" charset="-128"/>
        <a:cs typeface="Arial" charset="0"/>
      </a:defRPr>
    </a:lvl8pPr>
    <a:lvl9pPr marL="3657600" algn="l" defTabSz="914400" rtl="0" eaLnBrk="1" latinLnBrk="0" hangingPunct="1">
      <a:defRPr kern="1200">
        <a:solidFill>
          <a:schemeClr val="tx1"/>
        </a:solidFill>
        <a:latin typeface="Arial" charset="0"/>
        <a:ea typeface="ＭＳ Ｐゴシック" pitchFamily="80" charset="-128"/>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p15:clr>
            <a:srgbClr val="A4A3A4"/>
          </p15:clr>
        </p15:guide>
        <p15:guide id="2" pos="219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tro, Brian M." initials="BM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F9F9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9" autoAdjust="0"/>
    <p:restoredTop sz="96810" autoAdjust="0"/>
  </p:normalViewPr>
  <p:slideViewPr>
    <p:cSldViewPr snapToGrid="0" snapToObjects="1">
      <p:cViewPr varScale="1">
        <p:scale>
          <a:sx n="113" d="100"/>
          <a:sy n="113" d="100"/>
        </p:scale>
        <p:origin x="-150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179" y="163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38475" cy="462119"/>
          </a:xfrm>
          <a:prstGeom prst="rect">
            <a:avLst/>
          </a:prstGeom>
        </p:spPr>
        <p:txBody>
          <a:bodyPr vert="horz" lIns="90480" tIns="45240" rIns="90480" bIns="45240" rtlCol="0"/>
          <a:lstStyle>
            <a:lvl1pPr algn="l">
              <a:defRPr sz="1200"/>
            </a:lvl1pPr>
          </a:lstStyle>
          <a:p>
            <a:endParaRPr lang="en-US" dirty="0"/>
          </a:p>
        </p:txBody>
      </p:sp>
      <p:sp>
        <p:nvSpPr>
          <p:cNvPr id="3" name="Date Placeholder 2"/>
          <p:cNvSpPr>
            <a:spLocks noGrp="1"/>
          </p:cNvSpPr>
          <p:nvPr>
            <p:ph type="dt" sz="quarter" idx="1"/>
          </p:nvPr>
        </p:nvSpPr>
        <p:spPr>
          <a:xfrm>
            <a:off x="3970341" y="3"/>
            <a:ext cx="3038475" cy="462119"/>
          </a:xfrm>
          <a:prstGeom prst="rect">
            <a:avLst/>
          </a:prstGeom>
        </p:spPr>
        <p:txBody>
          <a:bodyPr vert="horz" lIns="90480" tIns="45240" rIns="90480" bIns="45240" rtlCol="0"/>
          <a:lstStyle>
            <a:lvl1pPr algn="r">
              <a:defRPr sz="1200"/>
            </a:lvl1pPr>
          </a:lstStyle>
          <a:p>
            <a:fld id="{C2AD1D14-1135-49DC-9113-ED197E1D1925}" type="datetimeFigureOut">
              <a:rPr lang="en-US" smtClean="0"/>
              <a:t>11/13/2017</a:t>
            </a:fld>
            <a:endParaRPr lang="en-US" dirty="0"/>
          </a:p>
        </p:txBody>
      </p:sp>
      <p:sp>
        <p:nvSpPr>
          <p:cNvPr id="4" name="Footer Placeholder 3"/>
          <p:cNvSpPr>
            <a:spLocks noGrp="1"/>
          </p:cNvSpPr>
          <p:nvPr>
            <p:ph type="ftr" sz="quarter" idx="2"/>
          </p:nvPr>
        </p:nvSpPr>
        <p:spPr>
          <a:xfrm>
            <a:off x="3" y="8772383"/>
            <a:ext cx="3038475" cy="462119"/>
          </a:xfrm>
          <a:prstGeom prst="rect">
            <a:avLst/>
          </a:prstGeom>
        </p:spPr>
        <p:txBody>
          <a:bodyPr vert="horz" lIns="90480" tIns="45240" rIns="90480" bIns="4524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1" y="8772383"/>
            <a:ext cx="3038475" cy="462119"/>
          </a:xfrm>
          <a:prstGeom prst="rect">
            <a:avLst/>
          </a:prstGeom>
        </p:spPr>
        <p:txBody>
          <a:bodyPr vert="horz" lIns="90480" tIns="45240" rIns="90480" bIns="45240" rtlCol="0" anchor="b"/>
          <a:lstStyle>
            <a:lvl1pPr algn="r">
              <a:defRPr sz="1200"/>
            </a:lvl1pPr>
          </a:lstStyle>
          <a:p>
            <a:fld id="{647FF4C2-C2D4-477B-ABB8-D10A41525E93}" type="slidenum">
              <a:rPr lang="en-US" smtClean="0"/>
              <a:t>‹#›</a:t>
            </a:fld>
            <a:endParaRPr lang="en-US" dirty="0"/>
          </a:p>
        </p:txBody>
      </p:sp>
    </p:spTree>
    <p:extLst>
      <p:ext uri="{BB962C8B-B14F-4D97-AF65-F5344CB8AC3E}">
        <p14:creationId xmlns:p14="http://schemas.microsoft.com/office/powerpoint/2010/main" val="4208914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3038475" cy="462119"/>
          </a:xfrm>
          <a:prstGeom prst="rect">
            <a:avLst/>
          </a:prstGeom>
        </p:spPr>
        <p:txBody>
          <a:bodyPr vert="horz" lIns="92136" tIns="46067" rIns="92136" bIns="46067" rtlCol="0"/>
          <a:lstStyle>
            <a:lvl1pPr algn="l">
              <a:defRPr sz="1200">
                <a:latin typeface="Arial" charset="0"/>
                <a:ea typeface="+mn-ea"/>
                <a:cs typeface="+mn-cs"/>
              </a:defRPr>
            </a:lvl1pPr>
          </a:lstStyle>
          <a:p>
            <a:pPr>
              <a:defRPr/>
            </a:pPr>
            <a:endParaRPr lang="en-US" dirty="0"/>
          </a:p>
        </p:txBody>
      </p:sp>
      <p:sp>
        <p:nvSpPr>
          <p:cNvPr id="3" name="Date Placeholder 2"/>
          <p:cNvSpPr>
            <a:spLocks noGrp="1"/>
          </p:cNvSpPr>
          <p:nvPr>
            <p:ph type="dt" idx="1"/>
          </p:nvPr>
        </p:nvSpPr>
        <p:spPr>
          <a:xfrm>
            <a:off x="3970342" y="3"/>
            <a:ext cx="3038475" cy="462119"/>
          </a:xfrm>
          <a:prstGeom prst="rect">
            <a:avLst/>
          </a:prstGeom>
        </p:spPr>
        <p:txBody>
          <a:bodyPr vert="horz" wrap="square" lIns="92136" tIns="46067" rIns="92136" bIns="46067" numCol="1" anchor="t" anchorCtr="0" compatLnSpc="1">
            <a:prstTxWarp prst="textNoShape">
              <a:avLst/>
            </a:prstTxWarp>
          </a:bodyPr>
          <a:lstStyle>
            <a:lvl1pPr algn="r">
              <a:defRPr sz="1200">
                <a:latin typeface="Arial" charset="0"/>
                <a:ea typeface="ＭＳ Ｐゴシック" pitchFamily="34" charset="-128"/>
                <a:cs typeface="+mn-cs"/>
              </a:defRPr>
            </a:lvl1pPr>
          </a:lstStyle>
          <a:p>
            <a:pPr>
              <a:defRPr/>
            </a:pPr>
            <a:fld id="{FD156C0A-1884-4571-81DC-92D777401491}" type="datetimeFigureOut">
              <a:rPr lang="en-US"/>
              <a:pPr>
                <a:defRPr/>
              </a:pPr>
              <a:t>11/13/2017</a:t>
            </a:fld>
            <a:endParaRPr lang="en-US" dirty="0"/>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2136" tIns="46067" rIns="92136" bIns="46067" rtlCol="0" anchor="ctr"/>
          <a:lstStyle/>
          <a:p>
            <a:pPr lvl="0"/>
            <a:endParaRPr lang="en-US" noProof="0" dirty="0" smtClean="0"/>
          </a:p>
        </p:txBody>
      </p:sp>
      <p:sp>
        <p:nvSpPr>
          <p:cNvPr id="5" name="Notes Placeholder 4"/>
          <p:cNvSpPr>
            <a:spLocks noGrp="1"/>
          </p:cNvSpPr>
          <p:nvPr>
            <p:ph type="body" sz="quarter" idx="3"/>
          </p:nvPr>
        </p:nvSpPr>
        <p:spPr>
          <a:xfrm>
            <a:off x="700092" y="4387770"/>
            <a:ext cx="5610224" cy="4155919"/>
          </a:xfrm>
          <a:prstGeom prst="rect">
            <a:avLst/>
          </a:prstGeom>
        </p:spPr>
        <p:txBody>
          <a:bodyPr vert="horz" lIns="92136" tIns="46067" rIns="92136" bIns="4606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 y="8772384"/>
            <a:ext cx="3038475" cy="462119"/>
          </a:xfrm>
          <a:prstGeom prst="rect">
            <a:avLst/>
          </a:prstGeom>
        </p:spPr>
        <p:txBody>
          <a:bodyPr vert="horz" lIns="92136" tIns="46067" rIns="92136" bIns="46067" rtlCol="0" anchor="b"/>
          <a:lstStyle>
            <a:lvl1pPr algn="l">
              <a:defRPr sz="1200">
                <a:latin typeface="Arial" charset="0"/>
                <a:ea typeface="+mn-ea"/>
                <a:cs typeface="+mn-cs"/>
              </a:defRPr>
            </a:lvl1pPr>
          </a:lstStyle>
          <a:p>
            <a:pPr>
              <a:defRPr/>
            </a:pPr>
            <a:endParaRPr lang="en-US" dirty="0"/>
          </a:p>
        </p:txBody>
      </p:sp>
    </p:spTree>
    <p:extLst>
      <p:ext uri="{BB962C8B-B14F-4D97-AF65-F5344CB8AC3E}">
        <p14:creationId xmlns:p14="http://schemas.microsoft.com/office/powerpoint/2010/main" val="181947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1</a:t>
            </a:fld>
            <a:endParaRPr lang="en-US" dirty="0"/>
          </a:p>
        </p:txBody>
      </p:sp>
    </p:spTree>
    <p:extLst>
      <p:ext uri="{BB962C8B-B14F-4D97-AF65-F5344CB8AC3E}">
        <p14:creationId xmlns:p14="http://schemas.microsoft.com/office/powerpoint/2010/main" val="1711435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13</a:t>
            </a:fld>
            <a:endParaRPr lang="en-US" dirty="0"/>
          </a:p>
        </p:txBody>
      </p:sp>
    </p:spTree>
    <p:extLst>
      <p:ext uri="{BB962C8B-B14F-4D97-AF65-F5344CB8AC3E}">
        <p14:creationId xmlns:p14="http://schemas.microsoft.com/office/powerpoint/2010/main" val="2875528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15</a:t>
            </a:fld>
            <a:endParaRPr lang="en-US" dirty="0"/>
          </a:p>
        </p:txBody>
      </p:sp>
    </p:spTree>
    <p:extLst>
      <p:ext uri="{BB962C8B-B14F-4D97-AF65-F5344CB8AC3E}">
        <p14:creationId xmlns:p14="http://schemas.microsoft.com/office/powerpoint/2010/main" val="181332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16</a:t>
            </a:fld>
            <a:endParaRPr lang="en-US" dirty="0"/>
          </a:p>
        </p:txBody>
      </p:sp>
    </p:spTree>
    <p:extLst>
      <p:ext uri="{BB962C8B-B14F-4D97-AF65-F5344CB8AC3E}">
        <p14:creationId xmlns:p14="http://schemas.microsoft.com/office/powerpoint/2010/main" val="172529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3</a:t>
            </a:fld>
            <a:endParaRPr lang="en-US" dirty="0"/>
          </a:p>
        </p:txBody>
      </p:sp>
    </p:spTree>
    <p:extLst>
      <p:ext uri="{BB962C8B-B14F-4D97-AF65-F5344CB8AC3E}">
        <p14:creationId xmlns:p14="http://schemas.microsoft.com/office/powerpoint/2010/main" val="336508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5</a:t>
            </a:fld>
            <a:endParaRPr lang="en-US" dirty="0"/>
          </a:p>
        </p:txBody>
      </p:sp>
    </p:spTree>
    <p:extLst>
      <p:ext uri="{BB962C8B-B14F-4D97-AF65-F5344CB8AC3E}">
        <p14:creationId xmlns:p14="http://schemas.microsoft.com/office/powerpoint/2010/main" val="3381611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6</a:t>
            </a:fld>
            <a:endParaRPr lang="en-US" dirty="0"/>
          </a:p>
        </p:txBody>
      </p:sp>
    </p:spTree>
    <p:extLst>
      <p:ext uri="{BB962C8B-B14F-4D97-AF65-F5344CB8AC3E}">
        <p14:creationId xmlns:p14="http://schemas.microsoft.com/office/powerpoint/2010/main" val="171331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7</a:t>
            </a:fld>
            <a:endParaRPr lang="en-US" dirty="0"/>
          </a:p>
        </p:txBody>
      </p:sp>
    </p:spTree>
    <p:extLst>
      <p:ext uri="{BB962C8B-B14F-4D97-AF65-F5344CB8AC3E}">
        <p14:creationId xmlns:p14="http://schemas.microsoft.com/office/powerpoint/2010/main" val="123008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8</a:t>
            </a:fld>
            <a:endParaRPr lang="en-US" dirty="0"/>
          </a:p>
        </p:txBody>
      </p:sp>
    </p:spTree>
    <p:extLst>
      <p:ext uri="{BB962C8B-B14F-4D97-AF65-F5344CB8AC3E}">
        <p14:creationId xmlns:p14="http://schemas.microsoft.com/office/powerpoint/2010/main" val="338161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9</a:t>
            </a:fld>
            <a:endParaRPr lang="en-US" dirty="0"/>
          </a:p>
        </p:txBody>
      </p:sp>
    </p:spTree>
    <p:extLst>
      <p:ext uri="{BB962C8B-B14F-4D97-AF65-F5344CB8AC3E}">
        <p14:creationId xmlns:p14="http://schemas.microsoft.com/office/powerpoint/2010/main" val="55418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10</a:t>
            </a:fld>
            <a:endParaRPr lang="en-US" dirty="0"/>
          </a:p>
        </p:txBody>
      </p:sp>
    </p:spTree>
    <p:extLst>
      <p:ext uri="{BB962C8B-B14F-4D97-AF65-F5344CB8AC3E}">
        <p14:creationId xmlns:p14="http://schemas.microsoft.com/office/powerpoint/2010/main" val="344803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2" y="8772384"/>
            <a:ext cx="3038475" cy="462119"/>
          </a:xfrm>
          <a:prstGeom prst="rect">
            <a:avLst/>
          </a:prstGeom>
        </p:spPr>
        <p:txBody>
          <a:bodyPr/>
          <a:lstStyle/>
          <a:p>
            <a:pPr>
              <a:defRPr/>
            </a:pPr>
            <a:fld id="{DADD32DE-62FF-444F-90E2-E1EF86C61A60}" type="slidenum">
              <a:rPr lang="en-US" smtClean="0"/>
              <a:pPr>
                <a:defRPr/>
              </a:pPr>
              <a:t>11</a:t>
            </a:fld>
            <a:endParaRPr lang="en-US" dirty="0"/>
          </a:p>
        </p:txBody>
      </p:sp>
    </p:spTree>
    <p:extLst>
      <p:ext uri="{BB962C8B-B14F-4D97-AF65-F5344CB8AC3E}">
        <p14:creationId xmlns:p14="http://schemas.microsoft.com/office/powerpoint/2010/main" val="1299802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529670"/>
            <a:ext cx="6400800" cy="1238952"/>
          </a:xfrm>
        </p:spPr>
        <p:txBody>
          <a:bodyPr/>
          <a:lstStyle>
            <a:lvl1pPr marL="0" indent="0" algn="ctr">
              <a:buNone/>
              <a:defRPr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TITLE </a:t>
            </a:r>
          </a:p>
          <a:p>
            <a:r>
              <a:rPr lang="en-US" dirty="0" smtClean="0"/>
              <a:t>Date</a:t>
            </a:r>
            <a:endParaRPr lang="en-US" dirty="0"/>
          </a:p>
        </p:txBody>
      </p:sp>
      <p:pic>
        <p:nvPicPr>
          <p:cNvPr id="11" name="Picture 4" descr="SBA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50355" y="3556180"/>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1512708" y="1930401"/>
            <a:ext cx="5966178" cy="1384995"/>
          </a:xfrm>
          <a:prstGeom prst="rect">
            <a:avLst/>
          </a:prstGeom>
          <a:noFill/>
        </p:spPr>
        <p:txBody>
          <a:bodyPr wrap="square" rtlCol="0">
            <a:spAutoFit/>
          </a:bodyPr>
          <a:lstStyle/>
          <a:p>
            <a:pPr algn="ctr" fontAlgn="auto">
              <a:spcBef>
                <a:spcPts val="0"/>
              </a:spcBef>
              <a:spcAft>
                <a:spcPts val="0"/>
              </a:spcAft>
            </a:pPr>
            <a:r>
              <a:rPr lang="en-US" sz="4200" b="1" i="1" dirty="0" smtClean="0">
                <a:solidFill>
                  <a:prstClr val="black"/>
                </a:solidFill>
                <a:latin typeface="Calibri"/>
              </a:rPr>
              <a:t>Office of the National Ombudsman</a:t>
            </a:r>
            <a:endParaRPr lang="en-US" sz="4200" b="1" i="1" dirty="0">
              <a:solidFill>
                <a:prstClr val="black"/>
              </a:solidFill>
              <a:latin typeface="Calibri"/>
            </a:endParaRPr>
          </a:p>
        </p:txBody>
      </p:sp>
    </p:spTree>
    <p:extLst>
      <p:ext uri="{BB962C8B-B14F-4D97-AF65-F5344CB8AC3E}">
        <p14:creationId xmlns:p14="http://schemas.microsoft.com/office/powerpoint/2010/main" val="642421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021664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5168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80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344896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61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75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4276020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91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484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56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26"/>
            <a:ext cx="8229600" cy="1143000"/>
          </a:xfrm>
        </p:spPr>
        <p:txBody>
          <a:bodyPr/>
          <a:lstStyle>
            <a:lvl1pPr>
              <a:defRPr i="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3341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2" name="Picture 1" descr="Ombud basic Headed.jpg"/>
          <p:cNvPicPr>
            <a:picLocks noChangeAspect="1"/>
          </p:cNvPicPr>
          <p:nvPr userDrawn="1"/>
        </p:nvPicPr>
        <p:blipFill>
          <a:blip r:embed="rId2"/>
          <a:stretch>
            <a:fillRect/>
          </a:stretch>
        </p:blipFill>
        <p:spPr>
          <a:xfrm>
            <a:off x="0" y="0"/>
            <a:ext cx="9163240" cy="1444752"/>
          </a:xfrm>
          <a:prstGeom prst="rect">
            <a:avLst/>
          </a:prstGeom>
        </p:spPr>
      </p:pic>
    </p:spTree>
    <p:extLst>
      <p:ext uri="{BB962C8B-B14F-4D97-AF65-F5344CB8AC3E}">
        <p14:creationId xmlns:p14="http://schemas.microsoft.com/office/powerpoint/2010/main" val="30989010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529670"/>
            <a:ext cx="6400800" cy="1238952"/>
          </a:xfrm>
        </p:spPr>
        <p:txBody>
          <a:bodyPr/>
          <a:lstStyle>
            <a:lvl1pPr marL="0" indent="0" algn="ctr">
              <a:buNone/>
              <a:defRPr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TITLE </a:t>
            </a:r>
          </a:p>
          <a:p>
            <a:r>
              <a:rPr lang="en-US" dirty="0" smtClean="0"/>
              <a:t>Date</a:t>
            </a:r>
            <a:endParaRPr lang="en-US" dirty="0"/>
          </a:p>
        </p:txBody>
      </p:sp>
      <p:pic>
        <p:nvPicPr>
          <p:cNvPr id="11" name="Picture 4" descr="SBA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50355" y="3556180"/>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1512708" y="1930401"/>
            <a:ext cx="5966178" cy="1384995"/>
          </a:xfrm>
          <a:prstGeom prst="rect">
            <a:avLst/>
          </a:prstGeom>
          <a:noFill/>
        </p:spPr>
        <p:txBody>
          <a:bodyPr wrap="square" rtlCol="0">
            <a:spAutoFit/>
          </a:bodyPr>
          <a:lstStyle/>
          <a:p>
            <a:pPr algn="ctr" fontAlgn="auto">
              <a:spcBef>
                <a:spcPts val="0"/>
              </a:spcBef>
              <a:spcAft>
                <a:spcPts val="0"/>
              </a:spcAft>
            </a:pPr>
            <a:r>
              <a:rPr lang="en-US" sz="4200" b="1" i="1" dirty="0" smtClean="0">
                <a:solidFill>
                  <a:prstClr val="black"/>
                </a:solidFill>
                <a:latin typeface="Calibri"/>
              </a:rPr>
              <a:t>Office of the National Ombudsman</a:t>
            </a:r>
            <a:endParaRPr lang="en-US" sz="4200" b="1" i="1" dirty="0">
              <a:solidFill>
                <a:prstClr val="black"/>
              </a:solidFill>
              <a:latin typeface="Calibri"/>
            </a:endParaRPr>
          </a:p>
        </p:txBody>
      </p:sp>
    </p:spTree>
    <p:extLst>
      <p:ext uri="{BB962C8B-B14F-4D97-AF65-F5344CB8AC3E}">
        <p14:creationId xmlns:p14="http://schemas.microsoft.com/office/powerpoint/2010/main" val="2832121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26"/>
            <a:ext cx="8229600" cy="1143000"/>
          </a:xfrm>
        </p:spPr>
        <p:txBody>
          <a:bodyPr/>
          <a:lstStyle>
            <a:lvl1pPr>
              <a:defRPr i="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83717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9765583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1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819" y="18259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20819" y="18259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0722994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1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Slide Number Placeholder 3"/>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6176632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2862243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289196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453206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160004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50067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98352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23258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50835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46084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050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05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277540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714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65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50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1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819" y="18259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20819" y="18259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912397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2" name="Picture 1" descr="Ombud basic Headed.jpg"/>
          <p:cNvPicPr>
            <a:picLocks noChangeAspect="1"/>
          </p:cNvPicPr>
          <p:nvPr userDrawn="1"/>
        </p:nvPicPr>
        <p:blipFill>
          <a:blip r:embed="rId2"/>
          <a:stretch>
            <a:fillRect/>
          </a:stretch>
        </p:blipFill>
        <p:spPr>
          <a:xfrm>
            <a:off x="0" y="0"/>
            <a:ext cx="9163240" cy="1444752"/>
          </a:xfrm>
          <a:prstGeom prst="rect">
            <a:avLst/>
          </a:prstGeom>
        </p:spPr>
      </p:pic>
    </p:spTree>
    <p:extLst>
      <p:ext uri="{BB962C8B-B14F-4D97-AF65-F5344CB8AC3E}">
        <p14:creationId xmlns:p14="http://schemas.microsoft.com/office/powerpoint/2010/main" val="32742367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529670"/>
            <a:ext cx="6400800" cy="1238952"/>
          </a:xfrm>
        </p:spPr>
        <p:txBody>
          <a:bodyPr/>
          <a:lstStyle>
            <a:lvl1pPr marL="0" indent="0" algn="ctr">
              <a:buNone/>
              <a:defRPr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TITLE </a:t>
            </a:r>
          </a:p>
          <a:p>
            <a:r>
              <a:rPr lang="en-US" dirty="0" smtClean="0"/>
              <a:t>Date</a:t>
            </a:r>
            <a:endParaRPr lang="en-US" dirty="0"/>
          </a:p>
        </p:txBody>
      </p:sp>
      <p:pic>
        <p:nvPicPr>
          <p:cNvPr id="11" name="Picture 4" descr="SBA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50355" y="3556180"/>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1512708" y="1930401"/>
            <a:ext cx="5966178" cy="1384995"/>
          </a:xfrm>
          <a:prstGeom prst="rect">
            <a:avLst/>
          </a:prstGeom>
          <a:noFill/>
        </p:spPr>
        <p:txBody>
          <a:bodyPr wrap="square" rtlCol="0">
            <a:spAutoFit/>
          </a:bodyPr>
          <a:lstStyle/>
          <a:p>
            <a:pPr algn="ctr" fontAlgn="auto">
              <a:spcBef>
                <a:spcPts val="0"/>
              </a:spcBef>
              <a:spcAft>
                <a:spcPts val="0"/>
              </a:spcAft>
            </a:pPr>
            <a:r>
              <a:rPr lang="en-US" sz="4200" b="1" i="1" dirty="0" smtClean="0">
                <a:solidFill>
                  <a:prstClr val="black"/>
                </a:solidFill>
                <a:latin typeface="Calibri"/>
              </a:rPr>
              <a:t>Office of the National Ombudsman</a:t>
            </a:r>
            <a:endParaRPr lang="en-US" sz="4200" b="1" i="1" dirty="0">
              <a:solidFill>
                <a:prstClr val="black"/>
              </a:solidFill>
              <a:latin typeface="Calibri"/>
            </a:endParaRPr>
          </a:p>
        </p:txBody>
      </p:sp>
    </p:spTree>
    <p:extLst>
      <p:ext uri="{BB962C8B-B14F-4D97-AF65-F5344CB8AC3E}">
        <p14:creationId xmlns:p14="http://schemas.microsoft.com/office/powerpoint/2010/main" val="128950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26"/>
            <a:ext cx="8229600" cy="1143000"/>
          </a:xfrm>
        </p:spPr>
        <p:txBody>
          <a:bodyPr/>
          <a:lstStyle>
            <a:lvl1pPr>
              <a:defRPr i="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Tree>
    <p:extLst>
      <p:ext uri="{BB962C8B-B14F-4D97-AF65-F5344CB8AC3E}">
        <p14:creationId xmlns:p14="http://schemas.microsoft.com/office/powerpoint/2010/main" val="1529816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11EEE65-E495-4B67-A7DB-F85095DBD042}"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8"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9"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573862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1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819" y="18259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20819" y="18259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3513996-2064-4D69-ABC5-CB6CFB4CE195}"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9"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10"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3318423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1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15AB3A9-B347-435B-A007-BD2387C739E3}"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11" name="Footer Placeholder 4"/>
          <p:cNvSpPr>
            <a:spLocks noGrp="1"/>
          </p:cNvSpPr>
          <p:nvPr>
            <p:ph type="ftr" sz="quarter" idx="11"/>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12" name="Slide Number Placeholder 5"/>
          <p:cNvSpPr>
            <a:spLocks noGrp="1"/>
          </p:cNvSpPr>
          <p:nvPr>
            <p:ph type="sldNum" sz="quarter" idx="12"/>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25715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9C6E7F0-C54D-4855-8C9C-D3C5936467CF}"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7"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8"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779838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2DD73C3-B374-4741-9CC7-60CBB43BFC4D}"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6"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7"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1098787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515D598-11C4-466D-A3CC-37E28E7EFC5D}"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9"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10"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2797169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58E50FF-E62E-4F19-9FDC-EC02884799F5}"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9"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10"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259836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561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Slide Number Placeholder 3"/>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9124776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457199" y="6356350"/>
            <a:ext cx="2556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ADB8FD3-7F29-4812-869E-96D091CD2CED}" type="datetime1">
              <a:rPr lang="en-US" smtClean="0">
                <a:solidFill>
                  <a:prstClr val="black">
                    <a:tint val="75000"/>
                  </a:prstClr>
                </a:solidFill>
                <a:latin typeface="Calibri"/>
              </a:rPr>
              <a:t>11/13/2017</a:t>
            </a:fld>
            <a:endParaRPr lang="en-US" dirty="0">
              <a:solidFill>
                <a:prstClr val="black">
                  <a:tint val="75000"/>
                </a:prstClr>
              </a:solidFill>
              <a:latin typeface="Calibri"/>
            </a:endParaRPr>
          </a:p>
        </p:txBody>
      </p:sp>
      <p:sp>
        <p:nvSpPr>
          <p:cNvPr id="8" name="Footer Placeholder 4"/>
          <p:cNvSpPr>
            <a:spLocks noGrp="1"/>
          </p:cNvSpPr>
          <p:nvPr>
            <p:ph type="ftr" sz="quarter" idx="3"/>
          </p:nvPr>
        </p:nvSpPr>
        <p:spPr>
          <a:xfrm>
            <a:off x="3047999"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9" name="Slide Number Placeholder 5"/>
          <p:cNvSpPr>
            <a:spLocks noGrp="1"/>
          </p:cNvSpPr>
          <p:nvPr>
            <p:ph type="sldNum" sz="quarter" idx="4"/>
          </p:nvPr>
        </p:nvSpPr>
        <p:spPr>
          <a:xfrm>
            <a:off x="5974644" y="6356350"/>
            <a:ext cx="23424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r>
              <a:rPr lang="en-US" dirty="0" smtClean="0">
                <a:solidFill>
                  <a:srgbClr val="4F81BD"/>
                </a:solidFill>
                <a:latin typeface="Arial"/>
              </a:rPr>
              <a:t>•   www.sba.gov/ombudsman</a:t>
            </a:r>
            <a:endParaRPr lang="en-US" dirty="0">
              <a:solidFill>
                <a:prstClr val="black">
                  <a:tint val="75000"/>
                </a:prstClr>
              </a:solidFill>
              <a:latin typeface="Calibri"/>
            </a:endParaRPr>
          </a:p>
        </p:txBody>
      </p:sp>
    </p:spTree>
    <p:extLst>
      <p:ext uri="{BB962C8B-B14F-4D97-AF65-F5344CB8AC3E}">
        <p14:creationId xmlns:p14="http://schemas.microsoft.com/office/powerpoint/2010/main" val="1894666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199" y="6356350"/>
            <a:ext cx="2556933" cy="365125"/>
          </a:xfrm>
          <a:prstGeom prst="rect">
            <a:avLst/>
          </a:prstGeom>
        </p:spPr>
        <p:txBody>
          <a:bodyPr/>
          <a:lstStyle/>
          <a:p>
            <a:pPr fontAlgn="auto">
              <a:spcBef>
                <a:spcPts val="0"/>
              </a:spcBef>
              <a:spcAft>
                <a:spcPts val="0"/>
              </a:spcAft>
            </a:pPr>
            <a:fld id="{060F3391-6B09-46A8-A60B-0745E448006F}" type="datetime1">
              <a:rPr lang="en-US" smtClean="0">
                <a:solidFill>
                  <a:prstClr val="black"/>
                </a:solidFill>
                <a:latin typeface="Calibri"/>
              </a:rPr>
              <a:t>11/13/2017</a:t>
            </a:fld>
            <a:endParaRPr lang="en-US" dirty="0">
              <a:solidFill>
                <a:prstClr val="black"/>
              </a:solidFill>
              <a:latin typeface="Calibri"/>
            </a:endParaRPr>
          </a:p>
        </p:txBody>
      </p:sp>
      <p:sp>
        <p:nvSpPr>
          <p:cNvPr id="5" name="Footer Placeholder 4"/>
          <p:cNvSpPr>
            <a:spLocks noGrp="1"/>
          </p:cNvSpPr>
          <p:nvPr>
            <p:ph type="ftr" sz="quarter" idx="11"/>
          </p:nvPr>
        </p:nvSpPr>
        <p:spPr>
          <a:xfrm>
            <a:off x="3047999" y="6356350"/>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5974644" y="6356350"/>
            <a:ext cx="2342444" cy="365125"/>
          </a:xfrm>
          <a:prstGeom prst="rect">
            <a:avLst/>
          </a:prstGeom>
        </p:spPr>
        <p:txBody>
          <a:bodyPr/>
          <a:lstStyle/>
          <a:p>
            <a:pPr fontAlgn="auto">
              <a:spcBef>
                <a:spcPts val="0"/>
              </a:spcBef>
              <a:spcAft>
                <a:spcPts val="0"/>
              </a:spcAft>
            </a:pPr>
            <a:fld id="{A839D7A8-7CD6-4B49-9E92-0A722106F19E}"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760888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0481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4556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09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644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54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872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395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60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0250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2" name="Picture 1" descr="Ombud basic Headed.jpg"/>
          <p:cNvPicPr>
            <a:picLocks noChangeAspect="1"/>
          </p:cNvPicPr>
          <p:nvPr userDrawn="1"/>
        </p:nvPicPr>
        <p:blipFill>
          <a:blip r:embed="rId2"/>
          <a:stretch>
            <a:fillRect/>
          </a:stretch>
        </p:blipFill>
        <p:spPr>
          <a:xfrm>
            <a:off x="0" y="0"/>
            <a:ext cx="9163240" cy="1444752"/>
          </a:xfrm>
          <a:prstGeom prst="rect">
            <a:avLst/>
          </a:prstGeom>
        </p:spPr>
      </p:pic>
    </p:spTree>
    <p:extLst>
      <p:ext uri="{BB962C8B-B14F-4D97-AF65-F5344CB8AC3E}">
        <p14:creationId xmlns:p14="http://schemas.microsoft.com/office/powerpoint/2010/main" val="2161233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7FCDF5-A819-4462-ADC0-1FF5724E0E41}" type="datetime1">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0CE0-07E5-4FDE-9AC2-33C7DABB1B6F}" type="slidenum">
              <a:rPr lang="en-US" smtClean="0"/>
              <a:t>‹#›</a:t>
            </a:fld>
            <a:endParaRPr lang="en-US"/>
          </a:p>
        </p:txBody>
      </p:sp>
    </p:spTree>
    <p:extLst>
      <p:ext uri="{BB962C8B-B14F-4D97-AF65-F5344CB8AC3E}">
        <p14:creationId xmlns:p14="http://schemas.microsoft.com/office/powerpoint/2010/main" val="4032857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2ACED-C395-4328-9657-1267BC51F6B1}" type="datetime1">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49252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985B-97EB-4708-9F54-08C1519B85DE}" type="datetime1">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0CE0-07E5-4FDE-9AC2-33C7DABB1B6F}" type="slidenum">
              <a:rPr lang="en-US" smtClean="0"/>
              <a:t>‹#›</a:t>
            </a:fld>
            <a:endParaRPr lang="en-US"/>
          </a:p>
        </p:txBody>
      </p:sp>
    </p:spTree>
    <p:extLst>
      <p:ext uri="{BB962C8B-B14F-4D97-AF65-F5344CB8AC3E}">
        <p14:creationId xmlns:p14="http://schemas.microsoft.com/office/powerpoint/2010/main" val="2741512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AB67A-D84E-41E5-A778-1F51D258719B}" type="datetime1">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20223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C8B32A-4660-4241-872C-0C4CA7376622}" type="datetime1">
              <a:rPr lang="en-US" smtClean="0"/>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37196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10E0B-F827-421F-8A9E-3CC27E026204}" type="datetime1">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6141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BCE9B-C7D0-4528-BD74-7338C389B8B5}" type="datetime1">
              <a:rPr lang="en-US" smtClean="0"/>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4049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5827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8544A2-5488-4E5C-BFA6-2C79A533E860}" type="datetime1">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5113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9438419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EC5E6E-8BA8-427B-90C1-04B1928819F6}" type="datetime1">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2975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4A05-7C0F-4F7C-944D-E79846C9D3D0}" type="datetime1">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1843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529670"/>
            <a:ext cx="6400800" cy="1238952"/>
          </a:xfrm>
        </p:spPr>
        <p:txBody>
          <a:bodyPr/>
          <a:lstStyle>
            <a:lvl1pPr marL="0" indent="0" algn="ctr">
              <a:buNone/>
              <a:defRPr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TITLE </a:t>
            </a:r>
          </a:p>
          <a:p>
            <a:r>
              <a:rPr lang="en-US" dirty="0" smtClean="0"/>
              <a:t>Date</a:t>
            </a:r>
            <a:endParaRPr lang="en-US" dirty="0"/>
          </a:p>
        </p:txBody>
      </p:sp>
      <p:pic>
        <p:nvPicPr>
          <p:cNvPr id="11" name="Picture 4" descr="SBA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50355" y="3556180"/>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1512708" y="1930401"/>
            <a:ext cx="5966178" cy="1384995"/>
          </a:xfrm>
          <a:prstGeom prst="rect">
            <a:avLst/>
          </a:prstGeom>
          <a:noFill/>
        </p:spPr>
        <p:txBody>
          <a:bodyPr wrap="square" rtlCol="0">
            <a:spAutoFit/>
          </a:bodyPr>
          <a:lstStyle/>
          <a:p>
            <a:pPr algn="ctr" fontAlgn="auto">
              <a:spcBef>
                <a:spcPts val="0"/>
              </a:spcBef>
              <a:spcAft>
                <a:spcPts val="0"/>
              </a:spcAft>
            </a:pPr>
            <a:r>
              <a:rPr lang="en-US" sz="4200" b="1" i="1" dirty="0" smtClean="0">
                <a:solidFill>
                  <a:prstClr val="black"/>
                </a:solidFill>
                <a:latin typeface="Calibri"/>
              </a:rPr>
              <a:t>Office of the </a:t>
            </a:r>
            <a:br>
              <a:rPr lang="en-US" sz="4200" b="1" i="1" dirty="0" smtClean="0">
                <a:solidFill>
                  <a:prstClr val="black"/>
                </a:solidFill>
                <a:latin typeface="Calibri"/>
              </a:rPr>
            </a:br>
            <a:r>
              <a:rPr lang="en-US" sz="4200" b="1" i="1" dirty="0" smtClean="0">
                <a:solidFill>
                  <a:prstClr val="black"/>
                </a:solidFill>
                <a:latin typeface="Calibri"/>
              </a:rPr>
              <a:t>National Ombudsman</a:t>
            </a:r>
            <a:endParaRPr lang="en-US" sz="4200" b="1" i="1" dirty="0">
              <a:solidFill>
                <a:prstClr val="black"/>
              </a:solidFill>
              <a:latin typeface="Calibri"/>
            </a:endParaRPr>
          </a:p>
        </p:txBody>
      </p:sp>
      <p:sp>
        <p:nvSpPr>
          <p:cNvPr id="2" name="Date Placeholder 1"/>
          <p:cNvSpPr>
            <a:spLocks noGrp="1"/>
          </p:cNvSpPr>
          <p:nvPr>
            <p:ph type="dt" sz="half" idx="10"/>
          </p:nvPr>
        </p:nvSpPr>
        <p:spPr/>
        <p:txBody>
          <a:bodyPr/>
          <a:lstStyle/>
          <a:p>
            <a:fld id="{685D74E5-AD6F-4EED-A0CC-AA837FF56F46}" type="datetime1">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95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28200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48849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63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19561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16226" y="167971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0981338"/>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 id="2147485347" r:id="rId13"/>
    <p:sldLayoutId id="2147485348" r:id="rId14"/>
    <p:sldLayoutId id="2147485349" r:id="rId15"/>
    <p:sldLayoutId id="2147485350" r:id="rId16"/>
    <p:sldLayoutId id="2147485351" r:id="rId17"/>
    <p:sldLayoutId id="2147485352" r:id="rId18"/>
    <p:sldLayoutId id="2147485353" r:id="rId19"/>
    <p:sldLayoutId id="2147485354" r:id="rId20"/>
  </p:sldLayoutIdLst>
  <p:timing>
    <p:tnLst>
      <p:par>
        <p:cTn id="1" dur="indefinite" restart="never" nodeType="tmRoot"/>
      </p:par>
    </p:tnLst>
  </p:timing>
  <p:hf hdr="0" ftr="0" dt="0"/>
  <p:txStyles>
    <p:titleStyle>
      <a:lvl1pPr algn="ctr" defTabSz="914400" rtl="0" eaLnBrk="1" latinLnBrk="0" hangingPunct="1">
        <a:spcBef>
          <a:spcPct val="0"/>
        </a:spcBef>
        <a:buNone/>
        <a:defRPr sz="4400"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63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19561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userDrawn="1"/>
        </p:nvSpPr>
        <p:spPr>
          <a:xfrm>
            <a:off x="5870224" y="6411467"/>
            <a:ext cx="3172178" cy="307777"/>
          </a:xfrm>
          <a:prstGeom prst="rect">
            <a:avLst/>
          </a:prstGeom>
          <a:noFill/>
        </p:spPr>
        <p:txBody>
          <a:bodyPr wrap="square" rtlCol="0">
            <a:spAutoFit/>
          </a:bodyPr>
          <a:lstStyle/>
          <a:p>
            <a:pPr algn="ctr" fontAlgn="auto">
              <a:spcBef>
                <a:spcPts val="0"/>
              </a:spcBef>
              <a:spcAft>
                <a:spcPts val="0"/>
              </a:spcAft>
            </a:pPr>
            <a:r>
              <a:rPr lang="en-US" sz="1400" i="1" dirty="0" smtClean="0">
                <a:solidFill>
                  <a:srgbClr val="1F497D"/>
                </a:solidFill>
                <a:latin typeface="Calibri"/>
              </a:rPr>
              <a:t>Draft – For Internal Use Only</a:t>
            </a:r>
            <a:endParaRPr lang="en-US" sz="1400" i="1" dirty="0">
              <a:solidFill>
                <a:srgbClr val="1F497D"/>
              </a:solidFill>
              <a:latin typeface="Calibri"/>
            </a:endParaRPr>
          </a:p>
        </p:txBody>
      </p:sp>
    </p:spTree>
    <p:extLst>
      <p:ext uri="{BB962C8B-B14F-4D97-AF65-F5344CB8AC3E}">
        <p14:creationId xmlns:p14="http://schemas.microsoft.com/office/powerpoint/2010/main" val="2832017533"/>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 id="2147485368" r:id="rId13"/>
    <p:sldLayoutId id="2147485369" r:id="rId14"/>
    <p:sldLayoutId id="2147485370" r:id="rId15"/>
    <p:sldLayoutId id="2147485371" r:id="rId16"/>
    <p:sldLayoutId id="2147485372" r:id="rId17"/>
    <p:sldLayoutId id="2147485373" r:id="rId18"/>
    <p:sldLayoutId id="2147485374" r:id="rId19"/>
    <p:sldLayoutId id="2147485375" r:id="rId20"/>
  </p:sldLayoutIdLst>
  <p:timing>
    <p:tnLst>
      <p:par>
        <p:cTn id="1" dur="indefinite" restart="never" nodeType="tmRoot"/>
      </p:par>
    </p:tnLst>
  </p:timing>
  <p:hf hdr="0" ftr="0" dt="0"/>
  <p:txStyles>
    <p:titleStyle>
      <a:lvl1pPr algn="ctr" defTabSz="914400" rtl="0" eaLnBrk="1" latinLnBrk="0" hangingPunct="1">
        <a:spcBef>
          <a:spcPct val="0"/>
        </a:spcBef>
        <a:buNone/>
        <a:defRPr sz="4400"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0"/>
            <a:ext cx="9163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195615"/>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3316551"/>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 id="2147485389" r:id="rId13"/>
    <p:sldLayoutId id="2147485390" r:id="rId14"/>
    <p:sldLayoutId id="2147485391" r:id="rId15"/>
    <p:sldLayoutId id="2147485392" r:id="rId16"/>
    <p:sldLayoutId id="2147485393" r:id="rId17"/>
    <p:sldLayoutId id="2147485394" r:id="rId18"/>
    <p:sldLayoutId id="2147485395" r:id="rId19"/>
    <p:sldLayoutId id="2147485396" r:id="rId20"/>
  </p:sldLayoutIdLst>
  <p:hf hdr="0" ftr="0" dt="0"/>
  <p:txStyles>
    <p:titleStyle>
      <a:lvl1pPr algn="ctr" defTabSz="914400" rtl="0" eaLnBrk="1" latinLnBrk="0" hangingPunct="1">
        <a:spcBef>
          <a:spcPct val="0"/>
        </a:spcBef>
        <a:buNone/>
        <a:defRPr sz="4400"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8DCF0-518B-4D17-BA82-467142D7AC05}" type="datetime1">
              <a:rPr lang="en-US" smtClean="0"/>
              <a:t>11/13/2017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10CE0-07E5-4FDE-9AC2-33C7DABB1B6F}" type="slidenum">
              <a:rPr lang="en-US" smtClean="0"/>
              <a:t>‹#›</a:t>
            </a:fld>
            <a:endParaRPr lang="en-US"/>
          </a:p>
        </p:txBody>
      </p:sp>
      <p:sp>
        <p:nvSpPr>
          <p:cNvPr id="7" name="TextBox 6"/>
          <p:cNvSpPr txBox="1"/>
          <p:nvPr userDrawn="1"/>
        </p:nvSpPr>
        <p:spPr>
          <a:xfrm>
            <a:off x="5870224" y="6411467"/>
            <a:ext cx="3172178" cy="307777"/>
          </a:xfrm>
          <a:prstGeom prst="rect">
            <a:avLst/>
          </a:prstGeom>
          <a:noFill/>
        </p:spPr>
        <p:txBody>
          <a:bodyPr wrap="square" rtlCol="0">
            <a:spAutoFit/>
          </a:bodyPr>
          <a:lstStyle/>
          <a:p>
            <a:pPr algn="ctr" fontAlgn="auto">
              <a:spcBef>
                <a:spcPts val="0"/>
              </a:spcBef>
              <a:spcAft>
                <a:spcPts val="0"/>
              </a:spcAft>
            </a:pPr>
            <a:r>
              <a:rPr lang="en-US" sz="1400" i="1" dirty="0" smtClean="0">
                <a:solidFill>
                  <a:srgbClr val="1F497D"/>
                </a:solidFill>
                <a:latin typeface="Calibri"/>
              </a:rPr>
              <a:t>Draft – For Internal Use Only</a:t>
            </a:r>
            <a:endParaRPr lang="en-US" sz="1400" i="1" dirty="0">
              <a:solidFill>
                <a:srgbClr val="1F497D"/>
              </a:solidFill>
              <a:latin typeface="Calibri"/>
            </a:endParaRPr>
          </a:p>
        </p:txBody>
      </p:sp>
    </p:spTree>
    <p:extLst>
      <p:ext uri="{BB962C8B-B14F-4D97-AF65-F5344CB8AC3E}">
        <p14:creationId xmlns:p14="http://schemas.microsoft.com/office/powerpoint/2010/main" val="28314283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www.sba.gov/ombudsman"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image" Target="../media/image12.jpg"/><Relationship Id="rId5" Type="http://schemas.openxmlformats.org/officeDocument/2006/relationships/hyperlink" Target="mailto:nathan.miller@sba.gov" TargetMode="External"/><Relationship Id="rId4" Type="http://schemas.openxmlformats.org/officeDocument/2006/relationships/hyperlink" Target="mailto:natalie.duncan@sba.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8.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Autofit/>
          </a:bodyPr>
          <a:lstStyle/>
          <a:p>
            <a:r>
              <a:rPr lang="en-US" sz="2000" b="1" dirty="0" smtClean="0">
                <a:solidFill>
                  <a:schemeClr val="tx1"/>
                </a:solidFill>
              </a:rPr>
              <a:t>Leveling the Regulatory Playing Field for Small Businesses </a:t>
            </a:r>
            <a:r>
              <a:rPr lang="en-US" sz="1600" b="1" dirty="0" smtClean="0">
                <a:solidFill>
                  <a:schemeClr val="tx1"/>
                </a:solidFill>
              </a:rPr>
              <a:t/>
            </a:r>
            <a:br>
              <a:rPr lang="en-US" sz="1600" b="1" dirty="0" smtClean="0">
                <a:solidFill>
                  <a:schemeClr val="tx1"/>
                </a:solidFill>
              </a:rPr>
            </a:br>
            <a:endParaRPr lang="en-US" sz="1600" b="1" dirty="0" smtClean="0">
              <a:solidFill>
                <a:schemeClr val="tx1"/>
              </a:solidFill>
            </a:endParaRPr>
          </a:p>
          <a:p>
            <a:r>
              <a:rPr lang="en-US" sz="1400" dirty="0" smtClean="0">
                <a:solidFill>
                  <a:schemeClr val="tx1"/>
                </a:solidFill>
              </a:rPr>
              <a:t>Presented to:</a:t>
            </a:r>
            <a:br>
              <a:rPr lang="en-US" sz="1400" dirty="0" smtClean="0">
                <a:solidFill>
                  <a:schemeClr val="tx1"/>
                </a:solidFill>
              </a:rPr>
            </a:br>
            <a:r>
              <a:rPr lang="en-US" sz="1400" b="1" i="0" dirty="0" smtClean="0">
                <a:solidFill>
                  <a:schemeClr val="tx1"/>
                </a:solidFill>
              </a:rPr>
              <a:t>The National Electrical Manufacturers Association</a:t>
            </a:r>
            <a:r>
              <a:rPr lang="en-US" sz="1400" dirty="0" smtClean="0">
                <a:solidFill>
                  <a:schemeClr val="tx1"/>
                </a:solidFill>
              </a:rPr>
              <a:t/>
            </a:r>
            <a:br>
              <a:rPr lang="en-US" sz="1400" dirty="0" smtClean="0">
                <a:solidFill>
                  <a:schemeClr val="tx1"/>
                </a:solidFill>
              </a:rPr>
            </a:br>
            <a:r>
              <a:rPr lang="en-US" sz="1400" dirty="0" smtClean="0">
                <a:solidFill>
                  <a:schemeClr val="tx1"/>
                </a:solidFill>
              </a:rPr>
              <a:t>by</a:t>
            </a:r>
            <a:br>
              <a:rPr lang="en-US" sz="1400" dirty="0" smtClean="0">
                <a:solidFill>
                  <a:schemeClr val="tx1"/>
                </a:solidFill>
              </a:rPr>
            </a:br>
            <a:r>
              <a:rPr lang="en-US" sz="1400" i="0" dirty="0" smtClean="0">
                <a:solidFill>
                  <a:schemeClr val="tx1"/>
                </a:solidFill>
              </a:rPr>
              <a:t>C. Natalie Lui Duncan</a:t>
            </a:r>
            <a:br>
              <a:rPr lang="en-US" sz="1400" i="0" dirty="0" smtClean="0">
                <a:solidFill>
                  <a:schemeClr val="tx1"/>
                </a:solidFill>
              </a:rPr>
            </a:br>
            <a:r>
              <a:rPr lang="en-US" sz="1400" i="0" dirty="0" smtClean="0">
                <a:solidFill>
                  <a:schemeClr val="tx1"/>
                </a:solidFill>
              </a:rPr>
              <a:t>Deputy National Ombudsman</a:t>
            </a:r>
            <a:br>
              <a:rPr lang="en-US" sz="1400" i="0" dirty="0" smtClean="0">
                <a:solidFill>
                  <a:schemeClr val="tx1"/>
                </a:solidFill>
              </a:rPr>
            </a:br>
            <a:r>
              <a:rPr lang="en-US" sz="1400" dirty="0" smtClean="0">
                <a:solidFill>
                  <a:schemeClr val="tx1"/>
                </a:solidFill>
              </a:rPr>
              <a:t/>
            </a:r>
            <a:br>
              <a:rPr lang="en-US" sz="1400" dirty="0" smtClean="0">
                <a:solidFill>
                  <a:schemeClr val="tx1"/>
                </a:solidFill>
              </a:rPr>
            </a:br>
            <a:r>
              <a:rPr lang="en-US" sz="1400" dirty="0" smtClean="0">
                <a:solidFill>
                  <a:schemeClr val="tx1"/>
                </a:solidFill>
              </a:rPr>
              <a:t>November 13, 2017</a:t>
            </a:r>
            <a:endParaRPr lang="en-US" sz="1400" dirty="0">
              <a:solidFill>
                <a:schemeClr val="tx1"/>
              </a:solidFill>
            </a:endParaRPr>
          </a:p>
        </p:txBody>
      </p:sp>
      <p:sp>
        <p:nvSpPr>
          <p:cNvPr id="4" name="Rectangle 3"/>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4312" y="128798"/>
            <a:ext cx="1918150" cy="191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312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779" y="613261"/>
            <a:ext cx="7106653" cy="1162050"/>
          </a:xfrm>
        </p:spPr>
        <p:txBody>
          <a:bodyPr>
            <a:normAutofit/>
          </a:bodyPr>
          <a:lstStyle/>
          <a:p>
            <a:r>
              <a:rPr lang="en-US" sz="3600" u="sng" dirty="0" smtClean="0"/>
              <a:t>Outreach</a:t>
            </a:r>
            <a:r>
              <a:rPr lang="en-US" sz="3600" dirty="0" smtClean="0"/>
              <a:t>:  </a:t>
            </a:r>
            <a:r>
              <a:rPr lang="en-US" sz="3600" i="1" dirty="0" smtClean="0"/>
              <a:t>Roundtables &amp; Hearings</a:t>
            </a:r>
            <a:endParaRPr lang="en-US" sz="3600" i="1" dirty="0"/>
          </a:p>
        </p:txBody>
      </p:sp>
      <p:sp>
        <p:nvSpPr>
          <p:cNvPr id="3" name="Content Placeholder 2"/>
          <p:cNvSpPr>
            <a:spLocks noGrp="1"/>
          </p:cNvSpPr>
          <p:nvPr>
            <p:ph idx="1"/>
          </p:nvPr>
        </p:nvSpPr>
        <p:spPr>
          <a:xfrm>
            <a:off x="457200" y="1680260"/>
            <a:ext cx="7708232" cy="2823410"/>
          </a:xfrm>
        </p:spPr>
        <p:txBody>
          <a:bodyPr>
            <a:noAutofit/>
          </a:bodyPr>
          <a:lstStyle/>
          <a:p>
            <a:pPr marL="0" indent="0">
              <a:spcAft>
                <a:spcPts val="1200"/>
              </a:spcAft>
              <a:buNone/>
            </a:pPr>
            <a:r>
              <a:rPr lang="en-US" sz="2000" b="1" dirty="0" smtClean="0">
                <a:latin typeface="+mn-lt"/>
              </a:rPr>
              <a:t>Forums to voice concerns about unfair enforcement actions &amp; excessive regulations: </a:t>
            </a:r>
          </a:p>
          <a:p>
            <a:pPr>
              <a:spcAft>
                <a:spcPts val="1200"/>
              </a:spcAft>
            </a:pPr>
            <a:r>
              <a:rPr lang="en-US" sz="1800" dirty="0" smtClean="0">
                <a:latin typeface="+mn-lt"/>
              </a:rPr>
              <a:t>Held in all of SBA’s 10 Regions</a:t>
            </a:r>
          </a:p>
          <a:p>
            <a:pPr>
              <a:spcAft>
                <a:spcPts val="1200"/>
              </a:spcAft>
            </a:pPr>
            <a:r>
              <a:rPr lang="en-US" sz="1800" dirty="0" smtClean="0">
                <a:latin typeface="+mn-lt"/>
              </a:rPr>
              <a:t>Board members participate and local Federal agencies’ representatives answer questions</a:t>
            </a:r>
          </a:p>
          <a:p>
            <a:pPr>
              <a:spcAft>
                <a:spcPts val="1200"/>
              </a:spcAft>
            </a:pPr>
            <a:r>
              <a:rPr lang="en-US" sz="1800" dirty="0" smtClean="0">
                <a:latin typeface="+mn-lt"/>
              </a:rPr>
              <a:t>Concerns raised escalated to the appropriate Federal agency for high-level fairness review</a:t>
            </a:r>
          </a:p>
        </p:txBody>
      </p:sp>
      <p:sp>
        <p:nvSpPr>
          <p:cNvPr id="4" name="Slide Number Placeholder 3"/>
          <p:cNvSpPr>
            <a:spLocks noGrp="1"/>
          </p:cNvSpPr>
          <p:nvPr>
            <p:ph type="sldNum" sz="quarter" idx="4294967295"/>
          </p:nvPr>
        </p:nvSpPr>
        <p:spPr>
          <a:xfrm>
            <a:off x="6553200" y="6356350"/>
            <a:ext cx="2133600" cy="365125"/>
          </a:xfrm>
        </p:spPr>
        <p:txBody>
          <a:bodyPr/>
          <a:lstStyle/>
          <a:p>
            <a:pPr fontAlgn="auto">
              <a:spcBef>
                <a:spcPts val="0"/>
              </a:spcBef>
              <a:spcAft>
                <a:spcPts val="0"/>
              </a:spcAft>
            </a:pPr>
            <a:r>
              <a:rPr lang="en-US" dirty="0" smtClean="0">
                <a:solidFill>
                  <a:prstClr val="black">
                    <a:tint val="75000"/>
                  </a:prstClr>
                </a:solidFill>
                <a:latin typeface="Calibri"/>
              </a:rPr>
              <a:t>9</a:t>
            </a:r>
            <a:endParaRPr lang="en-US" dirty="0">
              <a:solidFill>
                <a:prstClr val="black">
                  <a:tint val="75000"/>
                </a:prstClr>
              </a:solidFill>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962" y="4341830"/>
            <a:ext cx="5766075" cy="2167909"/>
          </a:xfrm>
          <a:prstGeom prst="rect">
            <a:avLst/>
          </a:prstGeom>
        </p:spPr>
      </p:pic>
      <p:sp>
        <p:nvSpPr>
          <p:cNvPr id="8" name="Rectangle 7"/>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p:cNvGrpSpPr/>
          <p:nvPr/>
        </p:nvGrpSpPr>
        <p:grpSpPr>
          <a:xfrm>
            <a:off x="0" y="117310"/>
            <a:ext cx="9144000" cy="1178090"/>
            <a:chOff x="0" y="117310"/>
            <a:chExt cx="9144000" cy="1178090"/>
          </a:xfrm>
        </p:grpSpPr>
        <p:sp>
          <p:nvSpPr>
            <p:cNvPr id="10" name="Rectangle 9"/>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Users\eisanchez\Pictures\640px-US-SmallBusinessAdmin-Seal_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1610318" y="6498216"/>
            <a:ext cx="5939554" cy="276999"/>
          </a:xfrm>
          <a:prstGeom prst="rect">
            <a:avLst/>
          </a:prstGeom>
          <a:noFill/>
        </p:spPr>
        <p:txBody>
          <a:bodyPr wrap="square" rtlCol="0">
            <a:spAutoFit/>
          </a:bodyPr>
          <a:lstStyle/>
          <a:p>
            <a:pPr algn="ctr"/>
            <a:r>
              <a:rPr lang="en-US" sz="1200" i="1" dirty="0" smtClean="0"/>
              <a:t>Region I Regulatory Enforcement Fairness Roundtable, Nashua NH</a:t>
            </a:r>
            <a:endParaRPr lang="en-US" sz="1200" i="1" dirty="0"/>
          </a:p>
        </p:txBody>
      </p:sp>
    </p:spTree>
    <p:extLst>
      <p:ext uri="{BB962C8B-B14F-4D97-AF65-F5344CB8AC3E}">
        <p14:creationId xmlns:p14="http://schemas.microsoft.com/office/powerpoint/2010/main" val="377231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653"/>
            <a:ext cx="8229600" cy="1143000"/>
          </a:xfrm>
        </p:spPr>
        <p:txBody>
          <a:bodyPr>
            <a:noAutofit/>
          </a:bodyPr>
          <a:lstStyle/>
          <a:p>
            <a:r>
              <a:rPr lang="en-US" sz="3600" b="1" u="sng" dirty="0" smtClean="0"/>
              <a:t>Expertise and Regional Conduits</a:t>
            </a:r>
            <a:r>
              <a:rPr lang="en-US" sz="3600" dirty="0" smtClean="0"/>
              <a:t>:  </a:t>
            </a:r>
            <a:r>
              <a:rPr lang="en-US" sz="3600" b="1" i="1" dirty="0" smtClean="0"/>
              <a:t>Regulatory Fairness Boards </a:t>
            </a:r>
            <a:endParaRPr lang="en-US" sz="3600" b="1" i="1" dirty="0"/>
          </a:p>
        </p:txBody>
      </p:sp>
      <p:sp>
        <p:nvSpPr>
          <p:cNvPr id="3" name="Content Placeholder 2"/>
          <p:cNvSpPr>
            <a:spLocks noGrp="1"/>
          </p:cNvSpPr>
          <p:nvPr>
            <p:ph idx="1"/>
          </p:nvPr>
        </p:nvSpPr>
        <p:spPr>
          <a:xfrm>
            <a:off x="561473" y="2413000"/>
            <a:ext cx="8021053" cy="4341646"/>
          </a:xfrm>
        </p:spPr>
        <p:txBody>
          <a:bodyPr>
            <a:normAutofit fontScale="85000" lnSpcReduction="10000"/>
          </a:bodyPr>
          <a:lstStyle/>
          <a:p>
            <a:pPr lvl="0"/>
            <a:r>
              <a:rPr lang="en-US" b="1" dirty="0" smtClean="0">
                <a:latin typeface="+mn-lt"/>
              </a:rPr>
              <a:t>5-Member Regulatory Fairness Boards comprised of small business owners in each of SBA’s 10 Regions</a:t>
            </a:r>
          </a:p>
          <a:p>
            <a:pPr lvl="0"/>
            <a:r>
              <a:rPr lang="en-US" b="1" dirty="0" smtClean="0">
                <a:latin typeface="+mn-lt"/>
              </a:rPr>
              <a:t>Vital conduit </a:t>
            </a:r>
            <a:r>
              <a:rPr lang="en-US" dirty="0" smtClean="0">
                <a:latin typeface="+mn-lt"/>
              </a:rPr>
              <a:t>between small businesses and Federal government.  Board members identify and elevate issues to the National Ombudsman</a:t>
            </a:r>
          </a:p>
          <a:p>
            <a:pPr lvl="0"/>
            <a:r>
              <a:rPr lang="en-US" b="1" dirty="0" smtClean="0">
                <a:latin typeface="+mn-lt"/>
              </a:rPr>
              <a:t>Industries Represented: </a:t>
            </a:r>
            <a:r>
              <a:rPr lang="en-US" dirty="0" smtClean="0">
                <a:latin typeface="+mn-lt"/>
              </a:rPr>
              <a:t> Agriculture, Contracting Construction, Retail, Professional Services, Health Care, Information Systems, Finance, Transportation</a:t>
            </a:r>
          </a:p>
          <a:p>
            <a:pPr lvl="0"/>
            <a:r>
              <a:rPr lang="en-US" b="1" dirty="0" smtClean="0">
                <a:latin typeface="+mn-lt"/>
              </a:rPr>
              <a:t>Average experience of Board members: </a:t>
            </a:r>
            <a:r>
              <a:rPr lang="en-US" dirty="0" smtClean="0">
                <a:latin typeface="+mn-lt"/>
              </a:rPr>
              <a:t>34 years</a:t>
            </a:r>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10</a:t>
            </a:r>
            <a:endParaRPr lang="en-US" dirty="0">
              <a:solidFill>
                <a:prstClr val="black">
                  <a:tint val="75000"/>
                </a:prstClr>
              </a:solidFill>
              <a:latin typeface="Calibri"/>
            </a:endParaRPr>
          </a:p>
        </p:txBody>
      </p:sp>
      <p:sp>
        <p:nvSpPr>
          <p:cNvPr id="5" name="Rectangle 4"/>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17310"/>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2505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12</a:t>
            </a:fld>
            <a:endParaRPr lang="en-US" dirty="0">
              <a:solidFill>
                <a:prstClr val="black">
                  <a:tint val="75000"/>
                </a:prstClr>
              </a:solidFill>
              <a:latin typeface="Calibri"/>
            </a:endParaRPr>
          </a:p>
        </p:txBody>
      </p:sp>
      <p:pic>
        <p:nvPicPr>
          <p:cNvPr id="2050" name="Picture 2" descr="IMG_34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17" y="281160"/>
            <a:ext cx="8013396" cy="601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19162" y="6368544"/>
            <a:ext cx="5797036" cy="276999"/>
          </a:xfrm>
          <a:prstGeom prst="rect">
            <a:avLst/>
          </a:prstGeom>
          <a:noFill/>
        </p:spPr>
        <p:txBody>
          <a:bodyPr wrap="none" rtlCol="0">
            <a:spAutoFit/>
          </a:bodyPr>
          <a:lstStyle/>
          <a:p>
            <a:pPr algn="ctr"/>
            <a:r>
              <a:rPr lang="en-US" sz="1200" i="1" dirty="0" smtClean="0"/>
              <a:t>2017 Annual Meeting of the Regional Regulatory Fairness Boards, Washington DC</a:t>
            </a:r>
            <a:endParaRPr lang="en-US" sz="1200" i="1" dirty="0"/>
          </a:p>
        </p:txBody>
      </p:sp>
    </p:spTree>
    <p:extLst>
      <p:ext uri="{BB962C8B-B14F-4D97-AF65-F5344CB8AC3E}">
        <p14:creationId xmlns:p14="http://schemas.microsoft.com/office/powerpoint/2010/main" val="3489283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4828"/>
            <a:ext cx="8229600" cy="1143000"/>
          </a:xfrm>
        </p:spPr>
        <p:txBody>
          <a:bodyPr>
            <a:noAutofit/>
          </a:bodyPr>
          <a:lstStyle/>
          <a:p>
            <a:r>
              <a:rPr lang="en-US" sz="3600" b="1" dirty="0" smtClean="0"/>
              <a:t>How To Request</a:t>
            </a:r>
            <a:br>
              <a:rPr lang="en-US" sz="3600" b="1" dirty="0" smtClean="0"/>
            </a:br>
            <a:r>
              <a:rPr lang="en-US" sz="3600" b="1" dirty="0" smtClean="0"/>
              <a:t>National Ombudsman Assistance</a:t>
            </a:r>
            <a:endParaRPr lang="en-US" sz="3600" b="1" dirty="0"/>
          </a:p>
        </p:txBody>
      </p:sp>
      <p:sp>
        <p:nvSpPr>
          <p:cNvPr id="3" name="Content Placeholder 2"/>
          <p:cNvSpPr>
            <a:spLocks noGrp="1"/>
          </p:cNvSpPr>
          <p:nvPr>
            <p:ph idx="1"/>
          </p:nvPr>
        </p:nvSpPr>
        <p:spPr>
          <a:xfrm>
            <a:off x="207819" y="2487300"/>
            <a:ext cx="8389916" cy="4729345"/>
          </a:xfrm>
        </p:spPr>
        <p:txBody>
          <a:bodyPr>
            <a:normAutofit fontScale="25000" lnSpcReduction="20000"/>
          </a:bodyPr>
          <a:lstStyle/>
          <a:p>
            <a:endParaRPr lang="en-US" b="1" dirty="0" smtClean="0"/>
          </a:p>
          <a:p>
            <a:r>
              <a:rPr lang="en-US" sz="8000" b="1" dirty="0" smtClean="0"/>
              <a:t>Refer small businesses to the National Ombudsman for issues such as: </a:t>
            </a:r>
          </a:p>
          <a:p>
            <a:endParaRPr lang="en-US" altLang="en-US" b="1" dirty="0" smtClean="0"/>
          </a:p>
          <a:p>
            <a:pPr marL="0" indent="0">
              <a:buNone/>
            </a:pPr>
            <a:r>
              <a:rPr lang="en-US" altLang="en-US" b="1" dirty="0"/>
              <a:t>	</a:t>
            </a:r>
            <a:endParaRPr lang="en-US" altLang="en-US" b="1" dirty="0" smtClean="0"/>
          </a:p>
          <a:p>
            <a:pPr marL="0" indent="0">
              <a:buNone/>
            </a:pPr>
            <a:r>
              <a:rPr lang="en-US" altLang="en-US" sz="5000" b="1" dirty="0"/>
              <a:t>	</a:t>
            </a:r>
            <a:r>
              <a:rPr lang="en-US" altLang="en-US" sz="6200" dirty="0" smtClean="0"/>
              <a:t>- Repetitive </a:t>
            </a:r>
            <a:r>
              <a:rPr lang="en-US" altLang="en-US" sz="6200" dirty="0"/>
              <a:t>audits or investigations by a Federal agency</a:t>
            </a:r>
          </a:p>
          <a:p>
            <a:pPr>
              <a:buNone/>
            </a:pPr>
            <a:endParaRPr lang="en-US" altLang="en-US" sz="6200" dirty="0"/>
          </a:p>
          <a:p>
            <a:pPr marL="0" indent="0">
              <a:buNone/>
            </a:pPr>
            <a:r>
              <a:rPr lang="en-US" altLang="en-US" sz="6200" dirty="0"/>
              <a:t>	</a:t>
            </a:r>
            <a:r>
              <a:rPr lang="en-US" altLang="en-US" sz="6200" dirty="0" smtClean="0"/>
              <a:t>- Fines </a:t>
            </a:r>
            <a:r>
              <a:rPr lang="en-US" altLang="en-US" sz="6200" dirty="0"/>
              <a:t>or penalties assessed by a Federal agency that do not </a:t>
            </a:r>
            <a:r>
              <a:rPr lang="en-US" altLang="en-US" sz="6200" dirty="0" smtClean="0"/>
              <a:t>match the offense   	   committed</a:t>
            </a:r>
            <a:endParaRPr lang="en-US" altLang="en-US" sz="6200" dirty="0"/>
          </a:p>
          <a:p>
            <a:pPr>
              <a:buNone/>
            </a:pPr>
            <a:endParaRPr lang="en-US" altLang="en-US" sz="6200" dirty="0"/>
          </a:p>
          <a:p>
            <a:pPr marL="0" indent="0">
              <a:buNone/>
            </a:pPr>
            <a:r>
              <a:rPr lang="en-US" altLang="en-US" sz="6200" dirty="0"/>
              <a:t>	</a:t>
            </a:r>
            <a:r>
              <a:rPr lang="en-US" altLang="en-US" sz="6200" dirty="0" smtClean="0"/>
              <a:t>- Confusing </a:t>
            </a:r>
            <a:r>
              <a:rPr lang="en-US" altLang="en-US" sz="6200" dirty="0"/>
              <a:t>or unclear paperwork </a:t>
            </a:r>
          </a:p>
          <a:p>
            <a:endParaRPr lang="en-US" altLang="en-US" sz="6200" dirty="0"/>
          </a:p>
          <a:p>
            <a:pPr marL="0" indent="0">
              <a:buNone/>
            </a:pPr>
            <a:r>
              <a:rPr lang="en-US" altLang="en-US" sz="6200" dirty="0"/>
              <a:t>	</a:t>
            </a:r>
            <a:r>
              <a:rPr lang="en-US" altLang="en-US" sz="6200" dirty="0" smtClean="0"/>
              <a:t>- Non-responsive </a:t>
            </a:r>
            <a:r>
              <a:rPr lang="en-US" altLang="en-US" sz="6200" dirty="0"/>
              <a:t>Federal employees</a:t>
            </a:r>
          </a:p>
          <a:p>
            <a:endParaRPr lang="en-US" altLang="en-US" sz="6200" dirty="0"/>
          </a:p>
          <a:p>
            <a:pPr marL="0" indent="0">
              <a:buNone/>
            </a:pPr>
            <a:r>
              <a:rPr lang="en-US" altLang="en-US" sz="6200" dirty="0"/>
              <a:t>	</a:t>
            </a:r>
            <a:r>
              <a:rPr lang="en-US" altLang="en-US" sz="6200" dirty="0" smtClean="0"/>
              <a:t>- Threats</a:t>
            </a:r>
            <a:r>
              <a:rPr lang="en-US" altLang="en-US" sz="6200" dirty="0"/>
              <a:t>, </a:t>
            </a:r>
            <a:r>
              <a:rPr lang="en-US" altLang="en-US" sz="6200" dirty="0" smtClean="0"/>
              <a:t>retaliation, </a:t>
            </a:r>
            <a:r>
              <a:rPr lang="en-US" altLang="en-US" sz="6200" dirty="0"/>
              <a:t>or unprofessional behavior by Federal </a:t>
            </a:r>
            <a:r>
              <a:rPr lang="en-US" altLang="en-US" sz="6200" dirty="0" smtClean="0"/>
              <a:t>employees</a:t>
            </a:r>
            <a:endParaRPr lang="en-US" altLang="en-US" b="1" dirty="0" smtClean="0"/>
          </a:p>
          <a:p>
            <a:pPr marL="0" indent="0">
              <a:buNone/>
            </a:pPr>
            <a:r>
              <a:rPr lang="en-US" altLang="en-US" b="1" dirty="0"/>
              <a:t>	</a:t>
            </a:r>
            <a:endParaRPr lang="en-US" b="1" dirty="0" smtClean="0"/>
          </a:p>
          <a:p>
            <a:endParaRPr lang="en-US" b="1" dirty="0" smtClean="0"/>
          </a:p>
          <a:p>
            <a:r>
              <a:rPr lang="en-US" sz="8000" b="1" dirty="0" smtClean="0"/>
              <a:t>Contact the Ombudsman directly to report systemic regulatory fairness issues</a:t>
            </a:r>
            <a:endParaRPr lang="en-US" sz="8000" b="1" dirty="0"/>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11</a:t>
            </a:r>
            <a:endParaRPr lang="en-US" dirty="0">
              <a:solidFill>
                <a:prstClr val="black">
                  <a:tint val="75000"/>
                </a:prstClr>
              </a:solidFill>
              <a:latin typeface="Calibri"/>
            </a:endParaRPr>
          </a:p>
        </p:txBody>
      </p:sp>
      <p:sp>
        <p:nvSpPr>
          <p:cNvPr id="5" name="Rectangle 4"/>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17310"/>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2490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24" y="1130061"/>
            <a:ext cx="8229600" cy="1620252"/>
          </a:xfrm>
        </p:spPr>
        <p:txBody>
          <a:bodyPr>
            <a:noAutofit/>
          </a:bodyPr>
          <a:lstStyle/>
          <a:p>
            <a:r>
              <a:rPr lang="en-US" sz="3600" b="1" dirty="0" smtClean="0"/>
              <a:t>Federal Agencies Working in Support of Small Business Regulatory Fairness</a:t>
            </a:r>
            <a:endParaRPr lang="en-US" sz="3600" b="1" dirty="0"/>
          </a:p>
        </p:txBody>
      </p:sp>
      <p:sp>
        <p:nvSpPr>
          <p:cNvPr id="3" name="Content Placeholder 2"/>
          <p:cNvSpPr>
            <a:spLocks noGrp="1"/>
          </p:cNvSpPr>
          <p:nvPr>
            <p:ph idx="1"/>
          </p:nvPr>
        </p:nvSpPr>
        <p:spPr>
          <a:xfrm>
            <a:off x="322118" y="2849167"/>
            <a:ext cx="8229600" cy="4525963"/>
          </a:xfrm>
        </p:spPr>
        <p:txBody>
          <a:bodyPr/>
          <a:lstStyle/>
          <a:p>
            <a:r>
              <a:rPr lang="en-US" sz="2400" dirty="0" smtClean="0"/>
              <a:t>The Federal agency representatives frequently participate in SBA roundtables in local small business communities</a:t>
            </a:r>
          </a:p>
          <a:p>
            <a:r>
              <a:rPr lang="en-US" sz="2400" dirty="0" smtClean="0"/>
              <a:t>Attend regulatory fairness hearings in person or by telephone</a:t>
            </a:r>
          </a:p>
          <a:p>
            <a:r>
              <a:rPr lang="en-US" sz="2400" dirty="0"/>
              <a:t>A</a:t>
            </a:r>
            <a:r>
              <a:rPr lang="en-US" sz="2400" dirty="0" smtClean="0"/>
              <a:t>ttend the annual SBA Federal Agency </a:t>
            </a:r>
            <a:r>
              <a:rPr lang="en-US" sz="2400" dirty="0"/>
              <a:t>S</a:t>
            </a:r>
            <a:r>
              <a:rPr lang="en-US" sz="2400" dirty="0" smtClean="0"/>
              <a:t>ummit</a:t>
            </a:r>
          </a:p>
          <a:p>
            <a:r>
              <a:rPr lang="en-US" sz="2400" dirty="0"/>
              <a:t>A</a:t>
            </a:r>
            <a:r>
              <a:rPr lang="en-US" sz="2400" dirty="0" smtClean="0"/>
              <a:t>gencies provide fact sheets and publications, brochures, and compliance guidance on their websites, at outreach events, and to small employers who are the subject of a complaint issued by a Federal agency</a:t>
            </a:r>
          </a:p>
          <a:p>
            <a:endParaRPr lang="en-US" sz="2400" dirty="0"/>
          </a:p>
          <a:p>
            <a:endParaRPr lang="en-US" sz="2400" dirty="0" smtClean="0"/>
          </a:p>
          <a:p>
            <a:endParaRPr lang="en-US" sz="2400" dirty="0"/>
          </a:p>
          <a:p>
            <a:endParaRPr lang="en-US" sz="2400" dirty="0"/>
          </a:p>
          <a:p>
            <a:endParaRPr lang="en-US" dirty="0"/>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12</a:t>
            </a:r>
            <a:endParaRPr lang="en-US" dirty="0">
              <a:solidFill>
                <a:prstClr val="black">
                  <a:tint val="75000"/>
                </a:prstClr>
              </a:solidFill>
              <a:latin typeface="Calibri"/>
            </a:endParaRPr>
          </a:p>
        </p:txBody>
      </p:sp>
      <p:sp>
        <p:nvSpPr>
          <p:cNvPr id="5" name="Rectangle 4"/>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25402"/>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eisanchez\Pictures\640px-US-SmallBusinessAdmin-Seal_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7251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13</a:t>
            </a:r>
            <a:endParaRPr lang="en-US" dirty="0">
              <a:solidFill>
                <a:prstClr val="black">
                  <a:tint val="75000"/>
                </a:prstClr>
              </a:solidFill>
              <a:latin typeface="Calibri"/>
            </a:endParaRPr>
          </a:p>
        </p:txBody>
      </p:sp>
      <p:sp>
        <p:nvSpPr>
          <p:cNvPr id="9" name="Right Arrow 8"/>
          <p:cNvSpPr/>
          <p:nvPr/>
        </p:nvSpPr>
        <p:spPr>
          <a:xfrm>
            <a:off x="4311507" y="2845972"/>
            <a:ext cx="914400" cy="8382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1" name="Rectangle 10"/>
          <p:cNvSpPr/>
          <p:nvPr/>
        </p:nvSpPr>
        <p:spPr>
          <a:xfrm>
            <a:off x="408649" y="4484288"/>
            <a:ext cx="4143899" cy="1696494"/>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500" dirty="0">
              <a:solidFill>
                <a:prstClr val="black"/>
              </a:solidFill>
            </a:endParaRPr>
          </a:p>
        </p:txBody>
      </p:sp>
      <p:sp>
        <p:nvSpPr>
          <p:cNvPr id="13" name="Right Arrow 12"/>
          <p:cNvSpPr/>
          <p:nvPr/>
        </p:nvSpPr>
        <p:spPr>
          <a:xfrm>
            <a:off x="4344326" y="4913435"/>
            <a:ext cx="914400" cy="8382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 name="Rectangle 2"/>
          <p:cNvSpPr/>
          <p:nvPr/>
        </p:nvSpPr>
        <p:spPr>
          <a:xfrm>
            <a:off x="370207" y="1967012"/>
            <a:ext cx="8364682" cy="4401205"/>
          </a:xfrm>
          <a:prstGeom prst="rect">
            <a:avLst/>
          </a:prstGeom>
        </p:spPr>
        <p:txBody>
          <a:bodyPr wrap="square">
            <a:spAutoFit/>
          </a:bodyPr>
          <a:lstStyle/>
          <a:p>
            <a:endParaRPr lang="en-US" sz="2400" b="1" dirty="0" smtClean="0">
              <a:latin typeface="+mn-lt"/>
            </a:endParaRPr>
          </a:p>
          <a:p>
            <a:pPr marL="285750" indent="-285750">
              <a:buFont typeface="Arial" panose="020B0604020202020204" pitchFamily="34" charset="0"/>
              <a:buChar char="•"/>
            </a:pPr>
            <a:r>
              <a:rPr lang="en-US" dirty="0">
                <a:latin typeface="+mn-lt"/>
              </a:rPr>
              <a:t>A</a:t>
            </a:r>
            <a:r>
              <a:rPr lang="en-US" dirty="0" smtClean="0">
                <a:latin typeface="+mn-lt"/>
              </a:rPr>
              <a:t>gency make compliance assistance employees (small business liaisons) available in field offices and by telephone</a:t>
            </a:r>
            <a:br>
              <a:rPr lang="en-US" dirty="0" smtClean="0">
                <a:latin typeface="+mn-lt"/>
              </a:rPr>
            </a:br>
            <a:endParaRPr lang="en-US" dirty="0" smtClean="0">
              <a:latin typeface="+mn-lt"/>
            </a:endParaRPr>
          </a:p>
          <a:p>
            <a:pPr marL="285750" indent="-285750">
              <a:buFont typeface="Arial" panose="020B0604020202020204" pitchFamily="34" charset="0"/>
              <a:buChar char="•"/>
            </a:pPr>
            <a:r>
              <a:rPr lang="en-US" dirty="0">
                <a:latin typeface="+mn-lt"/>
              </a:rPr>
              <a:t>P</a:t>
            </a:r>
            <a:r>
              <a:rPr lang="en-US" dirty="0" smtClean="0">
                <a:latin typeface="+mn-lt"/>
              </a:rPr>
              <a:t>ublishes a list of small business liaisons on their websites</a:t>
            </a:r>
            <a:br>
              <a:rPr lang="en-US" dirty="0" smtClean="0">
                <a:latin typeface="+mn-lt"/>
              </a:rPr>
            </a:br>
            <a:endParaRPr lang="en-US" dirty="0" smtClean="0">
              <a:latin typeface="+mn-lt"/>
            </a:endParaRPr>
          </a:p>
          <a:p>
            <a:pPr marL="285750" indent="-285750">
              <a:buFont typeface="Arial" panose="020B0604020202020204" pitchFamily="34" charset="0"/>
              <a:buChar char="•"/>
            </a:pPr>
            <a:r>
              <a:rPr lang="en-US" dirty="0">
                <a:latin typeface="+mn-lt"/>
              </a:rPr>
              <a:t>P</a:t>
            </a:r>
            <a:r>
              <a:rPr lang="en-US" dirty="0" smtClean="0">
                <a:latin typeface="+mn-lt"/>
              </a:rPr>
              <a:t>rovides no cost individualized and specialized compliance assistance</a:t>
            </a:r>
            <a:br>
              <a:rPr lang="en-US" dirty="0" smtClean="0">
                <a:latin typeface="+mn-lt"/>
              </a:rPr>
            </a:br>
            <a:endParaRPr lang="en-US" dirty="0" smtClean="0">
              <a:latin typeface="+mn-lt"/>
            </a:endParaRPr>
          </a:p>
          <a:p>
            <a:pPr marL="285750" indent="-285750">
              <a:buFont typeface="Arial" panose="020B0604020202020204" pitchFamily="34" charset="0"/>
              <a:buChar char="•"/>
            </a:pPr>
            <a:r>
              <a:rPr lang="en-US" dirty="0">
                <a:latin typeface="+mn-lt"/>
              </a:rPr>
              <a:t>P</a:t>
            </a:r>
            <a:r>
              <a:rPr lang="en-US" dirty="0" smtClean="0">
                <a:latin typeface="+mn-lt"/>
              </a:rPr>
              <a:t>artners with the SBA, chambers of commerce, and other organizations to conduct educational events</a:t>
            </a:r>
          </a:p>
          <a:p>
            <a:endParaRPr lang="en-US" sz="2000" dirty="0" smtClean="0">
              <a:latin typeface="+mn-lt"/>
            </a:endParaRPr>
          </a:p>
          <a:p>
            <a:endParaRPr lang="en-US" sz="2000" dirty="0" smtClean="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smtClean="0">
              <a:latin typeface="+mn-lt"/>
            </a:endParaRPr>
          </a:p>
          <a:p>
            <a:pPr marL="285750" indent="-285750">
              <a:buFont typeface="Arial" panose="020B0604020202020204" pitchFamily="34" charset="0"/>
              <a:buChar char="•"/>
            </a:pPr>
            <a:endParaRPr lang="en-US" dirty="0">
              <a:latin typeface="+mn-lt"/>
            </a:endParaRPr>
          </a:p>
        </p:txBody>
      </p:sp>
      <p:sp>
        <p:nvSpPr>
          <p:cNvPr id="8" name="Rectangle 7"/>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0" y="117310"/>
            <a:ext cx="9144000" cy="1178090"/>
            <a:chOff x="0" y="117310"/>
            <a:chExt cx="9144000" cy="1178090"/>
          </a:xfrm>
        </p:grpSpPr>
        <p:sp>
          <p:nvSpPr>
            <p:cNvPr id="12" name="Rectangle 11"/>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60" y="4697037"/>
            <a:ext cx="3520814" cy="1760407"/>
          </a:xfrm>
          <a:prstGeom prst="rect">
            <a:avLst/>
          </a:prstGeom>
        </p:spPr>
      </p:pic>
      <p:sp>
        <p:nvSpPr>
          <p:cNvPr id="15" name="Title 1"/>
          <p:cNvSpPr txBox="1">
            <a:spLocks/>
          </p:cNvSpPr>
          <p:nvPr/>
        </p:nvSpPr>
        <p:spPr>
          <a:xfrm>
            <a:off x="601224" y="992497"/>
            <a:ext cx="8229600" cy="16202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t>Federal Agencies Working in Support of Small Business Regulatory Fairness</a:t>
            </a:r>
            <a:endParaRPr lang="en-US" sz="3600" b="1" dirty="0"/>
          </a:p>
        </p:txBody>
      </p:sp>
      <p:sp>
        <p:nvSpPr>
          <p:cNvPr id="16" name="TextBox 15"/>
          <p:cNvSpPr txBox="1"/>
          <p:nvPr/>
        </p:nvSpPr>
        <p:spPr>
          <a:xfrm>
            <a:off x="2759525" y="6425188"/>
            <a:ext cx="3381118" cy="461665"/>
          </a:xfrm>
          <a:prstGeom prst="rect">
            <a:avLst/>
          </a:prstGeom>
          <a:noFill/>
        </p:spPr>
        <p:txBody>
          <a:bodyPr wrap="none" rtlCol="0">
            <a:spAutoFit/>
          </a:bodyPr>
          <a:lstStyle/>
          <a:p>
            <a:pPr algn="ctr"/>
            <a:r>
              <a:rPr lang="en-US" sz="1200" i="1" dirty="0" smtClean="0"/>
              <a:t>Invention-Con 2017, </a:t>
            </a:r>
            <a:br>
              <a:rPr lang="en-US" sz="1200" i="1" dirty="0" smtClean="0"/>
            </a:br>
            <a:r>
              <a:rPr lang="en-US" sz="1200" i="1" dirty="0" smtClean="0"/>
              <a:t>U.S. Patent &amp; Trademark Office, Alexandria VA</a:t>
            </a:r>
            <a:endParaRPr lang="en-US" sz="1200" i="1" dirty="0"/>
          </a:p>
        </p:txBody>
      </p:sp>
    </p:spTree>
    <p:extLst>
      <p:ext uri="{BB962C8B-B14F-4D97-AF65-F5344CB8AC3E}">
        <p14:creationId xmlns:p14="http://schemas.microsoft.com/office/powerpoint/2010/main" val="3076887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95" y="898758"/>
            <a:ext cx="8229600" cy="1143000"/>
          </a:xfrm>
        </p:spPr>
        <p:txBody>
          <a:bodyPr>
            <a:normAutofit/>
          </a:bodyPr>
          <a:lstStyle/>
          <a:p>
            <a:r>
              <a:rPr lang="en-US" sz="3600" b="1" dirty="0" smtClean="0"/>
              <a:t>Contact the National Ombudsman</a:t>
            </a:r>
            <a:endParaRPr lang="en-US" sz="3600" b="1" dirty="0"/>
          </a:p>
        </p:txBody>
      </p:sp>
      <p:sp>
        <p:nvSpPr>
          <p:cNvPr id="3" name="Content Placeholder 2"/>
          <p:cNvSpPr>
            <a:spLocks noGrp="1"/>
          </p:cNvSpPr>
          <p:nvPr>
            <p:ph idx="1"/>
          </p:nvPr>
        </p:nvSpPr>
        <p:spPr>
          <a:xfrm>
            <a:off x="581524" y="1699328"/>
            <a:ext cx="7980948" cy="4478044"/>
          </a:xfrm>
        </p:spPr>
        <p:txBody>
          <a:bodyPr>
            <a:normAutofit/>
          </a:bodyPr>
          <a:lstStyle/>
          <a:p>
            <a:pPr marL="0" lvl="0" indent="0" algn="ctr" defTabSz="457200" fontAlgn="base">
              <a:spcBef>
                <a:spcPct val="0"/>
              </a:spcBef>
              <a:spcAft>
                <a:spcPct val="0"/>
              </a:spcAft>
              <a:buNone/>
            </a:pPr>
            <a:r>
              <a:rPr lang="en-US" sz="2000" b="1" dirty="0">
                <a:solidFill>
                  <a:prstClr val="black"/>
                </a:solidFill>
                <a:ea typeface="ＭＳ Ｐゴシック" pitchFamily="80" charset="-128"/>
                <a:cs typeface="Arial" charset="0"/>
                <a:hlinkClick r:id="rId3"/>
              </a:rPr>
              <a:t>www.sba.gov/ombudsman</a:t>
            </a:r>
            <a:endParaRPr lang="en-US" sz="2000" b="1" dirty="0">
              <a:solidFill>
                <a:prstClr val="black"/>
              </a:solidFill>
              <a:ea typeface="ＭＳ Ｐゴシック" pitchFamily="80" charset="-128"/>
              <a:cs typeface="Arial" charset="0"/>
            </a:endParaRPr>
          </a:p>
          <a:p>
            <a:pPr marL="0" lvl="0" indent="0" algn="ctr" defTabSz="457200" fontAlgn="base">
              <a:spcBef>
                <a:spcPct val="0"/>
              </a:spcBef>
              <a:spcAft>
                <a:spcPct val="0"/>
              </a:spcAft>
              <a:buNone/>
            </a:pPr>
            <a:r>
              <a:rPr lang="en-US" sz="2000" b="1" dirty="0">
                <a:solidFill>
                  <a:prstClr val="black"/>
                </a:solidFill>
                <a:ea typeface="ＭＳ Ｐゴシック" pitchFamily="80" charset="-128"/>
                <a:cs typeface="Arial" charset="0"/>
              </a:rPr>
              <a:t>ombudsman@sba.gov</a:t>
            </a:r>
          </a:p>
          <a:p>
            <a:pPr marL="0" lvl="0" indent="0" algn="ctr" defTabSz="457200" fontAlgn="base">
              <a:spcBef>
                <a:spcPct val="0"/>
              </a:spcBef>
              <a:spcAft>
                <a:spcPct val="0"/>
              </a:spcAft>
              <a:buNone/>
            </a:pPr>
            <a:r>
              <a:rPr lang="en-US" sz="2000" b="1" dirty="0" smtClean="0">
                <a:solidFill>
                  <a:prstClr val="black"/>
                </a:solidFill>
                <a:ea typeface="ＭＳ Ｐゴシック" pitchFamily="80" charset="-128"/>
                <a:cs typeface="Arial" charset="0"/>
              </a:rPr>
              <a:t>888-REG-FAIR</a:t>
            </a:r>
          </a:p>
          <a:p>
            <a:pPr marL="0" lvl="0" indent="0" algn="ctr" defTabSz="457200" fontAlgn="base">
              <a:spcBef>
                <a:spcPct val="0"/>
              </a:spcBef>
              <a:spcAft>
                <a:spcPct val="0"/>
              </a:spcAft>
              <a:buNone/>
            </a:pPr>
            <a:endParaRPr lang="en-US" sz="800" b="1" dirty="0" smtClean="0">
              <a:solidFill>
                <a:prstClr val="black"/>
              </a:solidFill>
              <a:ea typeface="ＭＳ Ｐゴシック" pitchFamily="80" charset="-128"/>
              <a:cs typeface="Arial" charset="0"/>
            </a:endParaRPr>
          </a:p>
          <a:p>
            <a:pPr marL="0" indent="0" defTabSz="457200" fontAlgn="base">
              <a:spcBef>
                <a:spcPct val="0"/>
              </a:spcBef>
              <a:spcAft>
                <a:spcPct val="0"/>
              </a:spcAft>
              <a:buNone/>
            </a:pPr>
            <a:r>
              <a:rPr lang="en-US" sz="2000" b="1" dirty="0" smtClean="0">
                <a:solidFill>
                  <a:prstClr val="black"/>
                </a:solidFill>
                <a:ea typeface="ＭＳ Ｐゴシック" pitchFamily="80" charset="-128"/>
                <a:cs typeface="Arial" charset="0"/>
              </a:rPr>
              <a:t>Nathan J. Miller						C. Natalie Lui Duncan</a:t>
            </a:r>
            <a:br>
              <a:rPr lang="en-US" sz="2000" b="1" dirty="0" smtClean="0">
                <a:solidFill>
                  <a:prstClr val="black"/>
                </a:solidFill>
                <a:ea typeface="ＭＳ Ｐゴシック" pitchFamily="80" charset="-128"/>
                <a:cs typeface="Arial" charset="0"/>
              </a:rPr>
            </a:br>
            <a:r>
              <a:rPr lang="en-US" sz="2000" b="1" dirty="0" smtClean="0">
                <a:solidFill>
                  <a:prstClr val="black"/>
                </a:solidFill>
                <a:ea typeface="ＭＳ Ｐゴシック" pitchFamily="80" charset="-128"/>
                <a:cs typeface="Arial" charset="0"/>
              </a:rPr>
              <a:t>National Ombudsman/ 				Deputy National Ombudsman</a:t>
            </a:r>
            <a:br>
              <a:rPr lang="en-US" sz="2000" b="1" dirty="0" smtClean="0">
                <a:solidFill>
                  <a:prstClr val="black"/>
                </a:solidFill>
                <a:ea typeface="ＭＳ Ｐゴシック" pitchFamily="80" charset="-128"/>
                <a:cs typeface="Arial" charset="0"/>
              </a:rPr>
            </a:br>
            <a:r>
              <a:rPr lang="en-US" sz="2000" b="1" dirty="0" smtClean="0">
                <a:solidFill>
                  <a:prstClr val="black"/>
                </a:solidFill>
                <a:ea typeface="ＭＳ Ｐゴシック" pitchFamily="80" charset="-128"/>
                <a:cs typeface="Arial" charset="0"/>
              </a:rPr>
              <a:t>Assistant Administrator for 			</a:t>
            </a:r>
            <a:r>
              <a:rPr lang="en-US" sz="2000" b="1" dirty="0" smtClean="0">
                <a:solidFill>
                  <a:prstClr val="black"/>
                </a:solidFill>
                <a:ea typeface="ＭＳ Ｐゴシック" pitchFamily="80" charset="-128"/>
                <a:cs typeface="Arial" charset="0"/>
                <a:hlinkClick r:id="rId4"/>
              </a:rPr>
              <a:t>natalie.duncan@sba.gov</a:t>
            </a:r>
            <a:r>
              <a:rPr lang="en-US" sz="2000" b="1" dirty="0" smtClean="0">
                <a:solidFill>
                  <a:prstClr val="black"/>
                </a:solidFill>
                <a:ea typeface="ＭＳ Ｐゴシック" pitchFamily="80" charset="-128"/>
                <a:cs typeface="Arial" charset="0"/>
              </a:rPr>
              <a:t> </a:t>
            </a:r>
            <a:br>
              <a:rPr lang="en-US" sz="2000" b="1" dirty="0" smtClean="0">
                <a:solidFill>
                  <a:prstClr val="black"/>
                </a:solidFill>
                <a:ea typeface="ＭＳ Ｐゴシック" pitchFamily="80" charset="-128"/>
                <a:cs typeface="Arial" charset="0"/>
              </a:rPr>
            </a:br>
            <a:r>
              <a:rPr lang="en-US" sz="2000" b="1" dirty="0" smtClean="0">
                <a:solidFill>
                  <a:prstClr val="black"/>
                </a:solidFill>
                <a:ea typeface="ＭＳ Ｐゴシック" pitchFamily="80" charset="-128"/>
                <a:cs typeface="Arial" charset="0"/>
              </a:rPr>
              <a:t>Regulatory Enforcement Fairness  </a:t>
            </a:r>
            <a:br>
              <a:rPr lang="en-US" sz="2000" b="1" dirty="0" smtClean="0">
                <a:solidFill>
                  <a:prstClr val="black"/>
                </a:solidFill>
                <a:ea typeface="ＭＳ Ｐゴシック" pitchFamily="80" charset="-128"/>
                <a:cs typeface="Arial" charset="0"/>
              </a:rPr>
            </a:br>
            <a:r>
              <a:rPr lang="en-US" sz="2000" b="1" dirty="0" smtClean="0">
                <a:solidFill>
                  <a:prstClr val="black"/>
                </a:solidFill>
                <a:ea typeface="ＭＳ Ｐゴシック" pitchFamily="80" charset="-128"/>
                <a:cs typeface="Arial" charset="0"/>
                <a:hlinkClick r:id="rId5"/>
              </a:rPr>
              <a:t>nathan.miller@sba.gov</a:t>
            </a:r>
            <a:r>
              <a:rPr lang="en-US" sz="2000" b="1" dirty="0" smtClean="0">
                <a:solidFill>
                  <a:prstClr val="black"/>
                </a:solidFill>
                <a:ea typeface="ＭＳ Ｐゴシック" pitchFamily="80" charset="-128"/>
                <a:cs typeface="Arial" charset="0"/>
              </a:rPr>
              <a:t> </a:t>
            </a:r>
          </a:p>
          <a:p>
            <a:pPr marL="0" indent="0" algn="ctr" defTabSz="457200" fontAlgn="base">
              <a:spcBef>
                <a:spcPct val="0"/>
              </a:spcBef>
              <a:spcAft>
                <a:spcPct val="0"/>
              </a:spcAft>
              <a:buNone/>
            </a:pPr>
            <a:endParaRPr lang="en-US" sz="2000" b="1" u="sng" dirty="0">
              <a:solidFill>
                <a:prstClr val="black"/>
              </a:solidFill>
              <a:ea typeface="ＭＳ Ｐゴシック" pitchFamily="80" charset="-128"/>
              <a:cs typeface="Arial" charset="0"/>
              <a:hlinkClick r:id="rId3"/>
            </a:endParaRPr>
          </a:p>
          <a:p>
            <a:pPr marL="0" indent="0" algn="ctr" defTabSz="457200" fontAlgn="base">
              <a:spcBef>
                <a:spcPct val="0"/>
              </a:spcBef>
              <a:spcAft>
                <a:spcPct val="0"/>
              </a:spcAft>
              <a:buNone/>
            </a:pPr>
            <a:endParaRPr lang="en-US" sz="2000" b="1" u="sng" dirty="0" smtClean="0">
              <a:solidFill>
                <a:prstClr val="black"/>
              </a:solidFill>
              <a:ea typeface="ＭＳ Ｐゴシック" pitchFamily="80" charset="-128"/>
              <a:cs typeface="Arial" charset="0"/>
              <a:hlinkClick r:id="rId3"/>
            </a:endParaRPr>
          </a:p>
          <a:p>
            <a:pPr marL="0" lvl="0" indent="0" algn="ctr" defTabSz="457200" fontAlgn="base">
              <a:spcBef>
                <a:spcPct val="0"/>
              </a:spcBef>
              <a:spcAft>
                <a:spcPct val="0"/>
              </a:spcAft>
              <a:buNone/>
            </a:pPr>
            <a:endParaRPr lang="en-US" sz="2400" b="1" dirty="0">
              <a:solidFill>
                <a:prstClr val="black"/>
              </a:solidFill>
              <a:ea typeface="ＭＳ Ｐゴシック" pitchFamily="80" charset="-128"/>
              <a:cs typeface="Arial" charset="0"/>
              <a:hlinkClick r:id="rId3"/>
            </a:endParaRPr>
          </a:p>
          <a:p>
            <a:pPr marL="0" lvl="0" indent="0" defTabSz="457200" fontAlgn="base">
              <a:spcBef>
                <a:spcPct val="0"/>
              </a:spcBef>
              <a:spcAft>
                <a:spcPct val="0"/>
              </a:spcAft>
              <a:buNone/>
            </a:pPr>
            <a:endParaRPr lang="en-US" sz="2400" dirty="0">
              <a:solidFill>
                <a:prstClr val="black"/>
              </a:solidFill>
              <a:ea typeface="ＭＳ Ｐゴシック" pitchFamily="80" charset="-128"/>
              <a:cs typeface="Arial" charset="0"/>
            </a:endParaRPr>
          </a:p>
          <a:p>
            <a:pPr marL="0" indent="0">
              <a:buNone/>
            </a:pPr>
            <a:endParaRPr lang="en-US" dirty="0"/>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14</a:t>
            </a:r>
            <a:endParaRPr lang="en-US" dirty="0">
              <a:solidFill>
                <a:prstClr val="black">
                  <a:tint val="75000"/>
                </a:prstClr>
              </a:solidFill>
              <a:latin typeface="Calibri"/>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9943" y="4470277"/>
            <a:ext cx="1759013" cy="2283566"/>
          </a:xfrm>
          <a:prstGeom prst="rect">
            <a:avLst/>
          </a:prstGeom>
        </p:spPr>
      </p:pic>
      <p:sp>
        <p:nvSpPr>
          <p:cNvPr id="10" name="Rectangle 9"/>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nvGrpSpPr>
          <p:cNvPr id="7" name="Group 6"/>
          <p:cNvGrpSpPr/>
          <p:nvPr/>
        </p:nvGrpSpPr>
        <p:grpSpPr>
          <a:xfrm>
            <a:off x="0" y="117310"/>
            <a:ext cx="9144000" cy="1178090"/>
            <a:chOff x="0" y="117310"/>
            <a:chExt cx="9144000" cy="1178090"/>
          </a:xfrm>
        </p:grpSpPr>
        <p:sp>
          <p:nvSpPr>
            <p:cNvPr id="8" name="Rectangle 7"/>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eisanchez\Pictures\640px-US-SmallBusinessAdmin-Seal_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0641" y="4470276"/>
            <a:ext cx="1522559" cy="2283567"/>
          </a:xfrm>
          <a:prstGeom prst="rect">
            <a:avLst/>
          </a:prstGeom>
        </p:spPr>
      </p:pic>
    </p:spTree>
    <p:extLst>
      <p:ext uri="{BB962C8B-B14F-4D97-AF65-F5344CB8AC3E}">
        <p14:creationId xmlns:p14="http://schemas.microsoft.com/office/powerpoint/2010/main" val="2758212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6708"/>
            <a:ext cx="8229600" cy="4525963"/>
          </a:xfrm>
        </p:spPr>
        <p:txBody>
          <a:bodyPr>
            <a:normAutofit/>
          </a:bodyPr>
          <a:lstStyle/>
          <a:p>
            <a:pPr marL="0" indent="0" algn="ctr">
              <a:buNone/>
            </a:pPr>
            <a:endParaRPr lang="en-US" i="1" dirty="0" smtClean="0"/>
          </a:p>
          <a:p>
            <a:pPr marL="0" indent="0" algn="ctr">
              <a:buNone/>
            </a:pPr>
            <a:endParaRPr lang="en-US" sz="2800" i="1" dirty="0" smtClean="0"/>
          </a:p>
          <a:p>
            <a:pPr marL="0" indent="0" algn="ctr">
              <a:buNone/>
            </a:pPr>
            <a:r>
              <a:rPr lang="en-US" sz="2800" i="1" dirty="0" smtClean="0"/>
              <a:t>“The Office of the National Ombudsman helps lift the burden of regulatory compliance off the backs of entrepreneurs, enabling them to keep their focus </a:t>
            </a:r>
            <a:br>
              <a:rPr lang="en-US" sz="2800" i="1" dirty="0" smtClean="0"/>
            </a:br>
            <a:r>
              <a:rPr lang="en-US" sz="2800" i="1" dirty="0" smtClean="0"/>
              <a:t>where it belongs—on their businesses.”</a:t>
            </a:r>
            <a:br>
              <a:rPr lang="en-US" sz="2800" i="1" dirty="0" smtClean="0"/>
            </a:br>
            <a:endParaRPr lang="en-US" sz="1800" i="1" dirty="0" smtClean="0"/>
          </a:p>
          <a:p>
            <a:pPr marL="0" indent="0" algn="ctr">
              <a:buNone/>
            </a:pPr>
            <a:r>
              <a:rPr lang="en-US" sz="1600" i="1" dirty="0" smtClean="0"/>
              <a:t>Linda E. McMahon</a:t>
            </a:r>
            <a:br>
              <a:rPr lang="en-US" sz="1600" i="1" dirty="0" smtClean="0"/>
            </a:br>
            <a:r>
              <a:rPr lang="en-US" sz="1600" i="1" dirty="0" smtClean="0"/>
              <a:t>Administrator</a:t>
            </a:r>
            <a:br>
              <a:rPr lang="en-US" sz="1600" i="1" dirty="0" smtClean="0"/>
            </a:br>
            <a:r>
              <a:rPr lang="en-US" sz="1600" i="1" dirty="0" smtClean="0"/>
              <a:t>U.S. Small Business Administration</a:t>
            </a:r>
          </a:p>
        </p:txBody>
      </p:sp>
      <p:sp>
        <p:nvSpPr>
          <p:cNvPr id="4" name="Slide Number Placeholder 3"/>
          <p:cNvSpPr>
            <a:spLocks noGrp="1"/>
          </p:cNvSpPr>
          <p:nvPr>
            <p:ph type="sldNum" sz="quarter" idx="12"/>
          </p:nvPr>
        </p:nvSpPr>
        <p:spPr/>
        <p:txBody>
          <a:bodyPr/>
          <a:lstStyle/>
          <a:p>
            <a:pPr fontAlgn="auto">
              <a:spcBef>
                <a:spcPts val="0"/>
              </a:spcBef>
              <a:spcAft>
                <a:spcPts val="0"/>
              </a:spcAft>
            </a:pPr>
            <a:fld id="{45DFDEC4-98CF-4D81-A218-4DCE9DEE9273}" type="slidenum">
              <a:rPr lang="en-US" smtClean="0">
                <a:solidFill>
                  <a:prstClr val="black">
                    <a:tint val="75000"/>
                  </a:prstClr>
                </a:solidFill>
                <a:latin typeface="Calibri"/>
              </a:rPr>
              <a:pPr fontAlgn="auto">
                <a:spcBef>
                  <a:spcPts val="0"/>
                </a:spcBef>
                <a:spcAft>
                  <a:spcPts val="0"/>
                </a:spcAft>
              </a:pPr>
              <a:t>2</a:t>
            </a:fld>
            <a:endParaRPr lang="en-US" dirty="0">
              <a:solidFill>
                <a:prstClr val="black">
                  <a:tint val="75000"/>
                </a:prstClr>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905" y="629155"/>
            <a:ext cx="2089769" cy="2089769"/>
          </a:xfrm>
          <a:prstGeom prst="rect">
            <a:avLst/>
          </a:prstGeom>
        </p:spPr>
      </p:pic>
    </p:spTree>
    <p:extLst>
      <p:ext uri="{BB962C8B-B14F-4D97-AF65-F5344CB8AC3E}">
        <p14:creationId xmlns:p14="http://schemas.microsoft.com/office/powerpoint/2010/main" val="2960038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620" y="699657"/>
            <a:ext cx="3008313" cy="1162050"/>
          </a:xfrm>
        </p:spPr>
        <p:txBody>
          <a:bodyPr>
            <a:normAutofit/>
          </a:bodyPr>
          <a:lstStyle/>
          <a:p>
            <a:r>
              <a:rPr lang="en-US" sz="3600" dirty="0" smtClean="0"/>
              <a:t>Mission</a:t>
            </a:r>
            <a:endParaRPr lang="en-US" sz="3600" dirty="0"/>
          </a:p>
        </p:txBody>
      </p:sp>
      <p:sp>
        <p:nvSpPr>
          <p:cNvPr id="3" name="Content Placeholder 2"/>
          <p:cNvSpPr>
            <a:spLocks noGrp="1"/>
          </p:cNvSpPr>
          <p:nvPr>
            <p:ph idx="1"/>
          </p:nvPr>
        </p:nvSpPr>
        <p:spPr>
          <a:xfrm>
            <a:off x="344905" y="2017211"/>
            <a:ext cx="4178968" cy="4337468"/>
          </a:xfrm>
        </p:spPr>
        <p:txBody>
          <a:bodyPr>
            <a:normAutofit lnSpcReduction="10000"/>
          </a:bodyPr>
          <a:lstStyle/>
          <a:p>
            <a:r>
              <a:rPr lang="en-US" sz="2000" dirty="0" smtClean="0">
                <a:solidFill>
                  <a:schemeClr val="tx1"/>
                </a:solidFill>
              </a:rPr>
              <a:t>The SBA Office </a:t>
            </a:r>
            <a:r>
              <a:rPr lang="en-US" sz="2000" dirty="0">
                <a:solidFill>
                  <a:schemeClr val="tx1"/>
                </a:solidFill>
              </a:rPr>
              <a:t>of the National Ombudsman (ONO) assists small businesses when they experience excessive or unfair Federal regulatory enforcement actions, such as repetitive audits or investigations, excessive fines, penalties, threats, retaliation, or other unfair enforcement action by a Federal </a:t>
            </a:r>
            <a:r>
              <a:rPr lang="en-US" sz="2000" dirty="0" smtClean="0">
                <a:solidFill>
                  <a:schemeClr val="tx1"/>
                </a:solidFill>
              </a:rPr>
              <a:t>agency</a:t>
            </a:r>
            <a:r>
              <a:rPr lang="en-US" sz="2000" dirty="0">
                <a:solidFill>
                  <a:schemeClr val="tx1"/>
                </a:solidFill>
              </a:rPr>
              <a:t/>
            </a:r>
            <a:br>
              <a:rPr lang="en-US" sz="2000" dirty="0">
                <a:solidFill>
                  <a:schemeClr val="tx1"/>
                </a:solidFill>
              </a:rPr>
            </a:br>
            <a:endParaRPr lang="en-US" sz="2000" dirty="0">
              <a:solidFill>
                <a:schemeClr val="tx1"/>
              </a:solidFill>
            </a:endParaRPr>
          </a:p>
          <a:p>
            <a:r>
              <a:rPr lang="en-US" sz="2000" dirty="0">
                <a:solidFill>
                  <a:schemeClr val="tx1"/>
                </a:solidFill>
              </a:rPr>
              <a:t>Its establishment was authorized by the Small Business Regulatory Enforcement Fairness Act of 1996 (SBREFA</a:t>
            </a:r>
            <a:r>
              <a:rPr lang="en-US" sz="2000" dirty="0" smtClean="0">
                <a:solidFill>
                  <a:schemeClr val="tx1"/>
                </a:solidFill>
              </a:rPr>
              <a:t>)</a:t>
            </a:r>
            <a:endParaRPr lang="en-US" sz="2000" dirty="0">
              <a:solidFill>
                <a:schemeClr val="tx1"/>
              </a:solidFill>
            </a:endParaRPr>
          </a:p>
          <a:p>
            <a:pPr marL="0" indent="0" algn="ctr">
              <a:buNone/>
            </a:pPr>
            <a:endParaRPr lang="en-US" dirty="0">
              <a:solidFill>
                <a:schemeClr val="tx1"/>
              </a:solidFill>
            </a:endParaRPr>
          </a:p>
          <a:p>
            <a:pPr marL="0" indent="0" algn="ctr">
              <a:buNone/>
            </a:pPr>
            <a:endParaRPr lang="en-US" dirty="0">
              <a:solidFill>
                <a:schemeClr val="tx1"/>
              </a:solidFill>
            </a:endParaRPr>
          </a:p>
        </p:txBody>
      </p:sp>
      <p:sp>
        <p:nvSpPr>
          <p:cNvPr id="7" name="Slide Number Placeholder 3"/>
          <p:cNvSpPr>
            <a:spLocks noGrp="1"/>
          </p:cNvSpPr>
          <p:nvPr>
            <p:ph type="sldNum" sz="quarter" idx="4294967295"/>
          </p:nvPr>
        </p:nvSpPr>
        <p:spPr>
          <a:xfrm>
            <a:off x="6553200" y="6356350"/>
            <a:ext cx="2133600" cy="365125"/>
          </a:xfrm>
        </p:spPr>
        <p:txBody>
          <a:bodyPr/>
          <a:lstStyle/>
          <a:p>
            <a:pPr fontAlgn="auto">
              <a:spcBef>
                <a:spcPts val="0"/>
              </a:spcBef>
              <a:spcAft>
                <a:spcPts val="0"/>
              </a:spcAft>
            </a:pPr>
            <a:r>
              <a:rPr lang="en-US" dirty="0">
                <a:solidFill>
                  <a:prstClr val="black">
                    <a:tint val="75000"/>
                  </a:prstClr>
                </a:solidFill>
                <a:latin typeface="Calibri"/>
              </a:rPr>
              <a:t>2</a:t>
            </a:r>
          </a:p>
        </p:txBody>
      </p:sp>
      <p:sp>
        <p:nvSpPr>
          <p:cNvPr id="13" name="Rectangle 12"/>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0" y="117310"/>
            <a:ext cx="9144000" cy="1178090"/>
            <a:chOff x="0" y="117310"/>
            <a:chExt cx="9144000" cy="1178090"/>
          </a:xfrm>
        </p:grpSpPr>
        <p:sp>
          <p:nvSpPr>
            <p:cNvPr id="9" name="Rectangle 8"/>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464" y="1205339"/>
            <a:ext cx="3059499" cy="22946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203" y="3923396"/>
            <a:ext cx="3063625" cy="2402118"/>
          </a:xfrm>
          <a:prstGeom prst="rect">
            <a:avLst/>
          </a:prstGeom>
        </p:spPr>
      </p:pic>
      <p:sp>
        <p:nvSpPr>
          <p:cNvPr id="6" name="TextBox 5"/>
          <p:cNvSpPr txBox="1"/>
          <p:nvPr/>
        </p:nvSpPr>
        <p:spPr>
          <a:xfrm>
            <a:off x="5381202" y="6312100"/>
            <a:ext cx="3187091" cy="461665"/>
          </a:xfrm>
          <a:prstGeom prst="rect">
            <a:avLst/>
          </a:prstGeom>
          <a:noFill/>
        </p:spPr>
        <p:txBody>
          <a:bodyPr wrap="none" rtlCol="0">
            <a:spAutoFit/>
          </a:bodyPr>
          <a:lstStyle/>
          <a:p>
            <a:pPr algn="ctr"/>
            <a:r>
              <a:rPr lang="en-US" sz="1200" i="1" dirty="0" smtClean="0"/>
              <a:t>Region V Regulatory Enforcement Fairness </a:t>
            </a:r>
            <a:br>
              <a:rPr lang="en-US" sz="1200" i="1" dirty="0" smtClean="0"/>
            </a:br>
            <a:r>
              <a:rPr lang="en-US" sz="1200" i="1" dirty="0" smtClean="0"/>
              <a:t>Roundtable, Eau Claire, WI</a:t>
            </a:r>
            <a:endParaRPr lang="en-US" sz="1200" i="1" dirty="0"/>
          </a:p>
        </p:txBody>
      </p:sp>
      <p:sp>
        <p:nvSpPr>
          <p:cNvPr id="12" name="TextBox 11"/>
          <p:cNvSpPr txBox="1"/>
          <p:nvPr/>
        </p:nvSpPr>
        <p:spPr>
          <a:xfrm>
            <a:off x="5534366" y="3472127"/>
            <a:ext cx="2869695" cy="461665"/>
          </a:xfrm>
          <a:prstGeom prst="rect">
            <a:avLst/>
          </a:prstGeom>
          <a:noFill/>
        </p:spPr>
        <p:txBody>
          <a:bodyPr wrap="none" rtlCol="0">
            <a:spAutoFit/>
          </a:bodyPr>
          <a:lstStyle/>
          <a:p>
            <a:pPr algn="ctr"/>
            <a:r>
              <a:rPr lang="en-US" sz="1200" i="1" dirty="0" smtClean="0"/>
              <a:t>2017 National Regulatory Enforcement </a:t>
            </a:r>
            <a:br>
              <a:rPr lang="en-US" sz="1200" i="1" dirty="0" smtClean="0"/>
            </a:br>
            <a:r>
              <a:rPr lang="en-US" sz="1200" i="1" dirty="0" smtClean="0"/>
              <a:t>Fairness Hearing, Washington DC</a:t>
            </a:r>
            <a:endParaRPr lang="en-US" sz="1200" i="1" dirty="0"/>
          </a:p>
        </p:txBody>
      </p:sp>
    </p:spTree>
    <p:extLst>
      <p:ext uri="{BB962C8B-B14F-4D97-AF65-F5344CB8AC3E}">
        <p14:creationId xmlns:p14="http://schemas.microsoft.com/office/powerpoint/2010/main" val="771336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365"/>
            <a:ext cx="8229600" cy="1143000"/>
          </a:xfrm>
        </p:spPr>
        <p:txBody>
          <a:bodyPr>
            <a:normAutofit/>
          </a:bodyPr>
          <a:lstStyle/>
          <a:p>
            <a:r>
              <a:rPr lang="en-US" sz="3600" b="1" dirty="0" smtClean="0"/>
              <a:t>Core Functions</a:t>
            </a:r>
            <a:endParaRPr lang="en-US" sz="3600" b="1" dirty="0"/>
          </a:p>
        </p:txBody>
      </p:sp>
      <p:sp>
        <p:nvSpPr>
          <p:cNvPr id="3" name="Content Placeholder 2"/>
          <p:cNvSpPr>
            <a:spLocks noGrp="1"/>
          </p:cNvSpPr>
          <p:nvPr>
            <p:ph idx="1"/>
          </p:nvPr>
        </p:nvSpPr>
        <p:spPr>
          <a:xfrm>
            <a:off x="457200" y="1750177"/>
            <a:ext cx="8229600" cy="4525963"/>
          </a:xfrm>
        </p:spPr>
        <p:txBody>
          <a:bodyPr>
            <a:normAutofit fontScale="25000" lnSpcReduction="20000"/>
          </a:bodyPr>
          <a:lstStyle/>
          <a:p>
            <a:endParaRPr lang="en-US" dirty="0" smtClean="0"/>
          </a:p>
          <a:p>
            <a:endParaRPr lang="en-US" dirty="0"/>
          </a:p>
          <a:p>
            <a:r>
              <a:rPr lang="en-US" sz="9600" dirty="0" smtClean="0"/>
              <a:t>Solicits comments from small businesses </a:t>
            </a:r>
            <a:br>
              <a:rPr lang="en-US" sz="9600" dirty="0" smtClean="0"/>
            </a:br>
            <a:endParaRPr lang="en-US" sz="9600" dirty="0" smtClean="0"/>
          </a:p>
          <a:p>
            <a:r>
              <a:rPr lang="en-US" sz="9600" dirty="0" smtClean="0"/>
              <a:t>Acts as </a:t>
            </a:r>
            <a:r>
              <a:rPr lang="en-US" sz="9600" dirty="0"/>
              <a:t>a </a:t>
            </a:r>
            <a:r>
              <a:rPr lang="en-US" sz="9600" dirty="0" smtClean="0"/>
              <a:t>troubleshooter between </a:t>
            </a:r>
            <a:r>
              <a:rPr lang="en-US" sz="9600" dirty="0"/>
              <a:t>small businesses and Federal </a:t>
            </a:r>
            <a:r>
              <a:rPr lang="en-US" sz="9600" dirty="0" smtClean="0"/>
              <a:t>agencies</a:t>
            </a:r>
            <a:br>
              <a:rPr lang="en-US" sz="9600" dirty="0" smtClean="0"/>
            </a:br>
            <a:endParaRPr lang="en-US" sz="9600" dirty="0" smtClean="0"/>
          </a:p>
          <a:p>
            <a:r>
              <a:rPr lang="en-US" sz="9600" dirty="0"/>
              <a:t>S</a:t>
            </a:r>
            <a:r>
              <a:rPr lang="en-US" sz="9600" dirty="0" smtClean="0"/>
              <a:t>erves </a:t>
            </a:r>
            <a:r>
              <a:rPr lang="en-US" sz="9600" dirty="0"/>
              <a:t>as a voice for small </a:t>
            </a:r>
            <a:r>
              <a:rPr lang="en-US" sz="9600" dirty="0" smtClean="0"/>
              <a:t>businesses </a:t>
            </a:r>
            <a:br>
              <a:rPr lang="en-US" sz="9600" dirty="0" smtClean="0"/>
            </a:br>
            <a:endParaRPr lang="en-US" sz="9600" dirty="0" smtClean="0"/>
          </a:p>
          <a:p>
            <a:r>
              <a:rPr lang="en-US" sz="9600" dirty="0" smtClean="0"/>
              <a:t>Conducts public hearings, roundtables, and forums</a:t>
            </a:r>
            <a:br>
              <a:rPr lang="en-US" sz="9600" dirty="0" smtClean="0"/>
            </a:br>
            <a:endParaRPr lang="en-US" sz="9600" dirty="0" smtClean="0"/>
          </a:p>
          <a:p>
            <a:r>
              <a:rPr lang="en-US" sz="9600" dirty="0" smtClean="0"/>
              <a:t>Rates Federal agencies on their responsiveness to small business regulatory concerns</a:t>
            </a:r>
            <a:br>
              <a:rPr lang="en-US" sz="9600" dirty="0" smtClean="0"/>
            </a:br>
            <a:endParaRPr lang="en-US" sz="9600" dirty="0" smtClean="0"/>
          </a:p>
          <a:p>
            <a:r>
              <a:rPr lang="en-US" sz="9600" dirty="0" smtClean="0"/>
              <a:t>Raises small business concerns to Congress</a:t>
            </a:r>
            <a:br>
              <a:rPr lang="en-US" sz="9600" dirty="0" smtClean="0"/>
            </a:br>
            <a:endParaRPr lang="en-US" sz="9600" dirty="0" smtClean="0"/>
          </a:p>
          <a:p>
            <a:endParaRPr lang="en-US" sz="5500" dirty="0"/>
          </a:p>
          <a:p>
            <a:endParaRPr lang="en-US" sz="9600" dirty="0" smtClean="0"/>
          </a:p>
          <a:p>
            <a:endParaRPr lang="en-US" sz="9600" dirty="0"/>
          </a:p>
          <a:p>
            <a:endParaRPr lang="en-US" sz="9600" dirty="0"/>
          </a:p>
          <a:p>
            <a:endParaRPr lang="en-US" sz="9600" dirty="0" smtClean="0"/>
          </a:p>
          <a:p>
            <a:endParaRPr lang="en-US" sz="9600" dirty="0"/>
          </a:p>
          <a:p>
            <a:endParaRPr lang="en-US" sz="9600"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3</a:t>
            </a:r>
            <a:endParaRPr lang="en-US" dirty="0">
              <a:solidFill>
                <a:prstClr val="black">
                  <a:tint val="75000"/>
                </a:prstClr>
              </a:solidFill>
              <a:latin typeface="Calibri"/>
            </a:endParaRPr>
          </a:p>
        </p:txBody>
      </p:sp>
      <p:sp>
        <p:nvSpPr>
          <p:cNvPr id="6" name="Rectangle 5"/>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p:cNvGrpSpPr/>
          <p:nvPr/>
        </p:nvGrpSpPr>
        <p:grpSpPr>
          <a:xfrm>
            <a:off x="0" y="117310"/>
            <a:ext cx="9144000" cy="1178090"/>
            <a:chOff x="0" y="117310"/>
            <a:chExt cx="9144000" cy="1178090"/>
          </a:xfrm>
        </p:grpSpPr>
        <p:sp>
          <p:nvSpPr>
            <p:cNvPr id="8" name="Rectangle 7"/>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eisanchez\Pictures\640px-US-SmallBusinessAdmin-Seal_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1466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490"/>
            <a:ext cx="8229600" cy="1143000"/>
          </a:xfrm>
        </p:spPr>
        <p:txBody>
          <a:bodyPr>
            <a:normAutofit/>
          </a:bodyPr>
          <a:lstStyle/>
          <a:p>
            <a:r>
              <a:rPr lang="en-US" sz="3600" b="1" dirty="0" smtClean="0"/>
              <a:t>Working for Your Small Business</a:t>
            </a:r>
            <a:endParaRPr lang="en-US" sz="3600" b="1" dirty="0"/>
          </a:p>
        </p:txBody>
      </p:sp>
      <p:sp>
        <p:nvSpPr>
          <p:cNvPr id="3" name="Content Placeholder 2"/>
          <p:cNvSpPr>
            <a:spLocks noGrp="1"/>
          </p:cNvSpPr>
          <p:nvPr>
            <p:ph idx="1"/>
          </p:nvPr>
        </p:nvSpPr>
        <p:spPr>
          <a:xfrm>
            <a:off x="457200" y="1950986"/>
            <a:ext cx="8229600" cy="4525963"/>
          </a:xfrm>
        </p:spPr>
        <p:txBody>
          <a:bodyPr>
            <a:normAutofit/>
          </a:bodyPr>
          <a:lstStyle/>
          <a:p>
            <a:pPr marL="0" lvl="0" indent="0" defTabSz="457200">
              <a:spcBef>
                <a:spcPts val="0"/>
              </a:spcBef>
              <a:buClr>
                <a:srgbClr val="C0504D"/>
              </a:buClr>
              <a:buNone/>
              <a:defRPr/>
            </a:pPr>
            <a:r>
              <a:rPr lang="en-US" sz="3000" dirty="0" smtClean="0">
                <a:solidFill>
                  <a:prstClr val="black"/>
                </a:solidFill>
                <a:ea typeface="ＭＳ Ｐゴシック" pitchFamily="34" charset="-128"/>
              </a:rPr>
              <a:t>ONO saves </a:t>
            </a:r>
            <a:r>
              <a:rPr lang="en-US" sz="3000" b="1" dirty="0">
                <a:solidFill>
                  <a:prstClr val="black"/>
                </a:solidFill>
                <a:ea typeface="ＭＳ Ｐゴシック" pitchFamily="34" charset="-128"/>
              </a:rPr>
              <a:t>time</a:t>
            </a:r>
            <a:r>
              <a:rPr lang="en-US" sz="3000" dirty="0">
                <a:solidFill>
                  <a:prstClr val="black"/>
                </a:solidFill>
                <a:ea typeface="ＭＳ Ｐゴシック" pitchFamily="34" charset="-128"/>
              </a:rPr>
              <a:t> and </a:t>
            </a:r>
            <a:r>
              <a:rPr lang="en-US" sz="3000" b="1" dirty="0">
                <a:solidFill>
                  <a:prstClr val="black"/>
                </a:solidFill>
                <a:ea typeface="ＭＳ Ｐゴシック" pitchFamily="34" charset="-128"/>
              </a:rPr>
              <a:t>money</a:t>
            </a:r>
            <a:r>
              <a:rPr lang="en-US" sz="3000" dirty="0">
                <a:solidFill>
                  <a:prstClr val="black"/>
                </a:solidFill>
                <a:ea typeface="ＭＳ Ｐゴシック" pitchFamily="34" charset="-128"/>
              </a:rPr>
              <a:t> for small business owners by helping to:</a:t>
            </a:r>
          </a:p>
          <a:p>
            <a:pPr marL="0" lvl="0" indent="0" defTabSz="457200">
              <a:spcBef>
                <a:spcPts val="0"/>
              </a:spcBef>
              <a:buClr>
                <a:srgbClr val="C0504D"/>
              </a:buClr>
              <a:buNone/>
              <a:defRPr/>
            </a:pPr>
            <a:endParaRPr lang="en-US" sz="1300" dirty="0">
              <a:solidFill>
                <a:prstClr val="black"/>
              </a:solidFill>
              <a:ea typeface="ＭＳ Ｐゴシック" pitchFamily="34" charset="-128"/>
            </a:endParaRPr>
          </a:p>
          <a:p>
            <a:pPr marL="457200" lvl="0" indent="-457200" defTabSz="457200">
              <a:spcBef>
                <a:spcPts val="0"/>
              </a:spcBef>
              <a:spcAft>
                <a:spcPts val="800"/>
              </a:spcAft>
              <a:buClr>
                <a:schemeClr val="tx2"/>
              </a:buClr>
              <a:defRPr/>
            </a:pPr>
            <a:r>
              <a:rPr lang="en-US" sz="3000" dirty="0">
                <a:solidFill>
                  <a:prstClr val="black"/>
                </a:solidFill>
                <a:ea typeface="ＭＳ Ｐゴシック" pitchFamily="34" charset="-128"/>
              </a:rPr>
              <a:t>Obtain compliance assistance and clarify </a:t>
            </a:r>
            <a:r>
              <a:rPr lang="en-US" sz="3000" dirty="0" smtClean="0">
                <a:solidFill>
                  <a:prstClr val="black"/>
                </a:solidFill>
                <a:ea typeface="ＭＳ Ｐゴシック" pitchFamily="34" charset="-128"/>
              </a:rPr>
              <a:t>compliance </a:t>
            </a:r>
            <a:r>
              <a:rPr lang="en-US" sz="3000" dirty="0">
                <a:solidFill>
                  <a:prstClr val="black"/>
                </a:solidFill>
                <a:ea typeface="ＭＳ Ｐゴシック" pitchFamily="34" charset="-128"/>
              </a:rPr>
              <a:t>questions</a:t>
            </a:r>
          </a:p>
          <a:p>
            <a:pPr marL="457200" lvl="0" indent="-457200" defTabSz="457200">
              <a:spcBef>
                <a:spcPts val="0"/>
              </a:spcBef>
              <a:spcAft>
                <a:spcPts val="800"/>
              </a:spcAft>
              <a:buClr>
                <a:schemeClr val="tx2"/>
              </a:buClr>
              <a:defRPr/>
            </a:pPr>
            <a:r>
              <a:rPr lang="en-US" sz="3000" dirty="0">
                <a:solidFill>
                  <a:prstClr val="black"/>
                </a:solidFill>
                <a:ea typeface="ＭＳ Ｐゴシック" pitchFamily="34" charset="-128"/>
              </a:rPr>
              <a:t>Reduce fines and penalties</a:t>
            </a:r>
          </a:p>
          <a:p>
            <a:pPr marL="457200" lvl="0" indent="-457200" defTabSz="457200">
              <a:spcBef>
                <a:spcPts val="0"/>
              </a:spcBef>
              <a:spcAft>
                <a:spcPts val="800"/>
              </a:spcAft>
              <a:buClr>
                <a:schemeClr val="tx2"/>
              </a:buClr>
              <a:defRPr/>
            </a:pPr>
            <a:r>
              <a:rPr lang="en-US" sz="3000" dirty="0">
                <a:solidFill>
                  <a:prstClr val="black"/>
                </a:solidFill>
                <a:ea typeface="ＭＳ Ｐゴシック" pitchFamily="34" charset="-128"/>
              </a:rPr>
              <a:t>Resolve regulatory enforcement matters</a:t>
            </a:r>
          </a:p>
          <a:p>
            <a:pPr marL="457200" lvl="0" indent="-457200" defTabSz="457200">
              <a:spcBef>
                <a:spcPts val="0"/>
              </a:spcBef>
              <a:spcAft>
                <a:spcPts val="800"/>
              </a:spcAft>
              <a:buClr>
                <a:schemeClr val="tx2"/>
              </a:buClr>
              <a:defRPr/>
            </a:pPr>
            <a:r>
              <a:rPr lang="en-US" sz="3000" dirty="0">
                <a:solidFill>
                  <a:prstClr val="black"/>
                </a:solidFill>
                <a:ea typeface="ＭＳ Ｐゴシック" pitchFamily="34" charset="-128"/>
              </a:rPr>
              <a:t>Connect small businesses with government </a:t>
            </a:r>
            <a:r>
              <a:rPr lang="en-US" sz="3000" dirty="0" smtClean="0">
                <a:solidFill>
                  <a:prstClr val="black"/>
                </a:solidFill>
                <a:ea typeface="ＭＳ Ｐゴシック" pitchFamily="34" charset="-128"/>
              </a:rPr>
              <a:t>officials</a:t>
            </a:r>
            <a:endParaRPr lang="en-US" sz="3000" dirty="0">
              <a:solidFill>
                <a:prstClr val="black"/>
              </a:solidFill>
              <a:ea typeface="ＭＳ Ｐゴシック" pitchFamily="34" charset="-128"/>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4</a:t>
            </a:r>
            <a:endParaRPr lang="en-US" dirty="0">
              <a:solidFill>
                <a:prstClr val="black">
                  <a:tint val="75000"/>
                </a:prstClr>
              </a:solidFill>
              <a:latin typeface="Calibri"/>
            </a:endParaRPr>
          </a:p>
        </p:txBody>
      </p:sp>
      <p:sp>
        <p:nvSpPr>
          <p:cNvPr id="8" name="Rectangle 7"/>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17310"/>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5604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1309"/>
            <a:ext cx="8229600" cy="1143000"/>
          </a:xfrm>
        </p:spPr>
        <p:txBody>
          <a:bodyPr>
            <a:normAutofit/>
          </a:bodyPr>
          <a:lstStyle/>
          <a:p>
            <a:r>
              <a:rPr lang="en-US" sz="3600" b="1" dirty="0" smtClean="0"/>
              <a:t>Key Regulatory Fairness Levers</a:t>
            </a:r>
            <a:endParaRPr lang="en-US" sz="3600" b="1" dirty="0"/>
          </a:p>
        </p:txBody>
      </p:sp>
      <p:sp>
        <p:nvSpPr>
          <p:cNvPr id="3" name="Content Placeholder 2"/>
          <p:cNvSpPr>
            <a:spLocks noGrp="1"/>
          </p:cNvSpPr>
          <p:nvPr>
            <p:ph idx="1"/>
          </p:nvPr>
        </p:nvSpPr>
        <p:spPr>
          <a:xfrm>
            <a:off x="429370" y="1706227"/>
            <a:ext cx="8229600" cy="4525963"/>
          </a:xfrm>
        </p:spPr>
        <p:txBody>
          <a:bodyPr>
            <a:normAutofit/>
          </a:bodyPr>
          <a:lstStyle/>
          <a:p>
            <a:pPr marL="742950" indent="-742950">
              <a:lnSpc>
                <a:spcPct val="90000"/>
              </a:lnSpc>
              <a:buFont typeface="+mj-lt"/>
              <a:buAutoNum type="arabicPeriod"/>
            </a:pPr>
            <a:endParaRPr lang="en-US" dirty="0" smtClean="0">
              <a:latin typeface="+mn-lt"/>
            </a:endParaRPr>
          </a:p>
          <a:p>
            <a:pPr>
              <a:lnSpc>
                <a:spcPct val="90000"/>
              </a:lnSpc>
            </a:pPr>
            <a:r>
              <a:rPr lang="en-US" b="1" dirty="0" smtClean="0">
                <a:latin typeface="+mn-lt"/>
              </a:rPr>
              <a:t>Issue Resolution: </a:t>
            </a:r>
            <a:r>
              <a:rPr lang="en-US" dirty="0" smtClean="0">
                <a:latin typeface="+mn-lt"/>
              </a:rPr>
              <a:t>Comment &amp; Review Process</a:t>
            </a:r>
          </a:p>
          <a:p>
            <a:pPr>
              <a:lnSpc>
                <a:spcPct val="90000"/>
              </a:lnSpc>
            </a:pPr>
            <a:endParaRPr lang="en-US" b="1" dirty="0" smtClean="0">
              <a:latin typeface="+mn-lt"/>
            </a:endParaRPr>
          </a:p>
          <a:p>
            <a:pPr>
              <a:lnSpc>
                <a:spcPct val="90000"/>
              </a:lnSpc>
            </a:pPr>
            <a:r>
              <a:rPr lang="en-US" b="1" dirty="0" smtClean="0">
                <a:latin typeface="+mn-lt"/>
              </a:rPr>
              <a:t>Accountability: </a:t>
            </a:r>
            <a:r>
              <a:rPr lang="en-US" dirty="0" smtClean="0">
                <a:latin typeface="+mn-lt"/>
              </a:rPr>
              <a:t>Annual Agency Ratings </a:t>
            </a:r>
          </a:p>
          <a:p>
            <a:pPr>
              <a:lnSpc>
                <a:spcPct val="90000"/>
              </a:lnSpc>
            </a:pPr>
            <a:endParaRPr lang="en-US" b="1" dirty="0" smtClean="0">
              <a:latin typeface="+mn-lt"/>
            </a:endParaRPr>
          </a:p>
          <a:p>
            <a:pPr>
              <a:lnSpc>
                <a:spcPct val="90000"/>
              </a:lnSpc>
            </a:pPr>
            <a:r>
              <a:rPr lang="en-US" b="1" dirty="0" smtClean="0">
                <a:latin typeface="+mn-lt"/>
              </a:rPr>
              <a:t>Outreach: </a:t>
            </a:r>
            <a:r>
              <a:rPr lang="en-US" dirty="0" smtClean="0">
                <a:latin typeface="+mn-lt"/>
              </a:rPr>
              <a:t>Local Roundtables &amp; Hearings</a:t>
            </a:r>
          </a:p>
          <a:p>
            <a:pPr>
              <a:lnSpc>
                <a:spcPct val="90000"/>
              </a:lnSpc>
            </a:pPr>
            <a:endParaRPr lang="en-US" b="1" dirty="0" smtClean="0">
              <a:latin typeface="+mn-lt"/>
            </a:endParaRPr>
          </a:p>
          <a:p>
            <a:pPr>
              <a:lnSpc>
                <a:spcPct val="90000"/>
              </a:lnSpc>
            </a:pPr>
            <a:r>
              <a:rPr lang="en-US" b="1" dirty="0" smtClean="0">
                <a:latin typeface="+mn-lt"/>
              </a:rPr>
              <a:t>Regional Conduits: </a:t>
            </a:r>
            <a:r>
              <a:rPr lang="en-US" dirty="0" smtClean="0">
                <a:latin typeface="+mn-lt"/>
              </a:rPr>
              <a:t>Regulatory Fairness Boards</a:t>
            </a:r>
          </a:p>
          <a:p>
            <a:pPr marL="0" indent="0">
              <a:buNone/>
            </a:pPr>
            <a:endParaRPr lang="en-US" dirty="0"/>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5</a:t>
            </a:r>
            <a:endParaRPr lang="en-US" dirty="0">
              <a:solidFill>
                <a:prstClr val="black">
                  <a:tint val="75000"/>
                </a:prstClr>
              </a:solidFill>
              <a:latin typeface="Calibri"/>
            </a:endParaRPr>
          </a:p>
        </p:txBody>
      </p:sp>
      <p:sp>
        <p:nvSpPr>
          <p:cNvPr id="5" name="Rectangle 4"/>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17310"/>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9917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1212348"/>
            <a:ext cx="8614610" cy="1143000"/>
          </a:xfrm>
        </p:spPr>
        <p:txBody>
          <a:bodyPr>
            <a:noAutofit/>
          </a:bodyPr>
          <a:lstStyle/>
          <a:p>
            <a:r>
              <a:rPr lang="en-US" sz="3600" b="1" u="sng" dirty="0" smtClean="0"/>
              <a:t>Issue Resolution</a:t>
            </a:r>
            <a:r>
              <a:rPr lang="en-US" sz="3600" b="1" dirty="0" smtClean="0"/>
              <a:t>:  </a:t>
            </a:r>
            <a:br>
              <a:rPr lang="en-US" sz="3600" b="1" dirty="0" smtClean="0"/>
            </a:br>
            <a:r>
              <a:rPr lang="en-US" sz="3600" b="1" i="1" dirty="0" smtClean="0"/>
              <a:t>Comment and Review Process</a:t>
            </a:r>
            <a:endParaRPr lang="en-US" sz="3600" b="1" i="1" dirty="0"/>
          </a:p>
        </p:txBody>
      </p:sp>
      <p:sp>
        <p:nvSpPr>
          <p:cNvPr id="3" name="Content Placeholder 2"/>
          <p:cNvSpPr>
            <a:spLocks noGrp="1"/>
          </p:cNvSpPr>
          <p:nvPr>
            <p:ph idx="1"/>
          </p:nvPr>
        </p:nvSpPr>
        <p:spPr>
          <a:xfrm>
            <a:off x="570386" y="2525280"/>
            <a:ext cx="8003228" cy="4288673"/>
          </a:xfrm>
        </p:spPr>
        <p:txBody>
          <a:bodyPr>
            <a:normAutofit fontScale="92500"/>
          </a:bodyPr>
          <a:lstStyle/>
          <a:p>
            <a:pPr marL="114300" lvl="0" indent="0" fontAlgn="base">
              <a:spcAft>
                <a:spcPct val="0"/>
              </a:spcAft>
              <a:buClr>
                <a:srgbClr val="93A299"/>
              </a:buClr>
              <a:buNone/>
            </a:pPr>
            <a:r>
              <a:rPr lang="en-US" b="1" dirty="0" smtClean="0">
                <a:solidFill>
                  <a:prstClr val="black"/>
                </a:solidFill>
                <a:ea typeface="ＭＳ Ｐゴシック" pitchFamily="-72" charset="-128"/>
                <a:cs typeface="Arial" charset="0"/>
              </a:rPr>
              <a:t>Impartial channel to report concerns with regulatory compliance and enforcement involving </a:t>
            </a:r>
            <a:r>
              <a:rPr lang="en-US" b="1" dirty="0">
                <a:solidFill>
                  <a:prstClr val="black"/>
                </a:solidFill>
                <a:ea typeface="ＭＳ Ｐゴシック" pitchFamily="-72" charset="-128"/>
                <a:cs typeface="Arial" charset="0"/>
              </a:rPr>
              <a:t>F</a:t>
            </a:r>
            <a:r>
              <a:rPr lang="en-US" b="1" dirty="0" smtClean="0">
                <a:solidFill>
                  <a:prstClr val="black"/>
                </a:solidFill>
                <a:ea typeface="ＭＳ Ｐゴシック" pitchFamily="-72" charset="-128"/>
                <a:cs typeface="Arial" charset="0"/>
              </a:rPr>
              <a:t>ederal agencies:</a:t>
            </a:r>
            <a:endParaRPr lang="en-US" sz="2800" b="1" dirty="0" smtClean="0">
              <a:solidFill>
                <a:prstClr val="black"/>
              </a:solidFill>
              <a:ea typeface="ＭＳ Ｐゴシック" pitchFamily="-72" charset="-128"/>
              <a:cs typeface="Arial" charset="0"/>
            </a:endParaRPr>
          </a:p>
          <a:p>
            <a:pPr marL="868363" lvl="1" indent="-457200" fontAlgn="base">
              <a:spcAft>
                <a:spcPct val="0"/>
              </a:spcAft>
              <a:buFont typeface="Arial" panose="020B0604020202020204" pitchFamily="34" charset="0"/>
              <a:buChar char="•"/>
            </a:pPr>
            <a:r>
              <a:rPr lang="en-US" sz="3200" b="1" i="1" dirty="0" smtClean="0">
                <a:solidFill>
                  <a:prstClr val="black"/>
                </a:solidFill>
                <a:ea typeface="ＭＳ Ｐゴシック" pitchFamily="-72" charset="-128"/>
                <a:cs typeface="Arial" charset="0"/>
              </a:rPr>
              <a:t>Confidential</a:t>
            </a:r>
          </a:p>
          <a:p>
            <a:pPr marL="868363" lvl="1" indent="-457200" fontAlgn="base">
              <a:spcAft>
                <a:spcPct val="0"/>
              </a:spcAft>
              <a:buFont typeface="Arial" panose="020B0604020202020204" pitchFamily="34" charset="0"/>
              <a:buChar char="•"/>
            </a:pPr>
            <a:r>
              <a:rPr lang="en-US" sz="3200" b="1" i="1" dirty="0" smtClean="0">
                <a:solidFill>
                  <a:prstClr val="black"/>
                </a:solidFill>
                <a:ea typeface="ＭＳ Ｐゴシック" pitchFamily="-72" charset="-128"/>
                <a:cs typeface="Arial" charset="0"/>
              </a:rPr>
              <a:t>Neutral</a:t>
            </a:r>
            <a:r>
              <a:rPr lang="en-US" sz="3200" dirty="0" smtClean="0">
                <a:solidFill>
                  <a:prstClr val="black"/>
                </a:solidFill>
                <a:ea typeface="ＭＳ Ｐゴシック" pitchFamily="-72" charset="-128"/>
                <a:cs typeface="Arial" charset="0"/>
              </a:rPr>
              <a:t> liaison between small business and Federal regulators</a:t>
            </a:r>
          </a:p>
          <a:p>
            <a:pPr marL="868363" lvl="1" indent="-457200" fontAlgn="base">
              <a:spcAft>
                <a:spcPct val="0"/>
              </a:spcAft>
              <a:buFont typeface="Arial" panose="020B0604020202020204" pitchFamily="34" charset="0"/>
              <a:buChar char="•"/>
            </a:pPr>
            <a:r>
              <a:rPr lang="en-US" sz="3200" b="1" i="1" dirty="0" smtClean="0">
                <a:solidFill>
                  <a:prstClr val="black"/>
                </a:solidFill>
                <a:ea typeface="ＭＳ Ｐゴシック" pitchFamily="-72" charset="-128"/>
                <a:cs typeface="Arial" charset="0"/>
              </a:rPr>
              <a:t>Independent</a:t>
            </a:r>
            <a:r>
              <a:rPr lang="en-US" sz="3200" dirty="0" smtClean="0">
                <a:solidFill>
                  <a:prstClr val="black"/>
                </a:solidFill>
                <a:ea typeface="ＭＳ Ｐゴシック" pitchFamily="-72" charset="-128"/>
                <a:cs typeface="Arial" charset="0"/>
              </a:rPr>
              <a:t>, high-level agency review and response addressed to specific concerns</a:t>
            </a:r>
          </a:p>
          <a:p>
            <a:endParaRPr lang="en-US" dirty="0"/>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6</a:t>
            </a:r>
            <a:endParaRPr lang="en-US" dirty="0">
              <a:solidFill>
                <a:prstClr val="black">
                  <a:tint val="75000"/>
                </a:prstClr>
              </a:solidFill>
              <a:latin typeface="Calibri"/>
            </a:endParaRPr>
          </a:p>
        </p:txBody>
      </p:sp>
      <p:sp>
        <p:nvSpPr>
          <p:cNvPr id="5" name="Rectangle 4"/>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17310"/>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9797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26"/>
            <a:ext cx="8229600" cy="1007110"/>
          </a:xfrm>
        </p:spPr>
        <p:txBody>
          <a:bodyPr>
            <a:normAutofit/>
          </a:bodyPr>
          <a:lstStyle/>
          <a:p>
            <a:r>
              <a:rPr lang="en-US" sz="3600" b="1" i="1" dirty="0" smtClean="0"/>
              <a:t>Federal Agency Comment Form</a:t>
            </a:r>
            <a:endParaRPr lang="en-US" sz="3600" b="1" i="1" dirty="0"/>
          </a:p>
        </p:txBody>
      </p:sp>
      <p:sp>
        <p:nvSpPr>
          <p:cNvPr id="3" name="Slide Number Placeholder 2"/>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7</a:t>
            </a:r>
            <a:endParaRPr lang="en-US" dirty="0">
              <a:solidFill>
                <a:prstClr val="black">
                  <a:tint val="75000"/>
                </a:prstClr>
              </a:solidFill>
              <a:latin typeface="Calibri"/>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7" y="1191436"/>
            <a:ext cx="4224337" cy="54635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Left Arrow 5"/>
          <p:cNvSpPr/>
          <p:nvPr/>
        </p:nvSpPr>
        <p:spPr>
          <a:xfrm>
            <a:off x="5381625" y="2880248"/>
            <a:ext cx="3579495" cy="19489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To </a:t>
            </a:r>
            <a:r>
              <a:rPr lang="en-US" sz="1400" dirty="0"/>
              <a:t>open a </a:t>
            </a:r>
            <a:r>
              <a:rPr lang="en-US" sz="1400" dirty="0" smtClean="0"/>
              <a:t>case, simply complete and submit this </a:t>
            </a:r>
            <a:r>
              <a:rPr lang="en-US" sz="1400" dirty="0"/>
              <a:t>1-page </a:t>
            </a:r>
            <a:r>
              <a:rPr lang="en-US" sz="1400" dirty="0" smtClean="0"/>
              <a:t>authorization at </a:t>
            </a:r>
            <a:r>
              <a:rPr lang="en-US" sz="1400" u="sng" dirty="0" smtClean="0"/>
              <a:t>sba.gov/ombudsman/comments</a:t>
            </a:r>
          </a:p>
        </p:txBody>
      </p:sp>
    </p:spTree>
    <p:extLst>
      <p:ext uri="{BB962C8B-B14F-4D97-AF65-F5344CB8AC3E}">
        <p14:creationId xmlns:p14="http://schemas.microsoft.com/office/powerpoint/2010/main" val="2093668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6364"/>
            <a:ext cx="8229600" cy="1143000"/>
          </a:xfrm>
        </p:spPr>
        <p:txBody>
          <a:bodyPr>
            <a:normAutofit/>
          </a:bodyPr>
          <a:lstStyle/>
          <a:p>
            <a:r>
              <a:rPr lang="en-US" sz="3600" b="1" u="sng" dirty="0" smtClean="0"/>
              <a:t>Accountability</a:t>
            </a:r>
            <a:r>
              <a:rPr lang="en-US" sz="3600" b="1" dirty="0" smtClean="0"/>
              <a:t>:  </a:t>
            </a:r>
            <a:r>
              <a:rPr lang="en-US" sz="3600" b="1" i="1" dirty="0" smtClean="0"/>
              <a:t>Annual Agency Ratings</a:t>
            </a:r>
            <a:endParaRPr lang="en-US" sz="3600" b="1" i="1" dirty="0"/>
          </a:p>
        </p:txBody>
      </p:sp>
      <p:sp>
        <p:nvSpPr>
          <p:cNvPr id="3" name="Content Placeholder 2"/>
          <p:cNvSpPr>
            <a:spLocks noGrp="1"/>
          </p:cNvSpPr>
          <p:nvPr>
            <p:ph idx="1"/>
          </p:nvPr>
        </p:nvSpPr>
        <p:spPr>
          <a:xfrm>
            <a:off x="657725" y="2195512"/>
            <a:ext cx="8229600" cy="4525963"/>
          </a:xfrm>
        </p:spPr>
        <p:txBody>
          <a:bodyPr/>
          <a:lstStyle/>
          <a:p>
            <a:pPr marL="0" lvl="0" indent="0" defTabSz="457200" fontAlgn="base">
              <a:lnSpc>
                <a:spcPct val="90000"/>
              </a:lnSpc>
              <a:spcBef>
                <a:spcPct val="0"/>
              </a:spcBef>
              <a:spcAft>
                <a:spcPct val="0"/>
              </a:spcAft>
              <a:buNone/>
            </a:pPr>
            <a:r>
              <a:rPr lang="en-US" b="1" dirty="0">
                <a:solidFill>
                  <a:prstClr val="black"/>
                </a:solidFill>
                <a:ea typeface="ＭＳ Ｐゴシック" pitchFamily="80" charset="-128"/>
                <a:cs typeface="Arial" charset="0"/>
              </a:rPr>
              <a:t>The Office of the National Ombudsman:</a:t>
            </a:r>
          </a:p>
          <a:p>
            <a:pPr marL="914400" lvl="1" indent="-457200" defTabSz="457200" fontAlgn="base">
              <a:lnSpc>
                <a:spcPct val="90000"/>
              </a:lnSpc>
              <a:spcBef>
                <a:spcPct val="0"/>
              </a:spcBef>
              <a:spcAft>
                <a:spcPct val="0"/>
              </a:spcAft>
              <a:buFont typeface="Arial" panose="020B0604020202020204" pitchFamily="34" charset="0"/>
              <a:buChar char="•"/>
            </a:pPr>
            <a:endParaRPr lang="en-US" dirty="0">
              <a:solidFill>
                <a:prstClr val="black"/>
              </a:solidFill>
              <a:ea typeface="ＭＳ Ｐゴシック" pitchFamily="80" charset="-128"/>
              <a:cs typeface="Arial" charset="0"/>
            </a:endParaRPr>
          </a:p>
          <a:p>
            <a:pPr marL="914400" lvl="1" indent="-457200" defTabSz="457200" fontAlgn="base">
              <a:lnSpc>
                <a:spcPct val="90000"/>
              </a:lnSpc>
              <a:spcBef>
                <a:spcPct val="0"/>
              </a:spcBef>
              <a:spcAft>
                <a:spcPct val="0"/>
              </a:spcAft>
              <a:buFont typeface="Arial" panose="020B0604020202020204" pitchFamily="34" charset="0"/>
              <a:buChar char="•"/>
            </a:pPr>
            <a:r>
              <a:rPr lang="en-US" sz="3200" dirty="0">
                <a:solidFill>
                  <a:prstClr val="black"/>
                </a:solidFill>
                <a:ea typeface="ＭＳ Ｐゴシック" pitchFamily="80" charset="-128"/>
                <a:cs typeface="Arial" charset="0"/>
              </a:rPr>
              <a:t>Scores all </a:t>
            </a:r>
            <a:r>
              <a:rPr lang="en-US" sz="3200" dirty="0" smtClean="0">
                <a:solidFill>
                  <a:prstClr val="black"/>
                </a:solidFill>
                <a:ea typeface="ＭＳ Ｐゴシック" pitchFamily="80" charset="-128"/>
                <a:cs typeface="Arial" charset="0"/>
              </a:rPr>
              <a:t>Federal </a:t>
            </a:r>
            <a:r>
              <a:rPr lang="en-US" sz="3200" dirty="0">
                <a:solidFill>
                  <a:prstClr val="black"/>
                </a:solidFill>
                <a:ea typeface="ＭＳ Ｐゴシック" pitchFamily="80" charset="-128"/>
                <a:cs typeface="Arial" charset="0"/>
              </a:rPr>
              <a:t>agencies that regulate small business on the </a:t>
            </a:r>
            <a:r>
              <a:rPr lang="en-US" sz="3200" b="1" i="1" dirty="0">
                <a:solidFill>
                  <a:prstClr val="black"/>
                </a:solidFill>
                <a:ea typeface="ＭＳ Ｐゴシック" pitchFamily="80" charset="-128"/>
                <a:cs typeface="Arial" charset="0"/>
              </a:rPr>
              <a:t>promptness</a:t>
            </a:r>
            <a:r>
              <a:rPr lang="en-US" sz="3200" dirty="0">
                <a:solidFill>
                  <a:prstClr val="black"/>
                </a:solidFill>
                <a:ea typeface="ＭＳ Ｐゴシック" pitchFamily="80" charset="-128"/>
                <a:cs typeface="Arial" charset="0"/>
              </a:rPr>
              <a:t> and </a:t>
            </a:r>
            <a:r>
              <a:rPr lang="en-US" sz="3200" b="1" i="1" dirty="0">
                <a:solidFill>
                  <a:prstClr val="black"/>
                </a:solidFill>
                <a:ea typeface="ＭＳ Ｐゴシック" pitchFamily="80" charset="-128"/>
                <a:cs typeface="Arial" charset="0"/>
              </a:rPr>
              <a:t>substance</a:t>
            </a:r>
            <a:r>
              <a:rPr lang="en-US" sz="3200" dirty="0">
                <a:solidFill>
                  <a:prstClr val="black"/>
                </a:solidFill>
                <a:ea typeface="ＭＳ Ｐゴシック" pitchFamily="80" charset="-128"/>
                <a:cs typeface="Arial" charset="0"/>
              </a:rPr>
              <a:t> of responses to small business </a:t>
            </a:r>
            <a:r>
              <a:rPr lang="en-US" sz="3200" dirty="0" smtClean="0">
                <a:solidFill>
                  <a:prstClr val="black"/>
                </a:solidFill>
                <a:ea typeface="ＭＳ Ｐゴシック" pitchFamily="80" charset="-128"/>
                <a:cs typeface="Arial" charset="0"/>
              </a:rPr>
              <a:t>concerns</a:t>
            </a:r>
            <a:endParaRPr lang="en-US" sz="3200" dirty="0">
              <a:solidFill>
                <a:prstClr val="black"/>
              </a:solidFill>
              <a:ea typeface="ＭＳ Ｐゴシック" pitchFamily="80" charset="-128"/>
              <a:cs typeface="Arial" charset="0"/>
            </a:endParaRPr>
          </a:p>
          <a:p>
            <a:pPr marL="914400" lvl="1" indent="-457200" defTabSz="457200" fontAlgn="base">
              <a:lnSpc>
                <a:spcPct val="90000"/>
              </a:lnSpc>
              <a:spcBef>
                <a:spcPct val="0"/>
              </a:spcBef>
              <a:spcAft>
                <a:spcPct val="0"/>
              </a:spcAft>
              <a:buFont typeface="Arial" panose="020B0604020202020204" pitchFamily="34" charset="0"/>
              <a:buChar char="•"/>
            </a:pPr>
            <a:endParaRPr lang="en-US" sz="3200" dirty="0">
              <a:solidFill>
                <a:prstClr val="black"/>
              </a:solidFill>
              <a:ea typeface="ＭＳ Ｐゴシック" pitchFamily="80" charset="-128"/>
              <a:cs typeface="Arial" charset="0"/>
            </a:endParaRPr>
          </a:p>
          <a:p>
            <a:pPr marL="914400" lvl="1" indent="-457200" defTabSz="457200" fontAlgn="base">
              <a:lnSpc>
                <a:spcPct val="90000"/>
              </a:lnSpc>
              <a:spcBef>
                <a:spcPct val="0"/>
              </a:spcBef>
              <a:spcAft>
                <a:spcPct val="0"/>
              </a:spcAft>
              <a:buFont typeface="Arial" panose="020B0604020202020204" pitchFamily="34" charset="0"/>
              <a:buChar char="•"/>
            </a:pPr>
            <a:r>
              <a:rPr lang="en-US" sz="3200" dirty="0">
                <a:solidFill>
                  <a:prstClr val="black"/>
                </a:solidFill>
                <a:ea typeface="ＭＳ Ｐゴシック" pitchFamily="80" charset="-128"/>
                <a:cs typeface="Arial" charset="0"/>
              </a:rPr>
              <a:t>Reports its findings to Congress every year in an Annual </a:t>
            </a:r>
            <a:r>
              <a:rPr lang="en-US" sz="3200" dirty="0" smtClean="0">
                <a:solidFill>
                  <a:prstClr val="black"/>
                </a:solidFill>
                <a:ea typeface="ＭＳ Ｐゴシック" pitchFamily="80" charset="-128"/>
                <a:cs typeface="Arial" charset="0"/>
              </a:rPr>
              <a:t>Report</a:t>
            </a:r>
            <a:endParaRPr lang="en-US" sz="3200" dirty="0">
              <a:solidFill>
                <a:prstClr val="black"/>
              </a:solidFill>
              <a:ea typeface="ＭＳ Ｐゴシック" pitchFamily="80" charset="-128"/>
              <a:cs typeface="Arial" charset="0"/>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r>
              <a:rPr lang="en-US" dirty="0" smtClean="0">
                <a:solidFill>
                  <a:prstClr val="black">
                    <a:tint val="75000"/>
                  </a:prstClr>
                </a:solidFill>
                <a:latin typeface="Calibri"/>
              </a:rPr>
              <a:t>8</a:t>
            </a:r>
            <a:endParaRPr lang="en-US" dirty="0">
              <a:solidFill>
                <a:prstClr val="black">
                  <a:tint val="75000"/>
                </a:prstClr>
              </a:solidFill>
              <a:latin typeface="Calibri"/>
            </a:endParaRPr>
          </a:p>
        </p:txBody>
      </p:sp>
      <p:sp>
        <p:nvSpPr>
          <p:cNvPr id="5" name="Rectangle 4"/>
          <p:cNvSpPr/>
          <p:nvPr/>
        </p:nvSpPr>
        <p:spPr>
          <a:xfrm>
            <a:off x="0" y="255253"/>
            <a:ext cx="9144000" cy="8502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0" y="117310"/>
            <a:ext cx="9144000" cy="1178090"/>
            <a:chOff x="0" y="117310"/>
            <a:chExt cx="9144000" cy="1178090"/>
          </a:xfrm>
        </p:grpSpPr>
        <p:sp>
          <p:nvSpPr>
            <p:cNvPr id="7" name="Rectangle 6"/>
            <p:cNvSpPr/>
            <p:nvPr/>
          </p:nvSpPr>
          <p:spPr>
            <a:xfrm>
              <a:off x="0" y="477755"/>
              <a:ext cx="9144000" cy="360445"/>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eisanchez\Pictures\640px-US-SmallBusinessAdmin-Seal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55" y="117310"/>
              <a:ext cx="1178090" cy="1178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5411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mbudsman 2014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mbudsman 2014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86E11473ABCC4E8752A3E2AA8A7B46" ma:contentTypeVersion="5" ma:contentTypeDescription="Create a new document." ma:contentTypeScope="" ma:versionID="428b4e65b8ce0ceec66048d3788fc866">
  <xsd:schema xmlns:xsd="http://www.w3.org/2001/XMLSchema" xmlns:xs="http://www.w3.org/2001/XMLSchema" xmlns:p="http://schemas.microsoft.com/office/2006/metadata/properties" xmlns:ns1="http://schemas.microsoft.com/sharepoint/v3" targetNamespace="http://schemas.microsoft.com/office/2006/metadata/properties" ma:root="true" ma:fieldsID="db3ddc20671838fd10e0c849126e07c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4557E13-CE5D-4404-B6EC-878493486244}"/>
</file>

<file path=customXml/itemProps2.xml><?xml version="1.0" encoding="utf-8"?>
<ds:datastoreItem xmlns:ds="http://schemas.openxmlformats.org/officeDocument/2006/customXml" ds:itemID="{251B8395-D1A3-40F7-84CB-67FF9CB98A07}"/>
</file>

<file path=customXml/itemProps3.xml><?xml version="1.0" encoding="utf-8"?>
<ds:datastoreItem xmlns:ds="http://schemas.openxmlformats.org/officeDocument/2006/customXml" ds:itemID="{53DDE0F4-4A6C-47E1-AAB6-DED6E7425013}"/>
</file>

<file path=docProps/app.xml><?xml version="1.0" encoding="utf-8"?>
<Properties xmlns="http://schemas.openxmlformats.org/officeDocument/2006/extended-properties" xmlns:vt="http://schemas.openxmlformats.org/officeDocument/2006/docPropsVTypes">
  <Template>SBA presentation</Template>
  <TotalTime>53057</TotalTime>
  <Words>563</Words>
  <Application>Microsoft Office PowerPoint</Application>
  <PresentationFormat>On-screen Show (4:3)</PresentationFormat>
  <Paragraphs>148</Paragraphs>
  <Slides>16</Slides>
  <Notes>12</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Ombudsman 2014 PPT</vt:lpstr>
      <vt:lpstr>1_Ombudsman 2014 PPT</vt:lpstr>
      <vt:lpstr>Custom Design</vt:lpstr>
      <vt:lpstr>Office Theme</vt:lpstr>
      <vt:lpstr>PowerPoint Presentation</vt:lpstr>
      <vt:lpstr>PowerPoint Presentation</vt:lpstr>
      <vt:lpstr>Mission</vt:lpstr>
      <vt:lpstr>Core Functions</vt:lpstr>
      <vt:lpstr>Working for Your Small Business</vt:lpstr>
      <vt:lpstr>Key Regulatory Fairness Levers</vt:lpstr>
      <vt:lpstr>Issue Resolution:   Comment and Review Process</vt:lpstr>
      <vt:lpstr>Federal Agency Comment Form</vt:lpstr>
      <vt:lpstr>Accountability:  Annual Agency Ratings</vt:lpstr>
      <vt:lpstr>Outreach:  Roundtables &amp; Hearings</vt:lpstr>
      <vt:lpstr>Expertise and Regional Conduits:  Regulatory Fairness Boards </vt:lpstr>
      <vt:lpstr>PowerPoint Presentation</vt:lpstr>
      <vt:lpstr>How To Request National Ombudsman Assistance</vt:lpstr>
      <vt:lpstr>Federal Agencies Working in Support of Small Business Regulatory Fairness</vt:lpstr>
      <vt:lpstr>PowerPoint Presentation</vt:lpstr>
      <vt:lpstr>Contact the National Ombudsman</vt:lpstr>
    </vt:vector>
  </TitlesOfParts>
  <Company>Small Business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Leveling the Regulatory Playing Field for Small Businesses</dc:title>
  <dc:creator>JMStanci</dc:creator>
  <cp:lastModifiedBy>Stewart, Jonathan</cp:lastModifiedBy>
  <cp:revision>1871</cp:revision>
  <cp:lastPrinted>2017-03-02T23:52:02Z</cp:lastPrinted>
  <dcterms:created xsi:type="dcterms:W3CDTF">2010-10-05T14:18:25Z</dcterms:created>
  <dcterms:modified xsi:type="dcterms:W3CDTF">2017-11-13T19:44:12Z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ublishingExpirationDate">
    <vt:lpwstr/>
  </property>
  <property fmtid="{D5CDD505-2E9C-101B-9397-08002B2CF9AE}" pid="3" name="PublishingStartDate">
    <vt:lpwstr/>
  </property>
  <property fmtid="{D5CDD505-2E9C-101B-9397-08002B2CF9AE}" pid="4" name="ContentTypeId">
    <vt:lpwstr>0x010100F886E11473ABCC4E8752A3E2AA8A7B46</vt:lpwstr>
  </property>
</Properties>
</file>