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2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9.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1"/>
  </p:notesMasterIdLst>
  <p:sldIdLst>
    <p:sldId id="285" r:id="rId2"/>
    <p:sldId id="288" r:id="rId3"/>
    <p:sldId id="291" r:id="rId4"/>
    <p:sldId id="293" r:id="rId5"/>
    <p:sldId id="297" r:id="rId6"/>
    <p:sldId id="298" r:id="rId7"/>
    <p:sldId id="300" r:id="rId8"/>
    <p:sldId id="301" r:id="rId9"/>
    <p:sldId id="302" r:id="rId10"/>
    <p:sldId id="303" r:id="rId11"/>
    <p:sldId id="304" r:id="rId12"/>
    <p:sldId id="308" r:id="rId13"/>
    <p:sldId id="309" r:id="rId14"/>
    <p:sldId id="310" r:id="rId15"/>
    <p:sldId id="311" r:id="rId16"/>
    <p:sldId id="312" r:id="rId17"/>
    <p:sldId id="313" r:id="rId18"/>
    <p:sldId id="314" r:id="rId19"/>
    <p:sldId id="315" r:id="rId20"/>
    <p:sldId id="316" r:id="rId21"/>
    <p:sldId id="317" r:id="rId22"/>
    <p:sldId id="318" r:id="rId23"/>
    <p:sldId id="319" r:id="rId24"/>
    <p:sldId id="321" r:id="rId25"/>
    <p:sldId id="323" r:id="rId26"/>
    <p:sldId id="324" r:id="rId27"/>
    <p:sldId id="326" r:id="rId28"/>
    <p:sldId id="327" r:id="rId29"/>
    <p:sldId id="32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89" autoAdjust="0"/>
    <p:restoredTop sz="72883" autoAdjust="0"/>
  </p:normalViewPr>
  <p:slideViewPr>
    <p:cSldViewPr snapToGrid="0">
      <p:cViewPr varScale="1">
        <p:scale>
          <a:sx n="84" d="100"/>
          <a:sy n="84" d="100"/>
        </p:scale>
        <p:origin x="-134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BEE39A-94BC-41D3-A039-A19A30C57C91}" type="datetimeFigureOut">
              <a:rPr lang="en-US" smtClean="0"/>
              <a:t>6/20/2018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71688-87D9-4053-893B-FC3BD6A8FC32}" type="slidenum">
              <a:rPr lang="en-US" smtClean="0"/>
              <a:t>‹#›</a:t>
            </a:fld>
            <a:endParaRPr lang="en-US"/>
          </a:p>
        </p:txBody>
      </p:sp>
    </p:spTree>
    <p:extLst>
      <p:ext uri="{BB962C8B-B14F-4D97-AF65-F5344CB8AC3E}">
        <p14:creationId xmlns:p14="http://schemas.microsoft.com/office/powerpoint/2010/main" val="1698576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84C933B-FEC4-4393-BDD2-4EE4148DE534}" type="slidenum">
              <a:rPr lang="en-US" altLang="en-US" smtClean="0"/>
              <a:pPr/>
              <a:t>1</a:t>
            </a:fld>
            <a:endParaRPr lang="en-US" altLang="en-US" dirty="0" smtClean="0"/>
          </a:p>
        </p:txBody>
      </p:sp>
    </p:spTree>
    <p:extLst>
      <p:ext uri="{BB962C8B-B14F-4D97-AF65-F5344CB8AC3E}">
        <p14:creationId xmlns:p14="http://schemas.microsoft.com/office/powerpoint/2010/main" val="2910778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12</a:t>
            </a:fld>
            <a:endParaRPr lang="en-US" dirty="0"/>
          </a:p>
        </p:txBody>
      </p:sp>
    </p:spTree>
    <p:extLst>
      <p:ext uri="{BB962C8B-B14F-4D97-AF65-F5344CB8AC3E}">
        <p14:creationId xmlns:p14="http://schemas.microsoft.com/office/powerpoint/2010/main" val="2151179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13</a:t>
            </a:fld>
            <a:endParaRPr lang="en-US" dirty="0"/>
          </a:p>
        </p:txBody>
      </p:sp>
    </p:spTree>
    <p:extLst>
      <p:ext uri="{BB962C8B-B14F-4D97-AF65-F5344CB8AC3E}">
        <p14:creationId xmlns:p14="http://schemas.microsoft.com/office/powerpoint/2010/main" val="1809458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dirty="0" smtClean="0"/>
              <a:t> </a:t>
            </a:r>
            <a:r>
              <a:rPr lang="en-US" sz="1200" dirty="0" smtClean="0"/>
              <a:t>Georgia Institute of Technology ( GA Tech) was awarded the project.  Doctor A. P. “</a:t>
            </a:r>
            <a:r>
              <a:rPr lang="en-US" sz="1200" dirty="0" err="1" smtClean="0"/>
              <a:t>Sakis</a:t>
            </a:r>
            <a:r>
              <a:rPr lang="en-US" sz="1200" dirty="0" smtClean="0"/>
              <a:t>” </a:t>
            </a:r>
            <a:r>
              <a:rPr lang="en-US" sz="1200" dirty="0" err="1" smtClean="0"/>
              <a:t>Meliopoulos</a:t>
            </a:r>
            <a:r>
              <a:rPr lang="en-US" sz="1200" dirty="0" smtClean="0"/>
              <a:t>, Professor and head of the Electrical Engineering Department at GA Tech headed the project. Dr.  </a:t>
            </a:r>
            <a:r>
              <a:rPr lang="en-US" sz="1200" b="1" dirty="0" smtClean="0"/>
              <a:t>A. P. “</a:t>
            </a:r>
            <a:r>
              <a:rPr lang="en-US" sz="1200" b="1" dirty="0" err="1" smtClean="0"/>
              <a:t>Sakis</a:t>
            </a:r>
            <a:r>
              <a:rPr lang="en-US" sz="1200" b="1" dirty="0" smtClean="0"/>
              <a:t>” </a:t>
            </a:r>
            <a:r>
              <a:rPr lang="en-US" sz="1200" b="1" dirty="0" err="1" smtClean="0"/>
              <a:t>Meliopoulos</a:t>
            </a:r>
            <a:r>
              <a:rPr lang="en-US" sz="1200" dirty="0" smtClean="0"/>
              <a:t>, Georgia Power Distinguished Professor of electrical and computer engineering at Georgia Tech, has led the development of several software and hardware products used by the industry. His expertise is in the areas of fault analysis and simulation of power systems, advanced instrumentation for monitoring and protecting power systems, and electromagnetic transients, harmonics, grounding, and surge protection. The principal developer of the EPRI program SGW (SOMIP, SMECC, SGSYS, TGRND), program DGAP, and </a:t>
            </a:r>
            <a:r>
              <a:rPr lang="en-US" sz="1200" dirty="0" err="1" smtClean="0"/>
              <a:t>WinIGS</a:t>
            </a:r>
            <a:r>
              <a:rPr lang="en-US" sz="1200" dirty="0" smtClean="0"/>
              <a:t>, he is the leader in the development of the Harmonic Measurement System, which is based on synchronized measurements. He is principal inventor of the Smart Ground </a:t>
            </a:r>
            <a:r>
              <a:rPr lang="en-US" sz="1200" dirty="0" err="1" smtClean="0"/>
              <a:t>Multimeter</a:t>
            </a:r>
            <a:r>
              <a:rPr lang="en-US" sz="1200" dirty="0" smtClean="0"/>
              <a:t>, the Fault Distance Indicator, and the Open Conductor Detector. He is the author of </a:t>
            </a:r>
            <a:r>
              <a:rPr lang="en-US" sz="1200" i="1" dirty="0" smtClean="0"/>
              <a:t>Power System Grounding and Transients</a:t>
            </a:r>
            <a:r>
              <a:rPr lang="en-US" sz="1200" dirty="0" smtClean="0"/>
              <a:t>, Marcel Dekker Inc., 1988; Section 27, “Lightning and Overvoltage Protection,” of the </a:t>
            </a:r>
            <a:r>
              <a:rPr lang="en-US" sz="1200" i="1" dirty="0" smtClean="0"/>
              <a:t>Standard Handbook for Electrical Engineers</a:t>
            </a:r>
            <a:r>
              <a:rPr lang="en-US" sz="1200" dirty="0" smtClean="0"/>
              <a:t>, McGraw Hill, 1993. He holds three patents and has published more than 220 technical papers. </a:t>
            </a:r>
            <a:r>
              <a:rPr lang="en-US" sz="1200" dirty="0" err="1" smtClean="0"/>
              <a:t>Meliopoulos</a:t>
            </a:r>
            <a:r>
              <a:rPr lang="en-US" sz="1200" dirty="0" smtClean="0"/>
              <a:t> is the chairman of the Georgia Tech Protective Relaying Conference, a Fellow of the IEEE, and the recipient of the 2005 Richard Harold Kaufman Award.</a:t>
            </a:r>
          </a:p>
          <a:p>
            <a:pPr eaLnBrk="1" hangingPunct="1">
              <a:lnSpc>
                <a:spcPct val="80000"/>
              </a:lnSpc>
            </a:pPr>
            <a:endParaRPr lang="en-US" sz="1200" dirty="0" smtClean="0"/>
          </a:p>
          <a:p>
            <a:pPr eaLnBrk="1" hangingPunct="1">
              <a:lnSpc>
                <a:spcPct val="80000"/>
              </a:lnSpc>
            </a:pPr>
            <a:endParaRPr lang="en-US" sz="1200" dirty="0" smtClean="0"/>
          </a:p>
          <a:p>
            <a:pPr eaLnBrk="1" hangingPunct="1">
              <a:lnSpc>
                <a:spcPct val="80000"/>
              </a:lnSpc>
            </a:pPr>
            <a:r>
              <a:rPr lang="en-US" sz="1200" dirty="0" smtClean="0"/>
              <a:t>GA-TECH obtained samples of various steel raceways from local suppliers and conducted their own resistance and permeability testing.</a:t>
            </a:r>
          </a:p>
          <a:p>
            <a:pPr eaLnBrk="1" hangingPunct="1">
              <a:lnSpc>
                <a:spcPct val="80000"/>
              </a:lnSpc>
            </a:pPr>
            <a:endParaRPr lang="en-US" sz="1200" dirty="0" smtClean="0"/>
          </a:p>
          <a:p>
            <a:pPr eaLnBrk="1" hangingPunct="1">
              <a:lnSpc>
                <a:spcPct val="80000"/>
              </a:lnSpc>
            </a:pPr>
            <a:r>
              <a:rPr lang="en-US" sz="1200" dirty="0" smtClean="0"/>
              <a:t>Based on this information they developed a computer model.</a:t>
            </a:r>
          </a:p>
          <a:p>
            <a:pPr eaLnBrk="1" hangingPunct="1">
              <a:lnSpc>
                <a:spcPct val="80000"/>
              </a:lnSpc>
            </a:pPr>
            <a:endParaRPr lang="en-US" sz="1200" dirty="0" smtClean="0"/>
          </a:p>
          <a:p>
            <a:pPr eaLnBrk="1" hangingPunct="1">
              <a:lnSpc>
                <a:spcPct val="80000"/>
              </a:lnSpc>
            </a:pPr>
            <a:r>
              <a:rPr lang="en-US" sz="1200" dirty="0" smtClean="0"/>
              <a:t>Field testing was performed to validate the accuracy of the computer model .</a:t>
            </a:r>
          </a:p>
          <a:p>
            <a:pPr eaLnBrk="1" hangingPunct="1">
              <a:lnSpc>
                <a:spcPct val="80000"/>
              </a:lnSpc>
            </a:pPr>
            <a:endParaRPr lang="en-US" sz="1200" dirty="0" smtClean="0"/>
          </a:p>
          <a:p>
            <a:pPr eaLnBrk="1" hangingPunct="1">
              <a:lnSpc>
                <a:spcPct val="80000"/>
              </a:lnSpc>
            </a:pPr>
            <a:r>
              <a:rPr lang="en-US" sz="1200" dirty="0" smtClean="0"/>
              <a:t>They prepared a written report.  </a:t>
            </a:r>
            <a:r>
              <a:rPr lang="en-US" sz="1200" b="1" dirty="0" smtClean="0"/>
              <a:t>Note: </a:t>
            </a:r>
            <a:r>
              <a:rPr lang="en-US" sz="1200" dirty="0" smtClean="0"/>
              <a:t> In addition to the software this report can be downloaded free at www.steelconduit.org. </a:t>
            </a:r>
          </a:p>
          <a:p>
            <a:pPr eaLnBrk="1" hangingPunct="1">
              <a:lnSpc>
                <a:spcPct val="80000"/>
              </a:lnSpc>
            </a:pPr>
            <a:endParaRPr lang="en-US" sz="1200" dirty="0" smtClean="0"/>
          </a:p>
          <a:p>
            <a:pPr eaLnBrk="1" hangingPunct="1">
              <a:lnSpc>
                <a:spcPct val="80000"/>
              </a:lnSpc>
            </a:pPr>
            <a:r>
              <a:rPr lang="en-US" sz="1200" dirty="0" smtClean="0"/>
              <a:t>GA Tech then developed a computer software program.  The original software was not user friendly and was later converted to a windows version.  Once Phase II was added the title (GEMI) was used.</a:t>
            </a:r>
          </a:p>
          <a:p>
            <a:pPr eaLnBrk="1" hangingPunct="1">
              <a:lnSpc>
                <a:spcPct val="80000"/>
              </a:lnSpc>
            </a:pPr>
            <a:endParaRPr lang="en-US" sz="1200" dirty="0" smtClean="0"/>
          </a:p>
          <a:p>
            <a:pPr eaLnBrk="1" hangingPunct="1">
              <a:lnSpc>
                <a:spcPct val="80000"/>
              </a:lnSpc>
            </a:pPr>
            <a:r>
              <a:rPr lang="en-US" sz="1200" dirty="0" smtClean="0"/>
              <a:t>A paper was prepared and presented by GA Tech for IEEE.  It is  available from IEEE.   </a:t>
            </a:r>
          </a:p>
          <a:p>
            <a:pPr eaLnBrk="1" hangingPunct="1">
              <a:lnSpc>
                <a:spcPct val="80000"/>
              </a:lnSpc>
            </a:pP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14</a:t>
            </a:fld>
            <a:endParaRPr lang="en-US" dirty="0"/>
          </a:p>
        </p:txBody>
      </p:sp>
    </p:spTree>
    <p:extLst>
      <p:ext uri="{BB962C8B-B14F-4D97-AF65-F5344CB8AC3E}">
        <p14:creationId xmlns:p14="http://schemas.microsoft.com/office/powerpoint/2010/main" val="3720669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mn-lt"/>
                <a:ea typeface="+mn-ea"/>
                <a:cs typeface="+mn-cs"/>
              </a:rPr>
              <a:t>This is the field test site at McCook IL Kearney Laboratories.  GA-Tech selected this laboratory because it was one of the few labs with the necessary large transformer to supply the test.</a:t>
            </a:r>
          </a:p>
          <a:p>
            <a:pPr fontAlgn="base"/>
            <a:r>
              <a:rPr lang="en-US" sz="1200" kern="1200" dirty="0" smtClean="0">
                <a:solidFill>
                  <a:schemeClr val="tx1"/>
                </a:solidFill>
                <a:effectLst/>
                <a:latin typeface="+mn-lt"/>
                <a:ea typeface="+mn-ea"/>
                <a:cs typeface="+mn-cs"/>
              </a:rPr>
              <a:t>There were nine runs of ½ through 3 </a:t>
            </a:r>
            <a:r>
              <a:rPr lang="en-US" sz="1200" kern="1200" dirty="0" err="1" smtClean="0">
                <a:solidFill>
                  <a:schemeClr val="tx1"/>
                </a:solidFill>
                <a:effectLst/>
                <a:latin typeface="+mn-lt"/>
                <a:ea typeface="+mn-ea"/>
                <a:cs typeface="+mn-cs"/>
              </a:rPr>
              <a:t>EMT</a:t>
            </a:r>
            <a:r>
              <a:rPr lang="en-US" sz="1200" kern="1200" dirty="0" smtClean="0">
                <a:solidFill>
                  <a:schemeClr val="tx1"/>
                </a:solidFill>
                <a:effectLst/>
                <a:latin typeface="+mn-lt"/>
                <a:ea typeface="+mn-ea"/>
                <a:cs typeface="+mn-cs"/>
              </a:rPr>
              <a:t>, IMC and rigid.  Each run was 256 feet long.  The reason for 256 feet was simply that was all the available space. </a:t>
            </a:r>
          </a:p>
          <a:p>
            <a:pPr fontAlgn="base"/>
            <a:r>
              <a:rPr lang="en-US" sz="1200" kern="1200" dirty="0" smtClean="0">
                <a:solidFill>
                  <a:schemeClr val="tx1"/>
                </a:solidFill>
                <a:effectLst/>
                <a:latin typeface="+mn-lt"/>
                <a:ea typeface="+mn-ea"/>
                <a:cs typeface="+mn-cs"/>
              </a:rPr>
              <a:t>In each run there were 25 standard lengths.  Joining was with  threaded steel couplings for the rigid and IMC.  For </a:t>
            </a:r>
            <a:r>
              <a:rPr lang="en-US" sz="1200" kern="1200" dirty="0" err="1" smtClean="0">
                <a:solidFill>
                  <a:schemeClr val="tx1"/>
                </a:solidFill>
                <a:effectLst/>
                <a:latin typeface="+mn-lt"/>
                <a:ea typeface="+mn-ea"/>
                <a:cs typeface="+mn-cs"/>
              </a:rPr>
              <a:t>EMT</a:t>
            </a:r>
            <a:r>
              <a:rPr lang="en-US" sz="1200" kern="1200" dirty="0" smtClean="0">
                <a:solidFill>
                  <a:schemeClr val="tx1"/>
                </a:solidFill>
                <a:effectLst/>
                <a:latin typeface="+mn-lt"/>
                <a:ea typeface="+mn-ea"/>
                <a:cs typeface="+mn-cs"/>
              </a:rPr>
              <a:t>  steel and die-cast, both compression and set screw type, couplings were used.  The written report gives the exact data and on each. </a:t>
            </a:r>
          </a:p>
          <a:p>
            <a:r>
              <a:rPr lang="en-US" sz="1200" kern="1200" dirty="0" smtClean="0">
                <a:solidFill>
                  <a:schemeClr val="tx1"/>
                </a:solidFill>
                <a:effectLst/>
                <a:latin typeface="+mn-lt"/>
                <a:ea typeface="+mn-ea"/>
                <a:cs typeface="+mn-cs"/>
              </a:rPr>
              <a:t>A 3- foot piece  supported on a wooden test block was installed for attaching the test leads.  We will see this set-up later in the presentation. </a:t>
            </a:r>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15</a:t>
            </a:fld>
            <a:endParaRPr lang="en-US" dirty="0"/>
          </a:p>
        </p:txBody>
      </p:sp>
    </p:spTree>
    <p:extLst>
      <p:ext uri="{BB962C8B-B14F-4D97-AF65-F5344CB8AC3E}">
        <p14:creationId xmlns:p14="http://schemas.microsoft.com/office/powerpoint/2010/main" val="1953263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16</a:t>
            </a:fld>
            <a:endParaRPr lang="en-US" dirty="0"/>
          </a:p>
        </p:txBody>
      </p:sp>
    </p:spTree>
    <p:extLst>
      <p:ext uri="{BB962C8B-B14F-4D97-AF65-F5344CB8AC3E}">
        <p14:creationId xmlns:p14="http://schemas.microsoft.com/office/powerpoint/2010/main" val="2791860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 tests were validated and recorded by both Kearney Laboratories and Professor “</a:t>
            </a:r>
            <a:r>
              <a:rPr lang="en-US" dirty="0" err="1" smtClean="0"/>
              <a:t>Sakis</a:t>
            </a:r>
            <a:r>
              <a:rPr lang="en-US" dirty="0" smtClean="0"/>
              <a:t>” </a:t>
            </a:r>
            <a:r>
              <a:rPr lang="en-US" dirty="0" err="1" smtClean="0"/>
              <a:t>Meliopoulos</a:t>
            </a:r>
            <a:r>
              <a:rPr lang="en-US" dirty="0" smtClean="0"/>
              <a:t>.  Each had their own instruments attached and made their own readings and then compared them for accuracy.</a:t>
            </a:r>
          </a:p>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17</a:t>
            </a:fld>
            <a:endParaRPr lang="en-US" dirty="0"/>
          </a:p>
        </p:txBody>
      </p:sp>
    </p:spTree>
    <p:extLst>
      <p:ext uri="{BB962C8B-B14F-4D97-AF65-F5344CB8AC3E}">
        <p14:creationId xmlns:p14="http://schemas.microsoft.com/office/powerpoint/2010/main" val="4057390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The installation was made by a licensed electrical contractor to comply with the NEC installation requirements.</a:t>
            </a:r>
          </a:p>
          <a:p>
            <a:pPr eaLnBrk="1" hangingPunct="1"/>
            <a:r>
              <a:rPr lang="en-US" dirty="0" smtClean="0"/>
              <a:t>All conduit, EMT and couplings were from local supply house.</a:t>
            </a:r>
          </a:p>
          <a:p>
            <a:pPr eaLnBrk="1" hangingPunct="1"/>
            <a:r>
              <a:rPr lang="en-US" dirty="0" smtClean="0"/>
              <a:t>Both compression and setscrew couplings were used on the EMT. Standard threaded couplings that came on the RMC and IMC were used. </a:t>
            </a:r>
          </a:p>
          <a:p>
            <a:pPr eaLnBrk="1" hangingPunct="1"/>
            <a:endParaRPr lang="en-US" dirty="0" smtClean="0"/>
          </a:p>
          <a:p>
            <a:pPr eaLnBrk="1" hangingPunct="1"/>
            <a:r>
              <a:rPr lang="en-US" dirty="0" smtClean="0"/>
              <a:t>No sparking or heating was observed or detected.</a:t>
            </a:r>
          </a:p>
          <a:p>
            <a:pPr eaLnBrk="1" hangingPunct="1"/>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19</a:t>
            </a:fld>
            <a:endParaRPr lang="en-US" dirty="0"/>
          </a:p>
        </p:txBody>
      </p:sp>
    </p:spTree>
    <p:extLst>
      <p:ext uri="{BB962C8B-B14F-4D97-AF65-F5344CB8AC3E}">
        <p14:creationId xmlns:p14="http://schemas.microsoft.com/office/powerpoint/2010/main" val="3342461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Table 5.4 of the written report compares the impedance under all tested circumstances. This report can be downloaded from </a:t>
            </a:r>
            <a:r>
              <a:rPr lang="en-US" u="sng" dirty="0" smtClean="0">
                <a:solidFill>
                  <a:schemeClr val="hlink"/>
                </a:solidFill>
              </a:rPr>
              <a:t>www.steelconduit.org</a:t>
            </a:r>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20</a:t>
            </a:fld>
            <a:endParaRPr lang="en-US" dirty="0"/>
          </a:p>
        </p:txBody>
      </p:sp>
    </p:spTree>
    <p:extLst>
      <p:ext uri="{BB962C8B-B14F-4D97-AF65-F5344CB8AC3E}">
        <p14:creationId xmlns:p14="http://schemas.microsoft.com/office/powerpoint/2010/main" val="3988614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About 90 tests were run and included both single and 3 phase.</a:t>
            </a:r>
          </a:p>
          <a:p>
            <a:pPr eaLnBrk="1" hangingPunct="1"/>
            <a:endParaRPr lang="en-US" dirty="0" smtClean="0"/>
          </a:p>
          <a:p>
            <a:pPr eaLnBrk="1" hangingPunct="1"/>
            <a:r>
              <a:rPr lang="en-US" dirty="0" smtClean="0"/>
              <a:t>We looked at all possible fault conditions that might occur</a:t>
            </a:r>
          </a:p>
          <a:p>
            <a:pPr eaLnBrk="1" hangingPunct="1"/>
            <a:endParaRPr lang="en-US" dirty="0" smtClean="0"/>
          </a:p>
          <a:p>
            <a:pPr eaLnBrk="1" hangingPunct="1"/>
            <a:r>
              <a:rPr lang="en-US" b="1" dirty="0" smtClean="0"/>
              <a:t>(a) Single Phase Circuit without Ground Conductor</a:t>
            </a:r>
          </a:p>
          <a:p>
            <a:pPr eaLnBrk="1" hangingPunct="1"/>
            <a:r>
              <a:rPr lang="en-US" b="1" dirty="0" smtClean="0"/>
              <a:t>(b) Single Phase Circuit with Ground Conductor</a:t>
            </a:r>
          </a:p>
          <a:p>
            <a:pPr eaLnBrk="1" hangingPunct="1"/>
            <a:r>
              <a:rPr lang="en-US" b="1" dirty="0" smtClean="0"/>
              <a:t>(c) Three Phase Circuit without Neutral</a:t>
            </a:r>
          </a:p>
          <a:p>
            <a:pPr eaLnBrk="1" hangingPunct="1"/>
            <a:r>
              <a:rPr lang="en-US" b="1" dirty="0" smtClean="0"/>
              <a:t>(d) Three Phase Circuit with Neutral</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21</a:t>
            </a:fld>
            <a:endParaRPr lang="en-US" dirty="0"/>
          </a:p>
        </p:txBody>
      </p:sp>
    </p:spTree>
    <p:extLst>
      <p:ext uri="{BB962C8B-B14F-4D97-AF65-F5344CB8AC3E}">
        <p14:creationId xmlns:p14="http://schemas.microsoft.com/office/powerpoint/2010/main" val="2058677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22</a:t>
            </a:fld>
            <a:endParaRPr lang="en-US" dirty="0"/>
          </a:p>
        </p:txBody>
      </p:sp>
    </p:spTree>
    <p:extLst>
      <p:ext uri="{BB962C8B-B14F-4D97-AF65-F5344CB8AC3E}">
        <p14:creationId xmlns:p14="http://schemas.microsoft.com/office/powerpoint/2010/main" val="2011896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Emphasize the points listed.</a:t>
            </a:r>
          </a:p>
          <a:p>
            <a:endParaRPr lang="en-US" dirty="0" smtClean="0"/>
          </a:p>
          <a:p>
            <a:pPr marL="228600" indent="-228600" eaLnBrk="1" hangingPunct="1">
              <a:defRPr/>
            </a:pPr>
            <a:r>
              <a:rPr lang="en-US" i="0" dirty="0" smtClean="0">
                <a:effectLst>
                  <a:outerShdw blurRad="38100" dist="38100" dir="2700000" algn="tl">
                    <a:srgbClr val="C0C0C0"/>
                  </a:outerShdw>
                </a:effectLst>
              </a:rPr>
              <a:t>*Helpful references: 110.10 250.4, and Table 250.122</a:t>
            </a:r>
          </a:p>
          <a:p>
            <a:pPr marL="228600" indent="-228600" eaLnBrk="1" hangingPunct="1">
              <a:defRPr/>
            </a:pPr>
            <a:r>
              <a:rPr lang="en-US" i="0" dirty="0" smtClean="0">
                <a:effectLst>
                  <a:outerShdw blurRad="38100" dist="38100" dir="2700000" algn="tl">
                    <a:srgbClr val="C0C0C0"/>
                  </a:outerShdw>
                </a:effectLst>
              </a:rPr>
              <a:t>Article 250 Part VI. Equipment Grounding and Equipment Grounding Conductors</a:t>
            </a:r>
          </a:p>
          <a:p>
            <a:pPr marL="228600" indent="-228600" eaLnBrk="1" hangingPunct="1">
              <a:defRPr/>
            </a:pPr>
            <a:r>
              <a:rPr lang="en-US" i="0" dirty="0" smtClean="0">
                <a:effectLst>
                  <a:outerShdw blurRad="38100" dist="38100" dir="2700000" algn="tl">
                    <a:srgbClr val="C0C0C0"/>
                  </a:outerShdw>
                </a:effectLst>
              </a:rPr>
              <a:t>250.134A</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 based on the 2017</a:t>
            </a:r>
            <a:r>
              <a:rPr lang="en-US" baseline="0" dirty="0" smtClean="0"/>
              <a:t> NEC.</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2</a:t>
            </a:fld>
            <a:endParaRPr lang="en-US" dirty="0"/>
          </a:p>
        </p:txBody>
      </p:sp>
    </p:spTree>
    <p:extLst>
      <p:ext uri="{BB962C8B-B14F-4D97-AF65-F5344CB8AC3E}">
        <p14:creationId xmlns:p14="http://schemas.microsoft.com/office/powerpoint/2010/main" val="722867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This is the first thing you see when you open the GEMI program.</a:t>
            </a:r>
          </a:p>
          <a:p>
            <a:pPr eaLnBrk="1" hangingPunct="1"/>
            <a:endParaRPr lang="en-US" dirty="0" smtClean="0"/>
          </a:p>
          <a:p>
            <a:pPr eaLnBrk="1" hangingPunct="1"/>
            <a:r>
              <a:rPr lang="en-US" dirty="0" smtClean="0"/>
              <a:t>Select “Single Circuit Analysis - Steel”.</a:t>
            </a:r>
          </a:p>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23</a:t>
            </a:fld>
            <a:endParaRPr lang="en-US" dirty="0"/>
          </a:p>
        </p:txBody>
      </p:sp>
    </p:spTree>
    <p:extLst>
      <p:ext uri="{BB962C8B-B14F-4D97-AF65-F5344CB8AC3E}">
        <p14:creationId xmlns:p14="http://schemas.microsoft.com/office/powerpoint/2010/main" val="70265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GA-Tech recognized that in most installations there will be multiple paths such as earth, building steel, etc.  This was taken into account in the development of the software.</a:t>
            </a:r>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24</a:t>
            </a:fld>
            <a:endParaRPr lang="en-US" dirty="0"/>
          </a:p>
        </p:txBody>
      </p:sp>
    </p:spTree>
    <p:extLst>
      <p:ext uri="{BB962C8B-B14F-4D97-AF65-F5344CB8AC3E}">
        <p14:creationId xmlns:p14="http://schemas.microsoft.com/office/powerpoint/2010/main" val="823715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Once all of these selections have been made, click UPDATE.</a:t>
            </a:r>
          </a:p>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25</a:t>
            </a:fld>
            <a:endParaRPr lang="en-US" dirty="0"/>
          </a:p>
        </p:txBody>
      </p:sp>
    </p:spTree>
    <p:extLst>
      <p:ext uri="{BB962C8B-B14F-4D97-AF65-F5344CB8AC3E}">
        <p14:creationId xmlns:p14="http://schemas.microsoft.com/office/powerpoint/2010/main" val="2149282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Once you click on update the calculation is complete and the maximum circuit length in feet appears. Then you can simply change the type of conduit, UPDATE again, and you will have a new length.  By repeating this process you can compare the three types of steel conduit using the exact same parameters.</a:t>
            </a:r>
          </a:p>
          <a:p>
            <a:pPr eaLnBrk="1" hangingPunct="1"/>
            <a:r>
              <a:rPr lang="en-US" dirty="0" smtClean="0"/>
              <a:t>The program will remember this information and you can add a supplementary conductor and compare or make the calculation without steel conduit. By making this comparison you can then decide what you want to install. </a:t>
            </a:r>
          </a:p>
          <a:p>
            <a:pPr eaLnBrk="1" hangingPunct="1"/>
            <a:endParaRPr lang="en-US" dirty="0" smtClean="0"/>
          </a:p>
          <a:p>
            <a:pPr eaLnBrk="1" hangingPunct="1"/>
            <a:r>
              <a:rPr lang="en-US" dirty="0" smtClean="0"/>
              <a:t>If you need a longer length then you can increase the size of the conductors or conduit.</a:t>
            </a:r>
          </a:p>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26</a:t>
            </a:fld>
            <a:endParaRPr lang="en-US" dirty="0"/>
          </a:p>
        </p:txBody>
      </p:sp>
    </p:spTree>
    <p:extLst>
      <p:ext uri="{BB962C8B-B14F-4D97-AF65-F5344CB8AC3E}">
        <p14:creationId xmlns:p14="http://schemas.microsoft.com/office/powerpoint/2010/main" val="642234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You can use your mouse pointer to initiate the calculations on the right at any point on the graph.</a:t>
            </a:r>
          </a:p>
          <a:p>
            <a:pPr eaLnBrk="1" hangingPunct="1"/>
            <a:endParaRPr lang="en-US" dirty="0" smtClean="0"/>
          </a:p>
          <a:p>
            <a:pPr eaLnBrk="1" hangingPunct="1"/>
            <a:r>
              <a:rPr lang="en-US" dirty="0" smtClean="0"/>
              <a:t>Maximum length is based on the percent of the overcurrent device used to initiate the trip time. </a:t>
            </a:r>
          </a:p>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27</a:t>
            </a:fld>
            <a:endParaRPr lang="en-US" dirty="0"/>
          </a:p>
        </p:txBody>
      </p:sp>
    </p:spTree>
    <p:extLst>
      <p:ext uri="{BB962C8B-B14F-4D97-AF65-F5344CB8AC3E}">
        <p14:creationId xmlns:p14="http://schemas.microsoft.com/office/powerpoint/2010/main" val="1702805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concern is </a:t>
            </a:r>
            <a:r>
              <a:rPr lang="en-US" b="1" u="sng" dirty="0" smtClean="0"/>
              <a:t>will</a:t>
            </a:r>
            <a:r>
              <a:rPr lang="en-US" dirty="0" smtClean="0"/>
              <a:t> an average arcing fault in a motor or outlet with a fault current that is relatively low trip the OC device before it starts a fire or does other damage. NEC 110.10 states we must design our systems so that it will!</a:t>
            </a:r>
          </a:p>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28</a:t>
            </a:fld>
            <a:endParaRPr lang="en-US" dirty="0"/>
          </a:p>
        </p:txBody>
      </p:sp>
    </p:spTree>
    <p:extLst>
      <p:ext uri="{BB962C8B-B14F-4D97-AF65-F5344CB8AC3E}">
        <p14:creationId xmlns:p14="http://schemas.microsoft.com/office/powerpoint/2010/main" val="1082531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29</a:t>
            </a:fld>
            <a:endParaRPr lang="en-US" dirty="0"/>
          </a:p>
        </p:txBody>
      </p:sp>
    </p:spTree>
    <p:extLst>
      <p:ext uri="{BB962C8B-B14F-4D97-AF65-F5344CB8AC3E}">
        <p14:creationId xmlns:p14="http://schemas.microsoft.com/office/powerpoint/2010/main" val="442130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Unless specifically permitted elsewhere in this Code, raceways and cable assemblies shall be mechanically secured to boxes, fittings, cabinets, and other enclosures </a:t>
            </a:r>
            <a:r>
              <a:rPr lang="en-US" sz="1200" kern="1200" dirty="0" smtClean="0">
                <a:solidFill>
                  <a:schemeClr val="tx1"/>
                </a:solidFill>
                <a:effectLst/>
                <a:latin typeface="+mn-lt"/>
                <a:ea typeface="+mn-ea"/>
                <a:cs typeface="+mn-cs"/>
              </a:rPr>
              <a:t>to provide electrical continuity</a:t>
            </a:r>
            <a:r>
              <a:rPr lang="en-US"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 connections must be tight. Where </a:t>
            </a:r>
            <a:r>
              <a:rPr lang="en-US" dirty="0" err="1" smtClean="0"/>
              <a:t>threadless</a:t>
            </a:r>
            <a:r>
              <a:rPr lang="en-US" dirty="0" smtClean="0"/>
              <a:t> couplings are employed the tubing must be fully inserted and properly tightened.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4</a:t>
            </a:fld>
            <a:endParaRPr lang="en-US" dirty="0"/>
          </a:p>
        </p:txBody>
      </p:sp>
    </p:spTree>
    <p:extLst>
      <p:ext uri="{BB962C8B-B14F-4D97-AF65-F5344CB8AC3E}">
        <p14:creationId xmlns:p14="http://schemas.microsoft.com/office/powerpoint/2010/main" val="4123937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four mentioned today</a:t>
            </a:r>
            <a:r>
              <a:rPr lang="en-US" baseline="0" dirty="0" smtClean="0"/>
              <a:t> t</a:t>
            </a:r>
            <a:r>
              <a:rPr lang="en-US" dirty="0" smtClean="0"/>
              <a:t>here</a:t>
            </a:r>
            <a:r>
              <a:rPr lang="en-US" baseline="0" dirty="0" smtClean="0"/>
              <a:t> are 10 other wiring methods mentioned under Article 250.118 of the NEC.  Please refer to 250.118 for a complete lists of wiring methods. </a:t>
            </a:r>
          </a:p>
          <a:p>
            <a:endParaRPr lang="en-US" baseline="0" dirty="0" smtClean="0"/>
          </a:p>
          <a:p>
            <a:r>
              <a:rPr lang="en-US" b="1" i="1" baseline="0" dirty="0" smtClean="0"/>
              <a:t>*** There is animation added to the list clicking the mouse will make one of the four bullet points appear on the slide.***</a:t>
            </a:r>
            <a:endParaRPr lang="en-US" b="1" i="1"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5</a:t>
            </a:fld>
            <a:endParaRPr lang="en-US" dirty="0"/>
          </a:p>
        </p:txBody>
      </p:sp>
    </p:spTree>
    <p:extLst>
      <p:ext uri="{BB962C8B-B14F-4D97-AF65-F5344CB8AC3E}">
        <p14:creationId xmlns:p14="http://schemas.microsoft.com/office/powerpoint/2010/main" val="4145581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An all inclusive list of EGCs is contained in 250.118.  However, during a ground fault there are usually multiple paths. We want to insure a low impedance path to comply with the NEC requirements.</a:t>
            </a:r>
          </a:p>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7</a:t>
            </a:fld>
            <a:endParaRPr lang="en-US" dirty="0"/>
          </a:p>
        </p:txBody>
      </p:sp>
    </p:spTree>
    <p:extLst>
      <p:ext uri="{BB962C8B-B14F-4D97-AF65-F5344CB8AC3E}">
        <p14:creationId xmlns:p14="http://schemas.microsoft.com/office/powerpoint/2010/main" val="3944759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Single point bonding of the Neutral (grounded) conductor and the EGC (equipment grounding conductor) is now required in all except existing installations.</a:t>
            </a:r>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8</a:t>
            </a:fld>
            <a:endParaRPr lang="en-US" dirty="0"/>
          </a:p>
        </p:txBody>
      </p:sp>
    </p:spTree>
    <p:extLst>
      <p:ext uri="{BB962C8B-B14F-4D97-AF65-F5344CB8AC3E}">
        <p14:creationId xmlns:p14="http://schemas.microsoft.com/office/powerpoint/2010/main" val="2393115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a:t>
            </a:r>
            <a:r>
              <a:rPr lang="en-US" b="1" dirty="0"/>
              <a:t>(A) General. </a:t>
            </a:r>
            <a:r>
              <a:rPr lang="en-US" dirty="0"/>
              <a:t>Copper, aluminum, or copper-clad aluminum equipment grounding conductors of the wire type shall not be smaller than shown in Table </a:t>
            </a:r>
            <a:r>
              <a:rPr lang="en-US" dirty="0" smtClean="0"/>
              <a:t>250.122</a:t>
            </a:r>
            <a:r>
              <a:rPr lang="en-US" u="sng" dirty="0" smtClean="0"/>
              <a:t>, but in no case shall they be required to be larger than the circuit conductors supplying the equipment.</a:t>
            </a:r>
          </a:p>
          <a:p>
            <a:pPr lvl="1"/>
            <a:r>
              <a:rPr lang="en-US" dirty="0" smtClean="0"/>
              <a:t>Where </a:t>
            </a:r>
            <a:r>
              <a:rPr lang="en-US" dirty="0"/>
              <a:t>a cable tray, a raceway, or a cable armor or sheath is used as the equipment grounding conductor, as provided in 250.118 and 250.134(A), it shall comply with 250.4(A)(5) or (B)(4).”</a:t>
            </a:r>
          </a:p>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9</a:t>
            </a:fld>
            <a:endParaRPr lang="en-US" dirty="0"/>
          </a:p>
        </p:txBody>
      </p:sp>
    </p:spTree>
    <p:extLst>
      <p:ext uri="{BB962C8B-B14F-4D97-AF65-F5344CB8AC3E}">
        <p14:creationId xmlns:p14="http://schemas.microsoft.com/office/powerpoint/2010/main" val="2243305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t> Emphasize in the title </a:t>
            </a:r>
            <a:r>
              <a:rPr lang="en-US" u="sng" dirty="0" smtClean="0"/>
              <a:t>Minimum Size and the Note under the table is code enforceable, unlike informational notes which are not enforceable</a:t>
            </a:r>
          </a:p>
          <a:p>
            <a:pPr eaLnBrk="1" hangingPunct="1">
              <a:defRPr/>
            </a:pPr>
            <a:endParaRPr lang="en-US" dirty="0" smtClean="0"/>
          </a:p>
          <a:p>
            <a:pPr eaLnBrk="1" hangingPunct="1">
              <a:defRPr/>
            </a:pPr>
            <a:r>
              <a:rPr lang="en-US" dirty="0" smtClean="0"/>
              <a:t>With the GEMI software this is easy to confirm.</a:t>
            </a:r>
            <a:endParaRPr lang="en-US" i="1" u="sng" dirty="0" smtClean="0">
              <a:effectLst>
                <a:outerShdw blurRad="38100" dist="38100" dir="2700000" algn="tl">
                  <a:srgbClr val="C0C0C0"/>
                </a:outerShdw>
              </a:effectLst>
            </a:endParaRPr>
          </a:p>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10</a:t>
            </a:fld>
            <a:endParaRPr lang="en-US" dirty="0"/>
          </a:p>
        </p:txBody>
      </p:sp>
    </p:spTree>
    <p:extLst>
      <p:ext uri="{BB962C8B-B14F-4D97-AF65-F5344CB8AC3E}">
        <p14:creationId xmlns:p14="http://schemas.microsoft.com/office/powerpoint/2010/main" val="247235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63CED0-DF4C-4E8E-96DF-95EE806AF158}" type="slidenum">
              <a:rPr lang="en-US" smtClean="0"/>
              <a:pPr>
                <a:defRPr/>
              </a:pPr>
              <a:t>11</a:t>
            </a:fld>
            <a:endParaRPr lang="en-US" dirty="0"/>
          </a:p>
        </p:txBody>
      </p:sp>
    </p:spTree>
    <p:extLst>
      <p:ext uri="{BB962C8B-B14F-4D97-AF65-F5344CB8AC3E}">
        <p14:creationId xmlns:p14="http://schemas.microsoft.com/office/powerpoint/2010/main" val="409427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EM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96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 TtF -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603756" y="1153551"/>
            <a:ext cx="6336806" cy="2203938"/>
          </a:xfrm>
        </p:spPr>
        <p:txBody>
          <a:bodyPr anchor="b"/>
          <a:lstStyle>
            <a:lvl1pPr algn="l">
              <a:defRPr sz="60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603756" y="3362183"/>
            <a:ext cx="6336806" cy="595528"/>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Tree>
    <p:extLst>
      <p:ext uri="{BB962C8B-B14F-4D97-AF65-F5344CB8AC3E}">
        <p14:creationId xmlns:p14="http://schemas.microsoft.com/office/powerpoint/2010/main" val="310174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a:p>
        </p:txBody>
      </p:sp>
    </p:spTree>
    <p:extLst>
      <p:ext uri="{BB962C8B-B14F-4D97-AF65-F5344CB8AC3E}">
        <p14:creationId xmlns:p14="http://schemas.microsoft.com/office/powerpoint/2010/main" val="255464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Half Frame 8"/>
          <p:cNvSpPr/>
          <p:nvPr userDrawn="1"/>
        </p:nvSpPr>
        <p:spPr>
          <a:xfrm rot="8100000">
            <a:off x="-7167519" y="-994992"/>
            <a:ext cx="8302752" cy="8302754"/>
          </a:xfrm>
          <a:prstGeom prst="halfFrame">
            <a:avLst>
              <a:gd name="adj1" fmla="val 18833"/>
              <a:gd name="adj2" fmla="val 20833"/>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hasCustomPrompt="1"/>
          </p:nvPr>
        </p:nvSpPr>
        <p:spPr>
          <a:xfrm>
            <a:off x="3073078" y="1709738"/>
            <a:ext cx="7535119" cy="2167819"/>
          </a:xfrm>
        </p:spPr>
        <p:txBody>
          <a:bodyPr anchor="b"/>
          <a:lstStyle>
            <a:lvl1pPr>
              <a:lnSpc>
                <a:spcPct val="70000"/>
              </a:lnSpc>
              <a:defRPr sz="6000" b="1">
                <a:solidFill>
                  <a:schemeClr val="accent5"/>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3073078" y="3918131"/>
            <a:ext cx="7535119" cy="1140005"/>
          </a:xfrm>
        </p:spPr>
        <p:txBody>
          <a:bodyPr/>
          <a:lstStyle>
            <a:lvl1pPr marL="0" indent="0">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a:p>
        </p:txBody>
      </p:sp>
      <p:sp>
        <p:nvSpPr>
          <p:cNvPr id="10" name="Half Frame 9"/>
          <p:cNvSpPr/>
          <p:nvPr userDrawn="1"/>
        </p:nvSpPr>
        <p:spPr>
          <a:xfrm rot="8100000">
            <a:off x="-7167519" y="-4205386"/>
            <a:ext cx="8302752" cy="8302754"/>
          </a:xfrm>
          <a:prstGeom prst="halfFrame">
            <a:avLst>
              <a:gd name="adj1" fmla="val 18833"/>
              <a:gd name="adj2" fmla="val 20833"/>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userDrawn="1"/>
        </p:nvSpPr>
        <p:spPr>
          <a:xfrm rot="8100000">
            <a:off x="-7167519" y="2706623"/>
            <a:ext cx="8302752" cy="8302754"/>
          </a:xfrm>
          <a:prstGeom prst="halfFrame">
            <a:avLst>
              <a:gd name="adj1" fmla="val 18833"/>
              <a:gd name="adj2" fmla="val 20833"/>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f Frame 11"/>
          <p:cNvSpPr/>
          <p:nvPr userDrawn="1"/>
        </p:nvSpPr>
        <p:spPr>
          <a:xfrm rot="8100000">
            <a:off x="4418738" y="-994991"/>
            <a:ext cx="8302752" cy="8302754"/>
          </a:xfrm>
          <a:prstGeom prst="halfFrame">
            <a:avLst>
              <a:gd name="adj1" fmla="val 18833"/>
              <a:gd name="adj2" fmla="val 20833"/>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9569" y="5935836"/>
            <a:ext cx="1560802" cy="367248"/>
          </a:xfrm>
          <a:prstGeom prst="rect">
            <a:avLst/>
          </a:prstGeom>
        </p:spPr>
      </p:pic>
    </p:spTree>
    <p:extLst>
      <p:ext uri="{BB962C8B-B14F-4D97-AF65-F5344CB8AC3E}">
        <p14:creationId xmlns:p14="http://schemas.microsoft.com/office/powerpoint/2010/main" val="226697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vert="horz" lIns="91440" tIns="45720" rIns="91440" bIns="45720" rtlCol="0" anchor="ctr">
            <a:normAutofit/>
          </a:bodyPr>
          <a:lstStyle>
            <a:lvl1pPr>
              <a:defRPr lang="en-US"/>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3DA8C-F02E-4FFF-809F-19DCFE666E16}" type="slidenum">
              <a:rPr lang="en-US" smtClean="0"/>
              <a:t>‹#›</a:t>
            </a:fld>
            <a:endParaRPr lang="en-US"/>
          </a:p>
        </p:txBody>
      </p:sp>
    </p:spTree>
    <p:extLst>
      <p:ext uri="{BB962C8B-B14F-4D97-AF65-F5344CB8AC3E}">
        <p14:creationId xmlns:p14="http://schemas.microsoft.com/office/powerpoint/2010/main" val="101581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vert="horz" lIns="91440" tIns="45720" rIns="91440" bIns="45720" rtlCol="0" anchor="ctr">
            <a:normAutofit/>
          </a:bodyPr>
          <a:lstStyle>
            <a:lvl1pPr>
              <a:defRPr lang="en-US"/>
            </a:lvl1pPr>
          </a:lstStyle>
          <a:p>
            <a:pPr lvl="0"/>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23DA8C-F02E-4FFF-809F-19DCFE666E16}" type="slidenum">
              <a:rPr lang="en-US" smtClean="0"/>
              <a:t>‹#›</a:t>
            </a:fld>
            <a:endParaRPr lang="en-US"/>
          </a:p>
        </p:txBody>
      </p:sp>
    </p:spTree>
    <p:extLst>
      <p:ext uri="{BB962C8B-B14F-4D97-AF65-F5344CB8AC3E}">
        <p14:creationId xmlns:p14="http://schemas.microsoft.com/office/powerpoint/2010/main" val="189683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23DA8C-F02E-4FFF-809F-19DCFE666E16}" type="slidenum">
              <a:rPr lang="en-US" smtClean="0"/>
              <a:t>‹#›</a:t>
            </a:fld>
            <a:endParaRPr lang="en-US"/>
          </a:p>
        </p:txBody>
      </p:sp>
    </p:spTree>
    <p:extLst>
      <p:ext uri="{BB962C8B-B14F-4D97-AF65-F5344CB8AC3E}">
        <p14:creationId xmlns:p14="http://schemas.microsoft.com/office/powerpoint/2010/main" val="338766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23DA8C-F02E-4FFF-809F-19DCFE666E16}" type="slidenum">
              <a:rPr lang="en-US" smtClean="0"/>
              <a:t>‹#›</a:t>
            </a:fld>
            <a:endParaRPr lang="en-US"/>
          </a:p>
        </p:txBody>
      </p:sp>
    </p:spTree>
    <p:extLst>
      <p:ext uri="{BB962C8B-B14F-4D97-AF65-F5344CB8AC3E}">
        <p14:creationId xmlns:p14="http://schemas.microsoft.com/office/powerpoint/2010/main" val="237783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06680" y="6421996"/>
            <a:ext cx="962465"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3DA8C-F02E-4FFF-809F-19DCFE666E16}" type="slidenum">
              <a:rPr lang="en-US" smtClean="0"/>
              <a:t>‹#›</a:t>
            </a:fld>
            <a:endParaRPr lang="en-US"/>
          </a:p>
        </p:txBody>
      </p:sp>
    </p:spTree>
    <p:extLst>
      <p:ext uri="{BB962C8B-B14F-4D97-AF65-F5344CB8AC3E}">
        <p14:creationId xmlns:p14="http://schemas.microsoft.com/office/powerpoint/2010/main" val="394549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06680" y="6421996"/>
            <a:ext cx="962465"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23DA8C-F02E-4FFF-809F-19DCFE666E16}" type="slidenum">
              <a:rPr lang="en-US" smtClean="0"/>
              <a:t>‹#›</a:t>
            </a:fld>
            <a:endParaRPr lang="en-US"/>
          </a:p>
        </p:txBody>
      </p:sp>
    </p:spTree>
    <p:extLst>
      <p:ext uri="{BB962C8B-B14F-4D97-AF65-F5344CB8AC3E}">
        <p14:creationId xmlns:p14="http://schemas.microsoft.com/office/powerpoint/2010/main" val="126723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274" y="168177"/>
            <a:ext cx="11385452" cy="1203423"/>
          </a:xfrm>
        </p:spPr>
        <p:txBody>
          <a:bodyPr vert="horz" lIns="91440" tIns="45720" rIns="91440" bIns="45720" rtlCol="0" anchor="ctr">
            <a:normAutofit/>
          </a:bodyPr>
          <a:lstStyle>
            <a:lvl1pPr>
              <a:defRPr dirty="0"/>
            </a:lvl1pPr>
          </a:lstStyle>
          <a:p>
            <a:pPr lvl="0"/>
            <a:r>
              <a:rPr lang="en-US" dirty="0" smtClean="0"/>
              <a:t>CLICK TO EDIT MASTER TITLE STYLE</a:t>
            </a:r>
            <a:endParaRPr lang="en-US" dirty="0"/>
          </a:p>
        </p:txBody>
      </p:sp>
      <p:sp>
        <p:nvSpPr>
          <p:cNvPr id="3" name="Picture Placeholder 2"/>
          <p:cNvSpPr>
            <a:spLocks noGrp="1"/>
          </p:cNvSpPr>
          <p:nvPr>
            <p:ph type="pic" idx="1"/>
          </p:nvPr>
        </p:nvSpPr>
        <p:spPr>
          <a:xfrm>
            <a:off x="1" y="1371600"/>
            <a:ext cx="121920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609600" y="4953000"/>
            <a:ext cx="10972801"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5" name="Date Placeholder 4"/>
          <p:cNvSpPr>
            <a:spLocks noGrp="1"/>
          </p:cNvSpPr>
          <p:nvPr>
            <p:ph type="dt" sz="half" idx="10"/>
          </p:nvPr>
        </p:nvSpPr>
        <p:spPr>
          <a:xfrm>
            <a:off x="106680" y="6421996"/>
            <a:ext cx="962465" cy="365125"/>
          </a:xfrm>
          <a:prstGeom prst="rect">
            <a:avLst/>
          </a:prstGeom>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a:p>
        </p:txBody>
      </p:sp>
    </p:spTree>
    <p:extLst>
      <p:ext uri="{BB962C8B-B14F-4D97-AF65-F5344CB8AC3E}">
        <p14:creationId xmlns:p14="http://schemas.microsoft.com/office/powerpoint/2010/main" val="210950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me/Pic/Title -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4831492" y="1394338"/>
            <a:ext cx="5836507" cy="1466665"/>
          </a:xfrm>
        </p:spPr>
        <p:txBody>
          <a:bodyPr anchor="b">
            <a:noAutofit/>
          </a:bodyPr>
          <a:lstStyle>
            <a:lvl1pPr algn="l">
              <a:defRPr sz="6000" b="1">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31492" y="2806505"/>
            <a:ext cx="5836507" cy="890245"/>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a:solidFill>
                <a:srgbClr val="DADADA"/>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
        <p:nvSpPr>
          <p:cNvPr id="9" name="Picture Placeholder 8"/>
          <p:cNvSpPr>
            <a:spLocks noGrp="1"/>
          </p:cNvSpPr>
          <p:nvPr>
            <p:ph type="pic" sz="quarter" idx="13"/>
          </p:nvPr>
        </p:nvSpPr>
        <p:spPr>
          <a:xfrm>
            <a:off x="1336609" y="1111250"/>
            <a:ext cx="2786063" cy="2786063"/>
          </a:xfrm>
          <a:ln w="3175">
            <a:solidFill>
              <a:schemeClr val="accent2">
                <a:lumMod val="20000"/>
                <a:lumOff val="80000"/>
              </a:schemeClr>
            </a:solidFill>
          </a:ln>
          <a:effectLst>
            <a:glow rad="38100">
              <a:schemeClr val="accent4">
                <a:satMod val="175000"/>
                <a:alpha val="17000"/>
              </a:schemeClr>
            </a:glow>
            <a:outerShdw blurRad="50800" dist="381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387416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274" y="168177"/>
            <a:ext cx="11385452" cy="1203423"/>
          </a:xfrm>
        </p:spPr>
        <p:txBody>
          <a:bodyPr vert="horz" lIns="91440" tIns="45720" rIns="91440" bIns="45720" rtlCol="0" anchor="ctr">
            <a:normAutofit/>
          </a:bodyPr>
          <a:lstStyle>
            <a:lvl1pPr>
              <a:defRPr dirty="0"/>
            </a:lvl1pPr>
          </a:lstStyle>
          <a:p>
            <a:pPr lvl="0"/>
            <a:r>
              <a:rPr lang="en-US" dirty="0" smtClean="0"/>
              <a:t>CLICK TO EDIT MASTER TITLE STYLE</a:t>
            </a:r>
            <a:endParaRPr lang="en-US" dirty="0"/>
          </a:p>
        </p:txBody>
      </p:sp>
      <p:sp>
        <p:nvSpPr>
          <p:cNvPr id="3" name="Picture Placeholder 2"/>
          <p:cNvSpPr>
            <a:spLocks noGrp="1"/>
          </p:cNvSpPr>
          <p:nvPr>
            <p:ph type="pic" idx="1"/>
          </p:nvPr>
        </p:nvSpPr>
        <p:spPr>
          <a:xfrm>
            <a:off x="0" y="1371600"/>
            <a:ext cx="6006496"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615648" y="4953000"/>
            <a:ext cx="4775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EA6D8CF-3CDE-4807-BCD2-C9F2B831AAA5}" type="slidenum">
              <a:rPr/>
              <a:t>‹#›</a:t>
            </a:fld>
            <a:endParaRPr/>
          </a:p>
        </p:txBody>
      </p:sp>
      <p:sp>
        <p:nvSpPr>
          <p:cNvPr id="8" name="Picture Placeholder 2"/>
          <p:cNvSpPr>
            <a:spLocks noGrp="1"/>
          </p:cNvSpPr>
          <p:nvPr>
            <p:ph type="pic" idx="13"/>
          </p:nvPr>
        </p:nvSpPr>
        <p:spPr>
          <a:xfrm>
            <a:off x="6185504" y="1371600"/>
            <a:ext cx="6006496"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9" name="Text Placeholder 3"/>
          <p:cNvSpPr>
            <a:spLocks noGrp="1"/>
          </p:cNvSpPr>
          <p:nvPr>
            <p:ph type="body" sz="half" idx="14"/>
          </p:nvPr>
        </p:nvSpPr>
        <p:spPr>
          <a:xfrm>
            <a:off x="6807200" y="4953000"/>
            <a:ext cx="4775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247557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274" y="168177"/>
            <a:ext cx="11385452" cy="1203423"/>
          </a:xfrm>
        </p:spPr>
        <p:txBody>
          <a:bodyPr vert="horz" lIns="91440" tIns="45720" rIns="91440" bIns="45720" rtlCol="0" anchor="ctr">
            <a:normAutofit/>
          </a:bodyPr>
          <a:lstStyle>
            <a:lvl1pPr>
              <a:defRPr dirty="0"/>
            </a:lvl1pPr>
          </a:lstStyle>
          <a:p>
            <a:pPr lvl="0"/>
            <a:r>
              <a:rPr lang="en-US" dirty="0" smtClean="0"/>
              <a:t>CLICK TO EDIT MASTER TITLE STYLE</a:t>
            </a:r>
            <a:endParaRPr lang="en-US" dirty="0"/>
          </a:p>
        </p:txBody>
      </p:sp>
      <p:sp>
        <p:nvSpPr>
          <p:cNvPr id="3" name="Picture Placeholder 2"/>
          <p:cNvSpPr>
            <a:spLocks noGrp="1"/>
          </p:cNvSpPr>
          <p:nvPr>
            <p:ph type="pic" idx="1"/>
          </p:nvPr>
        </p:nvSpPr>
        <p:spPr>
          <a:xfrm>
            <a:off x="0" y="1371600"/>
            <a:ext cx="39624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609600" y="4953000"/>
            <a:ext cx="2743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EA6D8CF-3CDE-4807-BCD2-C9F2B831AAA5}" type="slidenum">
              <a:rPr/>
              <a:t>‹#›</a:t>
            </a:fld>
            <a:endParaRPr/>
          </a:p>
        </p:txBody>
      </p:sp>
      <p:sp>
        <p:nvSpPr>
          <p:cNvPr id="8" name="Picture Placeholder 2"/>
          <p:cNvSpPr>
            <a:spLocks noGrp="1"/>
          </p:cNvSpPr>
          <p:nvPr>
            <p:ph type="pic" idx="13"/>
          </p:nvPr>
        </p:nvSpPr>
        <p:spPr>
          <a:xfrm>
            <a:off x="4114801" y="1371600"/>
            <a:ext cx="39624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9" name="Text Placeholder 3"/>
          <p:cNvSpPr>
            <a:spLocks noGrp="1"/>
          </p:cNvSpPr>
          <p:nvPr>
            <p:ph type="body" sz="half" idx="14"/>
          </p:nvPr>
        </p:nvSpPr>
        <p:spPr>
          <a:xfrm>
            <a:off x="4724401" y="4953000"/>
            <a:ext cx="2743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10" name="Picture Placeholder 2"/>
          <p:cNvSpPr>
            <a:spLocks noGrp="1"/>
          </p:cNvSpPr>
          <p:nvPr>
            <p:ph type="pic" idx="15"/>
          </p:nvPr>
        </p:nvSpPr>
        <p:spPr>
          <a:xfrm>
            <a:off x="8229600" y="1371600"/>
            <a:ext cx="39624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11" name="Text Placeholder 3"/>
          <p:cNvSpPr>
            <a:spLocks noGrp="1"/>
          </p:cNvSpPr>
          <p:nvPr>
            <p:ph type="body" sz="half" idx="16"/>
          </p:nvPr>
        </p:nvSpPr>
        <p:spPr>
          <a:xfrm>
            <a:off x="8839200" y="4953000"/>
            <a:ext cx="2743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244214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Pad Mini with Captio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6EA6D8CF-3CDE-4807-BCD2-C9F2B831AAA5}" type="slidenum">
              <a:rPr/>
              <a:pPr/>
              <a:t>‹#›</a:t>
            </a:fld>
            <a:endParaRP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39" b="-20"/>
          <a:stretch/>
        </p:blipFill>
        <p:spPr>
          <a:xfrm rot="16200000">
            <a:off x="1742825" y="-659719"/>
            <a:ext cx="5595471" cy="8144566"/>
          </a:xfrm>
          <a:prstGeom prst="rect">
            <a:avLst/>
          </a:prstGeom>
        </p:spPr>
      </p:pic>
      <p:sp>
        <p:nvSpPr>
          <p:cNvPr id="7" name="Picture Placeholder 9"/>
          <p:cNvSpPr>
            <a:spLocks noGrp="1"/>
          </p:cNvSpPr>
          <p:nvPr>
            <p:ph type="pic" sz="quarter" idx="13"/>
          </p:nvPr>
        </p:nvSpPr>
        <p:spPr>
          <a:xfrm>
            <a:off x="1438174" y="1082672"/>
            <a:ext cx="6207153" cy="4663284"/>
          </a:xfrm>
          <a:solidFill>
            <a:schemeClr val="bg1"/>
          </a:solidFill>
          <a:ln>
            <a:noFill/>
          </a:ln>
          <a:effectLst/>
        </p:spPr>
        <p:txBody>
          <a:bodyPr tIns="457200"/>
          <a:lstStyle>
            <a:lvl1pPr marL="0" indent="0" algn="ctr">
              <a:buNone/>
              <a:defRPr sz="1400"/>
            </a:lvl1pPr>
          </a:lstStyle>
          <a:p>
            <a:r>
              <a:rPr lang="en-US"/>
              <a:t>Drag picture to placeholder or click icon to add</a:t>
            </a:r>
            <a:endParaRPr/>
          </a:p>
        </p:txBody>
      </p:sp>
      <p:sp>
        <p:nvSpPr>
          <p:cNvPr id="8" name="Text Placeholder 3"/>
          <p:cNvSpPr>
            <a:spLocks noGrp="1"/>
          </p:cNvSpPr>
          <p:nvPr>
            <p:ph type="body" sz="half" idx="2"/>
          </p:nvPr>
        </p:nvSpPr>
        <p:spPr>
          <a:xfrm>
            <a:off x="8763696" y="2705100"/>
            <a:ext cx="2836653" cy="1447800"/>
          </a:xfrm>
        </p:spPr>
        <p:txBody>
          <a:bodyPr anchor="ct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221658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cBook Pro with Caption">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289" y="787401"/>
            <a:ext cx="9027707" cy="5079999"/>
          </a:xfrm>
          <a:prstGeom prst="rect">
            <a:avLst/>
          </a:prstGeom>
        </p:spPr>
      </p:pic>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6EA6D8CF-3CDE-4807-BCD2-C9F2B831AAA5}" type="slidenum">
              <a:rPr/>
              <a:pPr/>
              <a:t>‹#›</a:t>
            </a:fld>
            <a:endParaRPr/>
          </a:p>
        </p:txBody>
      </p:sp>
      <p:sp>
        <p:nvSpPr>
          <p:cNvPr id="7" name="Picture Placeholder 9"/>
          <p:cNvSpPr>
            <a:spLocks noGrp="1"/>
          </p:cNvSpPr>
          <p:nvPr>
            <p:ph type="pic" sz="quarter" idx="13"/>
          </p:nvPr>
        </p:nvSpPr>
        <p:spPr>
          <a:xfrm>
            <a:off x="1791168" y="1131096"/>
            <a:ext cx="6376265" cy="4024311"/>
          </a:xfrm>
          <a:solidFill>
            <a:schemeClr val="bg1"/>
          </a:solidFill>
          <a:ln>
            <a:noFill/>
          </a:ln>
          <a:effectLst/>
        </p:spPr>
        <p:txBody>
          <a:bodyPr tIns="457200"/>
          <a:lstStyle>
            <a:lvl1pPr marL="0" indent="0" algn="ctr">
              <a:buNone/>
              <a:defRPr sz="1400"/>
            </a:lvl1pPr>
          </a:lstStyle>
          <a:p>
            <a:r>
              <a:rPr lang="en-US"/>
              <a:t>Drag picture to placeholder or click icon to add</a:t>
            </a:r>
            <a:endParaRPr/>
          </a:p>
        </p:txBody>
      </p:sp>
      <p:sp>
        <p:nvSpPr>
          <p:cNvPr id="8" name="Text Placeholder 3"/>
          <p:cNvSpPr>
            <a:spLocks noGrp="1"/>
          </p:cNvSpPr>
          <p:nvPr>
            <p:ph type="body" sz="half" idx="2"/>
          </p:nvPr>
        </p:nvSpPr>
        <p:spPr>
          <a:xfrm>
            <a:off x="8763696" y="2705100"/>
            <a:ext cx="2836653" cy="1447800"/>
          </a:xfrm>
        </p:spPr>
        <p:txBody>
          <a:bodyPr anchor="ct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94527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urface Book with Caption">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636" y="280142"/>
            <a:ext cx="8459346" cy="5930159"/>
          </a:xfrm>
          <a:prstGeom prst="rect">
            <a:avLst/>
          </a:prstGeom>
        </p:spPr>
      </p:pic>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6EA6D8CF-3CDE-4807-BCD2-C9F2B831AAA5}" type="slidenum">
              <a:rPr/>
              <a:pPr/>
              <a:t>‹#›</a:t>
            </a:fld>
            <a:endParaRPr/>
          </a:p>
        </p:txBody>
      </p:sp>
      <p:sp>
        <p:nvSpPr>
          <p:cNvPr id="7" name="Picture Placeholder 9"/>
          <p:cNvSpPr>
            <a:spLocks noGrp="1"/>
          </p:cNvSpPr>
          <p:nvPr>
            <p:ph type="pic" sz="quarter" idx="13"/>
          </p:nvPr>
        </p:nvSpPr>
        <p:spPr>
          <a:xfrm>
            <a:off x="1832452" y="670561"/>
            <a:ext cx="5653766" cy="3770470"/>
          </a:xfrm>
          <a:solidFill>
            <a:schemeClr val="bg1"/>
          </a:solidFill>
          <a:ln>
            <a:noFill/>
          </a:ln>
          <a:effectLst/>
        </p:spPr>
        <p:txBody>
          <a:bodyPr tIns="457200"/>
          <a:lstStyle>
            <a:lvl1pPr marL="0" indent="0" algn="ctr">
              <a:buNone/>
              <a:defRPr sz="1400"/>
            </a:lvl1pPr>
          </a:lstStyle>
          <a:p>
            <a:r>
              <a:rPr lang="en-US"/>
              <a:t>Drag picture to placeholder or click icon to add</a:t>
            </a:r>
            <a:endParaRPr/>
          </a:p>
        </p:txBody>
      </p:sp>
      <p:sp>
        <p:nvSpPr>
          <p:cNvPr id="8" name="Text Placeholder 3"/>
          <p:cNvSpPr>
            <a:spLocks noGrp="1"/>
          </p:cNvSpPr>
          <p:nvPr>
            <p:ph type="body" sz="half" idx="2"/>
          </p:nvPr>
        </p:nvSpPr>
        <p:spPr>
          <a:xfrm>
            <a:off x="8149431" y="2110014"/>
            <a:ext cx="3432811" cy="1318986"/>
          </a:xfrm>
        </p:spPr>
        <p:txBody>
          <a:bodyPr anchor="ct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380621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Phone 6 with Text">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007" y="112713"/>
            <a:ext cx="3689922" cy="6464301"/>
          </a:xfrm>
          <a:prstGeom prst="rect">
            <a:avLst/>
          </a:prstGeom>
        </p:spPr>
      </p:pic>
      <p:sp>
        <p:nvSpPr>
          <p:cNvPr id="2" name="Title 1"/>
          <p:cNvSpPr>
            <a:spLocks noGrp="1"/>
          </p:cNvSpPr>
          <p:nvPr>
            <p:ph type="title" hasCustomPrompt="1"/>
          </p:nvPr>
        </p:nvSpPr>
        <p:spPr>
          <a:xfrm>
            <a:off x="609600" y="330200"/>
            <a:ext cx="6402626" cy="812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371600"/>
            <a:ext cx="6402626"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EA6D8CF-3CDE-4807-BCD2-C9F2B831AAA5}" type="slidenum">
              <a:rPr/>
              <a:t>‹#›</a:t>
            </a:fld>
            <a:endParaRPr/>
          </a:p>
        </p:txBody>
      </p:sp>
      <p:sp>
        <p:nvSpPr>
          <p:cNvPr id="10" name="Picture Placeholder 9"/>
          <p:cNvSpPr>
            <a:spLocks noGrp="1"/>
          </p:cNvSpPr>
          <p:nvPr>
            <p:ph type="pic" sz="quarter" idx="13"/>
          </p:nvPr>
        </p:nvSpPr>
        <p:spPr>
          <a:xfrm>
            <a:off x="7948301" y="1307306"/>
            <a:ext cx="2300887" cy="4090194"/>
          </a:xfrm>
          <a:solidFill>
            <a:schemeClr val="bg1"/>
          </a:solidFill>
          <a:ln>
            <a:noFill/>
          </a:ln>
          <a:effectLst/>
        </p:spPr>
        <p:txBody>
          <a:bodyPr tIns="457200"/>
          <a:lstStyle>
            <a:lvl1pPr marL="0" indent="0" algn="ctr">
              <a:buNone/>
              <a:defRPr sz="1400"/>
            </a:lvl1pPr>
          </a:lstStyle>
          <a:p>
            <a:r>
              <a:rPr lang="en-US"/>
              <a:t>Drag picture to placeholder or click icon to add</a:t>
            </a:r>
            <a:endParaRPr/>
          </a:p>
        </p:txBody>
      </p:sp>
    </p:spTree>
    <p:extLst>
      <p:ext uri="{BB962C8B-B14F-4D97-AF65-F5344CB8AC3E}">
        <p14:creationId xmlns:p14="http://schemas.microsoft.com/office/powerpoint/2010/main" val="303241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exus 6P with Tex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581" y="402091"/>
            <a:ext cx="3112750" cy="6025699"/>
          </a:xfrm>
          <a:prstGeom prst="rect">
            <a:avLst/>
          </a:prstGeom>
        </p:spPr>
      </p:pic>
      <p:sp>
        <p:nvSpPr>
          <p:cNvPr id="2" name="Title 1"/>
          <p:cNvSpPr>
            <a:spLocks noGrp="1"/>
          </p:cNvSpPr>
          <p:nvPr>
            <p:ph type="title" hasCustomPrompt="1"/>
          </p:nvPr>
        </p:nvSpPr>
        <p:spPr>
          <a:xfrm>
            <a:off x="609600" y="330200"/>
            <a:ext cx="6402626" cy="812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371600"/>
            <a:ext cx="6402626"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6EA6D8CF-3CDE-4807-BCD2-C9F2B831AAA5}" type="slidenum">
              <a:rPr/>
              <a:t>‹#›</a:t>
            </a:fld>
            <a:endParaRPr/>
          </a:p>
        </p:txBody>
      </p:sp>
      <p:sp>
        <p:nvSpPr>
          <p:cNvPr id="10" name="Picture Placeholder 9"/>
          <p:cNvSpPr>
            <a:spLocks noGrp="1"/>
          </p:cNvSpPr>
          <p:nvPr>
            <p:ph type="pic" sz="quarter" idx="13"/>
          </p:nvPr>
        </p:nvSpPr>
        <p:spPr>
          <a:xfrm>
            <a:off x="7893519" y="1240632"/>
            <a:ext cx="2410452" cy="4261104"/>
          </a:xfrm>
          <a:solidFill>
            <a:schemeClr val="bg1"/>
          </a:solidFill>
          <a:ln>
            <a:noFill/>
          </a:ln>
          <a:effectLst/>
        </p:spPr>
        <p:txBody>
          <a:bodyPr tIns="457200"/>
          <a:lstStyle>
            <a:lvl1pPr marL="0" indent="0" algn="ctr">
              <a:buNone/>
              <a:defRPr sz="1400"/>
            </a:lvl1pPr>
          </a:lstStyle>
          <a:p>
            <a:r>
              <a:rPr lang="en-US"/>
              <a:t>Drag picture to placeholder or click icon to add</a:t>
            </a:r>
            <a:endParaRPr/>
          </a:p>
        </p:txBody>
      </p:sp>
    </p:spTree>
    <p:extLst>
      <p:ext uri="{BB962C8B-B14F-4D97-AF65-F5344CB8AC3E}">
        <p14:creationId xmlns:p14="http://schemas.microsoft.com/office/powerpoint/2010/main" val="384785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008080"/>
        </a:solidFill>
        <a:effectLst/>
      </p:bgPr>
    </p:bg>
    <p:spTree>
      <p:nvGrpSpPr>
        <p:cNvPr id="1" name=""/>
        <p:cNvGrpSpPr/>
        <p:nvPr/>
      </p:nvGrpSpPr>
      <p:grpSpPr>
        <a:xfrm>
          <a:off x="0" y="0"/>
          <a:ext cx="0" cy="0"/>
          <a:chOff x="0" y="0"/>
          <a:chExt cx="0" cy="0"/>
        </a:xfrm>
      </p:grpSpPr>
      <p:pic>
        <p:nvPicPr>
          <p:cNvPr id="3" name="Picture 13" descr="masthead"/>
          <p:cNvPicPr>
            <a:picLocks noChangeAspect="1" noChangeArrowheads="1"/>
          </p:cNvPicPr>
          <p:nvPr userDrawn="1"/>
        </p:nvPicPr>
        <p:blipFill>
          <a:blip r:embed="rId2" cstate="print"/>
          <a:srcRect/>
          <a:stretch>
            <a:fillRect/>
          </a:stretch>
        </p:blipFill>
        <p:spPr bwMode="auto">
          <a:xfrm>
            <a:off x="0" y="5257800"/>
            <a:ext cx="12192000" cy="1600200"/>
          </a:xfrm>
          <a:prstGeom prst="rect">
            <a:avLst/>
          </a:prstGeom>
          <a:noFill/>
          <a:ln w="9525">
            <a:noFill/>
            <a:miter lim="800000"/>
            <a:headEnd/>
            <a:tailEnd/>
          </a:ln>
        </p:spPr>
      </p:pic>
      <p:grpSp>
        <p:nvGrpSpPr>
          <p:cNvPr id="4" name="Group 9"/>
          <p:cNvGrpSpPr>
            <a:grpSpLocks/>
          </p:cNvGrpSpPr>
          <p:nvPr userDrawn="1"/>
        </p:nvGrpSpPr>
        <p:grpSpPr bwMode="auto">
          <a:xfrm>
            <a:off x="0" y="4133850"/>
            <a:ext cx="12192000" cy="1123950"/>
            <a:chOff x="0" y="4133850"/>
            <a:chExt cx="9144000" cy="1123950"/>
          </a:xfrm>
        </p:grpSpPr>
        <p:sp>
          <p:nvSpPr>
            <p:cNvPr id="5" name="Rectangle 4"/>
            <p:cNvSpPr/>
            <p:nvPr userDrawn="1"/>
          </p:nvSpPr>
          <p:spPr>
            <a:xfrm>
              <a:off x="0" y="4267200"/>
              <a:ext cx="914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aseline="0" dirty="0"/>
            </a:p>
          </p:txBody>
        </p:sp>
        <p:sp>
          <p:nvSpPr>
            <p:cNvPr id="6" name="Rectangle 5"/>
            <p:cNvSpPr/>
            <p:nvPr userDrawn="1"/>
          </p:nvSpPr>
          <p:spPr>
            <a:xfrm>
              <a:off x="0" y="4133850"/>
              <a:ext cx="9144000" cy="13335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aseline="0" dirty="0"/>
            </a:p>
          </p:txBody>
        </p:sp>
        <p:pic>
          <p:nvPicPr>
            <p:cNvPr id="7" name="Picture 8" descr="Hi res NEMA logo - teal - large.jpg"/>
            <p:cNvPicPr>
              <a:picLocks noChangeAspect="1"/>
            </p:cNvPicPr>
            <p:nvPr userDrawn="1"/>
          </p:nvPicPr>
          <p:blipFill>
            <a:blip r:embed="rId3" cstate="print"/>
            <a:srcRect/>
            <a:stretch>
              <a:fillRect/>
            </a:stretch>
          </p:blipFill>
          <p:spPr bwMode="auto">
            <a:xfrm>
              <a:off x="371475" y="4525963"/>
              <a:ext cx="1609725" cy="412750"/>
            </a:xfrm>
            <a:prstGeom prst="rect">
              <a:avLst/>
            </a:prstGeom>
            <a:noFill/>
            <a:ln w="9525">
              <a:noFill/>
              <a:miter lim="800000"/>
              <a:headEnd/>
              <a:tailEnd/>
            </a:ln>
          </p:spPr>
        </p:pic>
        <p:sp>
          <p:nvSpPr>
            <p:cNvPr id="8" name="Rectangle 26"/>
            <p:cNvSpPr>
              <a:spLocks noChangeArrowheads="1"/>
            </p:cNvSpPr>
            <p:nvPr userDrawn="1"/>
          </p:nvSpPr>
          <p:spPr bwMode="auto">
            <a:xfrm>
              <a:off x="2133600" y="4635500"/>
              <a:ext cx="66452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lstStyle>
              <a:lvl1pPr eaLnBrk="0" hangingPunct="0">
                <a:defRPr baseline="-25000">
                  <a:solidFill>
                    <a:schemeClr val="tx1"/>
                  </a:solidFill>
                  <a:latin typeface="Arial" charset="0"/>
                  <a:cs typeface="Arial" charset="0"/>
                </a:defRPr>
              </a:lvl1pPr>
              <a:lvl2pPr marL="742950" indent="-285750" eaLnBrk="0" hangingPunct="0">
                <a:defRPr baseline="-25000">
                  <a:solidFill>
                    <a:schemeClr val="tx1"/>
                  </a:solidFill>
                  <a:latin typeface="Arial" charset="0"/>
                  <a:cs typeface="Arial" charset="0"/>
                </a:defRPr>
              </a:lvl2pPr>
              <a:lvl3pPr marL="1143000" indent="-228600" eaLnBrk="0" hangingPunct="0">
                <a:defRPr baseline="-25000">
                  <a:solidFill>
                    <a:schemeClr val="tx1"/>
                  </a:solidFill>
                  <a:latin typeface="Arial" charset="0"/>
                  <a:cs typeface="Arial" charset="0"/>
                </a:defRPr>
              </a:lvl3pPr>
              <a:lvl4pPr marL="1600200" indent="-228600" eaLnBrk="0" hangingPunct="0">
                <a:defRPr baseline="-25000">
                  <a:solidFill>
                    <a:schemeClr val="tx1"/>
                  </a:solidFill>
                  <a:latin typeface="Arial" charset="0"/>
                  <a:cs typeface="Arial" charset="0"/>
                </a:defRPr>
              </a:lvl4pPr>
              <a:lvl5pPr marL="2057400" indent="-228600" eaLnBrk="0" hangingPunct="0">
                <a:defRPr baseline="-25000">
                  <a:solidFill>
                    <a:schemeClr val="tx1"/>
                  </a:solidFill>
                  <a:latin typeface="Arial" charset="0"/>
                  <a:cs typeface="Arial" charset="0"/>
                </a:defRPr>
              </a:lvl5pPr>
              <a:lvl6pPr marL="2514600" indent="-228600" eaLnBrk="0" fontAlgn="base" hangingPunct="0">
                <a:spcBef>
                  <a:spcPct val="0"/>
                </a:spcBef>
                <a:spcAft>
                  <a:spcPct val="0"/>
                </a:spcAft>
                <a:defRPr baseline="-25000">
                  <a:solidFill>
                    <a:schemeClr val="tx1"/>
                  </a:solidFill>
                  <a:latin typeface="Arial" charset="0"/>
                  <a:cs typeface="Arial" charset="0"/>
                </a:defRPr>
              </a:lvl6pPr>
              <a:lvl7pPr marL="2971800" indent="-228600" eaLnBrk="0" fontAlgn="base" hangingPunct="0">
                <a:spcBef>
                  <a:spcPct val="0"/>
                </a:spcBef>
                <a:spcAft>
                  <a:spcPct val="0"/>
                </a:spcAft>
                <a:defRPr baseline="-25000">
                  <a:solidFill>
                    <a:schemeClr val="tx1"/>
                  </a:solidFill>
                  <a:latin typeface="Arial" charset="0"/>
                  <a:cs typeface="Arial" charset="0"/>
                </a:defRPr>
              </a:lvl7pPr>
              <a:lvl8pPr marL="3429000" indent="-228600" eaLnBrk="0" fontAlgn="base" hangingPunct="0">
                <a:spcBef>
                  <a:spcPct val="0"/>
                </a:spcBef>
                <a:spcAft>
                  <a:spcPct val="0"/>
                </a:spcAft>
                <a:defRPr baseline="-25000">
                  <a:solidFill>
                    <a:schemeClr val="tx1"/>
                  </a:solidFill>
                  <a:latin typeface="Arial" charset="0"/>
                  <a:cs typeface="Arial" charset="0"/>
                </a:defRPr>
              </a:lvl8pPr>
              <a:lvl9pPr marL="3886200" indent="-228600" eaLnBrk="0" fontAlgn="base" hangingPunct="0">
                <a:spcBef>
                  <a:spcPct val="0"/>
                </a:spcBef>
                <a:spcAft>
                  <a:spcPct val="0"/>
                </a:spcAft>
                <a:defRPr baseline="-25000">
                  <a:solidFill>
                    <a:schemeClr val="tx1"/>
                  </a:solidFill>
                  <a:latin typeface="Arial" charset="0"/>
                  <a:cs typeface="Arial" charset="0"/>
                </a:defRPr>
              </a:lvl9pPr>
            </a:lstStyle>
            <a:p>
              <a:pPr eaLnBrk="1" hangingPunct="1">
                <a:defRPr/>
              </a:pPr>
              <a:r>
                <a:rPr lang="en-US" altLang="en-US" sz="1400" b="1" baseline="0" dirty="0" smtClean="0">
                  <a:solidFill>
                    <a:srgbClr val="387A7C"/>
                  </a:solidFill>
                  <a:latin typeface="Calibri" pitchFamily="34" charset="0"/>
                </a:rPr>
                <a:t>The Association of Electrical Equipment and Medical Imaging Manufacturers   </a:t>
              </a:r>
            </a:p>
          </p:txBody>
        </p:sp>
      </p:grpSp>
      <p:sp>
        <p:nvSpPr>
          <p:cNvPr id="2" name="Title 1"/>
          <p:cNvSpPr>
            <a:spLocks noGrp="1"/>
          </p:cNvSpPr>
          <p:nvPr>
            <p:ph type="ctrTitle"/>
          </p:nvPr>
        </p:nvSpPr>
        <p:spPr>
          <a:xfrm>
            <a:off x="1625600" y="2971801"/>
            <a:ext cx="10261600" cy="1146175"/>
          </a:xfrm>
        </p:spPr>
        <p:txBody>
          <a:bodyPr>
            <a:normAutofit/>
          </a:bodyPr>
          <a:lstStyle>
            <a:lvl1pPr algn="r">
              <a:defRPr sz="36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78767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me/Pic/Title - No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4831492" y="1394338"/>
            <a:ext cx="5836507" cy="1466665"/>
          </a:xfrm>
        </p:spPr>
        <p:txBody>
          <a:bodyPr anchor="b">
            <a:noAutofit/>
          </a:bodyPr>
          <a:lstStyle>
            <a:lvl1pPr algn="l">
              <a:defRPr sz="6000" b="1">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31492" y="2806505"/>
            <a:ext cx="5836507" cy="890245"/>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a:solidFill>
                <a:srgbClr val="DADADA"/>
              </a:solidFill>
            </a:endParaRPr>
          </a:p>
        </p:txBody>
      </p:sp>
      <p:sp>
        <p:nvSpPr>
          <p:cNvPr id="9" name="Picture Placeholder 8"/>
          <p:cNvSpPr>
            <a:spLocks noGrp="1"/>
          </p:cNvSpPr>
          <p:nvPr>
            <p:ph type="pic" sz="quarter" idx="13"/>
          </p:nvPr>
        </p:nvSpPr>
        <p:spPr>
          <a:xfrm>
            <a:off x="1336609" y="1111250"/>
            <a:ext cx="2786063" cy="2786063"/>
          </a:xfrm>
          <a:ln w="3175">
            <a:solidFill>
              <a:schemeClr val="accent2">
                <a:lumMod val="20000"/>
                <a:lumOff val="80000"/>
              </a:schemeClr>
            </a:solidFill>
          </a:ln>
          <a:effectLst>
            <a:glow rad="38100">
              <a:schemeClr val="accent4">
                <a:satMod val="175000"/>
                <a:alpha val="17000"/>
              </a:schemeClr>
            </a:glow>
            <a:outerShdw blurRad="50800" dist="381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126347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524000" y="1122363"/>
            <a:ext cx="9144000" cy="1861514"/>
          </a:xfrm>
        </p:spPr>
        <p:txBody>
          <a:bodyPr anchor="b"/>
          <a:lstStyle>
            <a:lvl1pPr algn="l">
              <a:defRPr sz="6000" b="1">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2983877"/>
            <a:ext cx="9144000" cy="890245"/>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Tree>
    <p:extLst>
      <p:ext uri="{BB962C8B-B14F-4D97-AF65-F5344CB8AC3E}">
        <p14:creationId xmlns:p14="http://schemas.microsoft.com/office/powerpoint/2010/main" val="274420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17203" y="1110262"/>
            <a:ext cx="10923360" cy="1594965"/>
          </a:xfrm>
        </p:spPr>
        <p:txBody>
          <a:bodyPr anchor="b">
            <a:noAutofit/>
          </a:bodyPr>
          <a:lstStyle>
            <a:lvl1pPr algn="l">
              <a:defRPr sz="8000">
                <a:solidFill>
                  <a:schemeClr val="accent6"/>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017203" y="2697187"/>
            <a:ext cx="10923359" cy="1147982"/>
          </a:xfrm>
        </p:spPr>
        <p:txBody>
          <a:bodyPr>
            <a:normAutofit/>
          </a:bodyPr>
          <a:lstStyle>
            <a:lvl1pPr marL="0" indent="0" algn="l">
              <a:spcBef>
                <a:spcPts val="0"/>
              </a:spcBef>
              <a:spcAft>
                <a:spcPts val="1200"/>
              </a:spcAft>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0783" y="345444"/>
            <a:ext cx="2179779" cy="512889"/>
          </a:xfrm>
          <a:prstGeom prst="rect">
            <a:avLst/>
          </a:prstGeom>
        </p:spPr>
      </p:pic>
    </p:spTree>
    <p:extLst>
      <p:ext uri="{BB962C8B-B14F-4D97-AF65-F5344CB8AC3E}">
        <p14:creationId xmlns:p14="http://schemas.microsoft.com/office/powerpoint/2010/main" val="38065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17203" y="858333"/>
            <a:ext cx="10923360"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017203" y="2392196"/>
            <a:ext cx="10923359" cy="1147982"/>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a:solidFill>
                <a:srgbClr val="DADADA"/>
              </a:solidFill>
            </a:endParaRPr>
          </a:p>
        </p:txBody>
      </p:sp>
    </p:spTree>
    <p:extLst>
      <p:ext uri="{BB962C8B-B14F-4D97-AF65-F5344CB8AC3E}">
        <p14:creationId xmlns:p14="http://schemas.microsoft.com/office/powerpoint/2010/main" val="329028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819421" y="1153550"/>
            <a:ext cx="10121141"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819422" y="2706566"/>
            <a:ext cx="10121140" cy="1147982"/>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0783" y="345444"/>
            <a:ext cx="2179779" cy="512889"/>
          </a:xfrm>
          <a:prstGeom prst="rect">
            <a:avLst/>
          </a:prstGeom>
        </p:spPr>
      </p:pic>
    </p:spTree>
    <p:extLst>
      <p:ext uri="{BB962C8B-B14F-4D97-AF65-F5344CB8AC3E}">
        <p14:creationId xmlns:p14="http://schemas.microsoft.com/office/powerpoint/2010/main" val="164500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17203" y="1763150"/>
            <a:ext cx="10923360"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017203" y="3297409"/>
            <a:ext cx="10923359" cy="1147982"/>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0783" y="345444"/>
            <a:ext cx="2179779" cy="512889"/>
          </a:xfrm>
          <a:prstGeom prst="rect">
            <a:avLst/>
          </a:prstGeom>
        </p:spPr>
      </p:pic>
    </p:spTree>
    <p:extLst>
      <p:ext uri="{BB962C8B-B14F-4D97-AF65-F5344CB8AC3E}">
        <p14:creationId xmlns:p14="http://schemas.microsoft.com/office/powerpoint/2010/main" val="384004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 TtF - Gree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605153" y="1153550"/>
            <a:ext cx="6335410"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605153" y="2809729"/>
            <a:ext cx="6335410" cy="1147982"/>
          </a:xfrm>
        </p:spPr>
        <p:txBody>
          <a:bodyPr>
            <a:normAutofit/>
          </a:bodyPr>
          <a:lstStyle>
            <a:lvl1pPr marL="0" indent="0" algn="l">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Tree>
    <p:extLst>
      <p:ext uri="{BB962C8B-B14F-4D97-AF65-F5344CB8AC3E}">
        <p14:creationId xmlns:p14="http://schemas.microsoft.com/office/powerpoint/2010/main" val="257415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403274" y="168177"/>
            <a:ext cx="11385452"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3274" y="1622474"/>
            <a:ext cx="11385452" cy="455448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1631852" y="6421996"/>
            <a:ext cx="8928296"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11582400" y="6421996"/>
            <a:ext cx="540434" cy="365125"/>
          </a:xfrm>
          <a:prstGeom prst="rect">
            <a:avLst/>
          </a:prstGeom>
        </p:spPr>
        <p:txBody>
          <a:bodyPr vert="horz" lIns="91440" tIns="45720" rIns="91440" bIns="45720" rtlCol="0" anchor="ctr"/>
          <a:lstStyle>
            <a:lvl1pPr algn="r">
              <a:defRPr sz="1200">
                <a:solidFill>
                  <a:schemeClr val="tx2"/>
                </a:solidFill>
              </a:defRPr>
            </a:lvl1pPr>
          </a:lstStyle>
          <a:p>
            <a:fld id="{3723DA8C-F02E-4FFF-809F-19DCFE666E16}" type="slidenum">
              <a:rPr lang="en-US" smtClean="0"/>
              <a:pPr/>
              <a:t>‹#›</a:t>
            </a:fld>
            <a:endParaRPr lang="en-US" dirty="0"/>
          </a:p>
        </p:txBody>
      </p:sp>
      <p:pic>
        <p:nvPicPr>
          <p:cNvPr id="11" name="Picture 10"/>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83092" y="6490947"/>
            <a:ext cx="1064500" cy="306226"/>
          </a:xfrm>
          <a:prstGeom prst="rect">
            <a:avLst/>
          </a:prstGeom>
        </p:spPr>
      </p:pic>
    </p:spTree>
    <p:extLst>
      <p:ext uri="{BB962C8B-B14F-4D97-AF65-F5344CB8AC3E}">
        <p14:creationId xmlns:p14="http://schemas.microsoft.com/office/powerpoint/2010/main" val="4230208854"/>
      </p:ext>
    </p:extLst>
  </p:cSld>
  <p:clrMap bg1="dk1" tx1="lt1" bg2="dk2" tx2="lt2" accent1="accent1" accent2="accent2" accent3="accent3" accent4="accent4" accent5="accent5" accent6="accent6" hlink="hlink" folHlink="folHlink"/>
  <p:sldLayoutIdLst>
    <p:sldLayoutId id="2147483661" r:id="rId1"/>
    <p:sldLayoutId id="2147483677" r:id="rId2"/>
    <p:sldLayoutId id="2147483678" r:id="rId3"/>
    <p:sldLayoutId id="2147483649" r:id="rId4"/>
    <p:sldLayoutId id="2147483680" r:id="rId5"/>
    <p:sldLayoutId id="2147483681" r:id="rId6"/>
    <p:sldLayoutId id="2147483682" r:id="rId7"/>
    <p:sldLayoutId id="2147483683" r:id="rId8"/>
    <p:sldLayoutId id="2147483679" r:id="rId9"/>
    <p:sldLayoutId id="2147483660" r:id="rId10"/>
    <p:sldLayoutId id="2147483650" r:id="rId11"/>
    <p:sldLayoutId id="2147483651" r:id="rId12"/>
    <p:sldLayoutId id="2147483652" r:id="rId13"/>
    <p:sldLayoutId id="2147483653" r:id="rId14"/>
    <p:sldLayoutId id="2147483654" r:id="rId15"/>
    <p:sldLayoutId id="2147483655" r:id="rId16"/>
    <p:sldLayoutId id="2147483656" r:id="rId17"/>
    <p:sldLayoutId id="2147483657"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84"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70000"/>
        </a:lnSpc>
        <a:spcBef>
          <a:spcPct val="0"/>
        </a:spcBef>
        <a:buNone/>
        <a:defRPr sz="4800" b="1" kern="1200">
          <a:solidFill>
            <a:schemeClr val="accent5"/>
          </a:solidFill>
          <a:latin typeface="+mj-lt"/>
          <a:ea typeface="+mj-ea"/>
          <a:cs typeface="+mj-cs"/>
        </a:defRPr>
      </a:lvl1pPr>
    </p:titleStyle>
    <p:bodyStyle>
      <a:lvl1pPr marL="228600" indent="-228600" algn="l" defTabSz="914400" rtl="0" eaLnBrk="1" latinLnBrk="0" hangingPunct="1">
        <a:lnSpc>
          <a:spcPct val="80000"/>
        </a:lnSpc>
        <a:spcBef>
          <a:spcPts val="1000"/>
        </a:spcBef>
        <a:spcAft>
          <a:spcPts val="600"/>
        </a:spcAft>
        <a:buClr>
          <a:schemeClr val="accent5"/>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80000"/>
        </a:lnSpc>
        <a:spcBef>
          <a:spcPts val="500"/>
        </a:spcBef>
        <a:spcAft>
          <a:spcPts val="600"/>
        </a:spcAft>
        <a:buClr>
          <a:schemeClr val="accent5"/>
        </a:buClr>
        <a:buSzPct val="80000"/>
        <a:buFont typeface="Courier New" panose="02070309020205020404" pitchFamily="49" charset="0"/>
        <a:buChar char="o"/>
        <a:defRPr sz="2400" kern="1200">
          <a:solidFill>
            <a:schemeClr val="accent5"/>
          </a:solidFill>
          <a:latin typeface="+mn-lt"/>
          <a:ea typeface="+mn-ea"/>
          <a:cs typeface="+mn-cs"/>
        </a:defRPr>
      </a:lvl2pPr>
      <a:lvl3pPr marL="1143000" indent="-228600" algn="l" defTabSz="914400" rtl="0" eaLnBrk="1" latinLnBrk="0" hangingPunct="1">
        <a:lnSpc>
          <a:spcPct val="80000"/>
        </a:lnSpc>
        <a:spcBef>
          <a:spcPts val="500"/>
        </a:spcBef>
        <a:spcAft>
          <a:spcPts val="600"/>
        </a:spcAft>
        <a:buClr>
          <a:schemeClr val="accent5"/>
        </a:buClr>
        <a:buFont typeface="Tw Cen MT" panose="020B0602020104020603"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80000"/>
        </a:lnSpc>
        <a:spcBef>
          <a:spcPts val="500"/>
        </a:spcBef>
        <a:spcAft>
          <a:spcPts val="600"/>
        </a:spcAft>
        <a:buClr>
          <a:schemeClr val="accent5"/>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80000"/>
        </a:lnSpc>
        <a:spcBef>
          <a:spcPts val="500"/>
        </a:spcBef>
        <a:spcAft>
          <a:spcPts val="600"/>
        </a:spcAft>
        <a:buClr>
          <a:schemeClr val="accent5"/>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vmlDrawing" Target="../drawings/vmlDrawing1.vml"/><Relationship Id="rId5" Type="http://schemas.openxmlformats.org/officeDocument/2006/relationships/image" Target="../media/image21.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9259" y="3533068"/>
            <a:ext cx="11751425" cy="1594965"/>
          </a:xfrm>
        </p:spPr>
        <p:txBody>
          <a:bodyPr>
            <a:noAutofit/>
          </a:bodyPr>
          <a:lstStyle/>
          <a:p>
            <a:pPr algn="ctr"/>
            <a:r>
              <a:rPr lang="en-US" dirty="0">
                <a:solidFill>
                  <a:schemeClr val="accent4"/>
                </a:solidFill>
                <a:cs typeface="Arial" pitchFamily="34" charset="0"/>
              </a:rPr>
              <a:t>The Evaluation of Steel Conduit and EMT as Equipment </a:t>
            </a:r>
            <a:br>
              <a:rPr lang="en-US" dirty="0">
                <a:solidFill>
                  <a:schemeClr val="accent4"/>
                </a:solidFill>
                <a:cs typeface="Arial" pitchFamily="34" charset="0"/>
              </a:rPr>
            </a:br>
            <a:r>
              <a:rPr lang="en-US" dirty="0">
                <a:solidFill>
                  <a:schemeClr val="accent4"/>
                </a:solidFill>
                <a:cs typeface="Arial" pitchFamily="34" charset="0"/>
              </a:rPr>
              <a:t>Grounding Conductors </a:t>
            </a:r>
            <a:br>
              <a:rPr lang="en-US" dirty="0">
                <a:solidFill>
                  <a:schemeClr val="accent4"/>
                </a:solidFill>
                <a:cs typeface="Arial" pitchFamily="34" charset="0"/>
              </a:rPr>
            </a:br>
            <a:r>
              <a:rPr lang="en-US" dirty="0">
                <a:solidFill>
                  <a:schemeClr val="accent4"/>
                </a:solidFill>
                <a:cs typeface="Arial" pitchFamily="34" charset="0"/>
              </a:rPr>
              <a:t/>
            </a:r>
            <a:br>
              <a:rPr lang="en-US" dirty="0">
                <a:solidFill>
                  <a:schemeClr val="accent4"/>
                </a:solidFill>
                <a:cs typeface="Arial" pitchFamily="34" charset="0"/>
              </a:rPr>
            </a:br>
            <a:endParaRPr lang="en-US" dirty="0">
              <a:solidFill>
                <a:schemeClr val="accent4"/>
              </a:solidFill>
            </a:endParaRPr>
          </a:p>
        </p:txBody>
      </p:sp>
    </p:spTree>
    <p:extLst>
      <p:ext uri="{BB962C8B-B14F-4D97-AF65-F5344CB8AC3E}">
        <p14:creationId xmlns:p14="http://schemas.microsoft.com/office/powerpoint/2010/main" val="394261793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97129" y="509241"/>
            <a:ext cx="3377183" cy="5693866"/>
          </a:xfrm>
          <a:prstGeom prst="rect">
            <a:avLst/>
          </a:prstGeom>
          <a:noFill/>
        </p:spPr>
        <p:txBody>
          <a:bodyPr wrap="square" rtlCol="0">
            <a:spAutoFit/>
          </a:bodyPr>
          <a:lstStyle/>
          <a:p>
            <a:r>
              <a:rPr lang="en-US" sz="2800" b="1" dirty="0" smtClean="0">
                <a:cs typeface="Microsoft Sans Serif" panose="020B0604020202020204" pitchFamily="34" charset="0"/>
              </a:rPr>
              <a:t>Note: </a:t>
            </a:r>
            <a:r>
              <a:rPr lang="en-US" sz="2800" dirty="0" smtClean="0">
                <a:cs typeface="Microsoft Sans Serif" panose="020B0604020202020204" pitchFamily="34" charset="0"/>
              </a:rPr>
              <a:t>Where necessary to comply with 250.4(A)(5) or (B)(4), the equipment grounding conductor shall be sized larger than given in this table .</a:t>
            </a:r>
          </a:p>
          <a:p>
            <a:r>
              <a:rPr lang="en-US" sz="2800" dirty="0" smtClean="0">
                <a:cs typeface="Microsoft Sans Serif" panose="020B0604020202020204" pitchFamily="34" charset="0"/>
              </a:rPr>
              <a:t>*See installation restrictions in 250.120</a:t>
            </a:r>
          </a:p>
        </p:txBody>
      </p:sp>
      <p:grpSp>
        <p:nvGrpSpPr>
          <p:cNvPr id="2" name="Group 1"/>
          <p:cNvGrpSpPr/>
          <p:nvPr/>
        </p:nvGrpSpPr>
        <p:grpSpPr>
          <a:xfrm>
            <a:off x="406401" y="731518"/>
            <a:ext cx="7798817" cy="5931050"/>
            <a:chOff x="304800" y="774550"/>
            <a:chExt cx="5849113" cy="593105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409" t="9566" r="45583" b="59636"/>
            <a:stretch/>
          </p:blipFill>
          <p:spPr bwMode="auto">
            <a:xfrm>
              <a:off x="304800" y="774550"/>
              <a:ext cx="5849113" cy="5778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480060" y="6553200"/>
              <a:ext cx="5334000" cy="152400"/>
              <a:chOff x="533400" y="6629400"/>
              <a:chExt cx="5334000" cy="152400"/>
            </a:xfrm>
          </p:grpSpPr>
          <p:cxnSp>
            <p:nvCxnSpPr>
              <p:cNvPr id="3" name="Straight Connector 2"/>
              <p:cNvCxnSpPr/>
              <p:nvPr/>
            </p:nvCxnSpPr>
            <p:spPr>
              <a:xfrm>
                <a:off x="533400" y="6705600"/>
                <a:ext cx="2438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971800" y="6629400"/>
                <a:ext cx="0" cy="762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71800" y="6629400"/>
                <a:ext cx="152400" cy="1524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124200" y="6705600"/>
                <a:ext cx="0" cy="7620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124200" y="6705600"/>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539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11200" y="685800"/>
            <a:ext cx="10972800" cy="6096000"/>
            <a:chOff x="533400" y="685800"/>
            <a:chExt cx="8229600" cy="6096000"/>
          </a:xfrm>
        </p:grpSpPr>
        <p:pic>
          <p:nvPicPr>
            <p:cNvPr id="4" name="Picture 3" descr="1-09"/>
            <p:cNvPicPr>
              <a:picLocks noChangeAspect="1" noChangeArrowheads="1"/>
            </p:cNvPicPr>
            <p:nvPr/>
          </p:nvPicPr>
          <p:blipFill>
            <a:blip r:embed="rId3" cstate="print"/>
            <a:srcRect/>
            <a:stretch>
              <a:fillRect/>
            </a:stretch>
          </p:blipFill>
          <p:spPr bwMode="auto">
            <a:xfrm>
              <a:off x="533400" y="685800"/>
              <a:ext cx="8229600" cy="6096000"/>
            </a:xfrm>
            <a:prstGeom prst="rect">
              <a:avLst/>
            </a:prstGeom>
            <a:noFill/>
            <a:ln w="9525">
              <a:noFill/>
              <a:miter lim="800000"/>
              <a:headEnd/>
              <a:tailEnd/>
            </a:ln>
          </p:spPr>
        </p:pic>
        <p:sp>
          <p:nvSpPr>
            <p:cNvPr id="3" name="TextBox 2"/>
            <p:cNvSpPr txBox="1"/>
            <p:nvPr/>
          </p:nvSpPr>
          <p:spPr>
            <a:xfrm>
              <a:off x="5438786" y="5838838"/>
              <a:ext cx="3124200" cy="584775"/>
            </a:xfrm>
            <a:prstGeom prst="rect">
              <a:avLst/>
            </a:prstGeom>
            <a:solidFill>
              <a:srgbClr val="ECF0ED"/>
            </a:solidFill>
          </p:spPr>
          <p:txBody>
            <a:bodyPr wrap="square" lIns="0" tIns="0" rIns="0" bIns="182880" rtlCol="0">
              <a:spAutoFit/>
            </a:bodyPr>
            <a:lstStyle/>
            <a:p>
              <a:r>
                <a:rPr lang="en-US" sz="2600" dirty="0" smtClean="0">
                  <a:solidFill>
                    <a:schemeClr val="tx1">
                      <a:lumMod val="85000"/>
                      <a:lumOff val="15000"/>
                    </a:schemeClr>
                  </a:solidFill>
                </a:rPr>
                <a:t>Bonding conductor</a:t>
              </a:r>
              <a:endParaRPr lang="en-US" sz="2600" dirty="0">
                <a:solidFill>
                  <a:schemeClr val="tx1">
                    <a:lumMod val="85000"/>
                    <a:lumOff val="15000"/>
                  </a:schemeClr>
                </a:solidFill>
              </a:endParaRPr>
            </a:p>
          </p:txBody>
        </p:sp>
      </p:grpSp>
    </p:spTree>
    <p:extLst>
      <p:ext uri="{BB962C8B-B14F-4D97-AF65-F5344CB8AC3E}">
        <p14:creationId xmlns:p14="http://schemas.microsoft.com/office/powerpoint/2010/main" val="88864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08000" y="457200"/>
            <a:ext cx="11074400" cy="914400"/>
          </a:xfrm>
        </p:spPr>
        <p:txBody>
          <a:bodyPr>
            <a:normAutofit/>
          </a:bodyPr>
          <a:lstStyle/>
          <a:p>
            <a:r>
              <a:rPr lang="en-US" sz="6000" dirty="0" smtClean="0">
                <a:solidFill>
                  <a:schemeClr val="accent4"/>
                </a:solidFill>
              </a:rPr>
              <a:t>GEMI Background</a:t>
            </a:r>
            <a:endParaRPr lang="en-US" sz="6000" dirty="0">
              <a:solidFill>
                <a:schemeClr val="accent4"/>
              </a:solidFill>
            </a:endParaRPr>
          </a:p>
        </p:txBody>
      </p:sp>
      <p:sp>
        <p:nvSpPr>
          <p:cNvPr id="5" name="Content Placeholder 4"/>
          <p:cNvSpPr>
            <a:spLocks noGrp="1"/>
          </p:cNvSpPr>
          <p:nvPr>
            <p:ph idx="1"/>
          </p:nvPr>
        </p:nvSpPr>
        <p:spPr>
          <a:xfrm>
            <a:off x="812800" y="1447800"/>
            <a:ext cx="10769600" cy="4648200"/>
          </a:xfrm>
        </p:spPr>
        <p:txBody>
          <a:bodyPr>
            <a:noAutofit/>
          </a:bodyPr>
          <a:lstStyle/>
          <a:p>
            <a:pPr marL="0" indent="0">
              <a:buNone/>
            </a:pPr>
            <a:r>
              <a:rPr lang="en-US" dirty="0" smtClean="0"/>
              <a:t>GEMI: Grounding </a:t>
            </a:r>
            <a:r>
              <a:rPr lang="en-US" dirty="0"/>
              <a:t>and Electro-Magnetic Interference Analysis Software</a:t>
            </a:r>
          </a:p>
          <a:p>
            <a:r>
              <a:rPr lang="en-US" sz="2800" dirty="0" smtClean="0"/>
              <a:t>1992 Grounding Study Initiated at Georgia Institute of Technology</a:t>
            </a:r>
          </a:p>
          <a:p>
            <a:r>
              <a:rPr lang="en-US" sz="2800" dirty="0" smtClean="0"/>
              <a:t>1994 Phase I completed (Grounding Study) “Modeling and Testing of Steel EMT, IMC, and Rigid Conduit”</a:t>
            </a:r>
          </a:p>
          <a:p>
            <a:r>
              <a:rPr lang="en-US" sz="2800" dirty="0" smtClean="0"/>
              <a:t>1997 Phase II Completed “ Modeling and Evaluation of Conduit Systems for Harmonics and Electromagnetic Fields”</a:t>
            </a:r>
          </a:p>
          <a:p>
            <a:r>
              <a:rPr lang="en-US" sz="2800" dirty="0" smtClean="0"/>
              <a:t>1999 GEMI Software-Windows version</a:t>
            </a:r>
          </a:p>
          <a:p>
            <a:r>
              <a:rPr lang="en-US" sz="2800" dirty="0" smtClean="0"/>
              <a:t>2002-04 GEMI updates</a:t>
            </a:r>
            <a:endParaRPr lang="en-US" sz="2800" dirty="0"/>
          </a:p>
        </p:txBody>
      </p:sp>
    </p:spTree>
    <p:extLst>
      <p:ext uri="{BB962C8B-B14F-4D97-AF65-F5344CB8AC3E}">
        <p14:creationId xmlns:p14="http://schemas.microsoft.com/office/powerpoint/2010/main" val="15308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274" y="631020"/>
            <a:ext cx="11385452" cy="1325563"/>
          </a:xfrm>
        </p:spPr>
        <p:txBody>
          <a:bodyPr>
            <a:noAutofit/>
          </a:bodyPr>
          <a:lstStyle/>
          <a:p>
            <a:r>
              <a:rPr lang="en-US" sz="6000" dirty="0">
                <a:solidFill>
                  <a:schemeClr val="accent4"/>
                </a:solidFill>
              </a:rPr>
              <a:t>GEMI: Phase One Performance of  Grounding Paths</a:t>
            </a:r>
          </a:p>
        </p:txBody>
      </p:sp>
      <p:sp>
        <p:nvSpPr>
          <p:cNvPr id="3" name="Content Placeholder 2"/>
          <p:cNvSpPr>
            <a:spLocks noGrp="1"/>
          </p:cNvSpPr>
          <p:nvPr>
            <p:ph idx="1"/>
          </p:nvPr>
        </p:nvSpPr>
        <p:spPr>
          <a:xfrm>
            <a:off x="324252" y="2303511"/>
            <a:ext cx="11385452" cy="4554489"/>
          </a:xfrm>
        </p:spPr>
        <p:txBody>
          <a:bodyPr/>
          <a:lstStyle/>
          <a:p>
            <a:r>
              <a:rPr lang="en-US" dirty="0" smtClean="0"/>
              <a:t>Are steel RMC, IMC, and EMT effective equipment grounding conductors?</a:t>
            </a:r>
          </a:p>
          <a:p>
            <a:r>
              <a:rPr lang="en-US" dirty="0" smtClean="0"/>
              <a:t>What length run can be safely installed?</a:t>
            </a:r>
          </a:p>
          <a:p>
            <a:r>
              <a:rPr lang="en-US" dirty="0" smtClean="0"/>
              <a:t>Does supplementary EGC lengthen the run?</a:t>
            </a:r>
            <a:endParaRPr lang="en-US" dirty="0"/>
          </a:p>
        </p:txBody>
      </p:sp>
    </p:spTree>
    <p:extLst>
      <p:ext uri="{BB962C8B-B14F-4D97-AF65-F5344CB8AC3E}">
        <p14:creationId xmlns:p14="http://schemas.microsoft.com/office/powerpoint/2010/main" val="97401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accent4"/>
                </a:solidFill>
              </a:rPr>
              <a:t>About the Project</a:t>
            </a:r>
            <a:endParaRPr lang="en-US" sz="6000" dirty="0">
              <a:solidFill>
                <a:schemeClr val="accent4"/>
              </a:solidFill>
            </a:endParaRPr>
          </a:p>
        </p:txBody>
      </p:sp>
      <p:sp>
        <p:nvSpPr>
          <p:cNvPr id="3" name="Content Placeholder 2"/>
          <p:cNvSpPr>
            <a:spLocks noGrp="1"/>
          </p:cNvSpPr>
          <p:nvPr>
            <p:ph idx="1"/>
          </p:nvPr>
        </p:nvSpPr>
        <p:spPr/>
        <p:txBody>
          <a:bodyPr/>
          <a:lstStyle/>
          <a:p>
            <a:r>
              <a:rPr lang="en-US" dirty="0" smtClean="0"/>
              <a:t>In-Laboratory Resistance &amp; Permeability Tests</a:t>
            </a:r>
          </a:p>
          <a:p>
            <a:r>
              <a:rPr lang="en-US" dirty="0" smtClean="0"/>
              <a:t>Computer Modeling</a:t>
            </a:r>
          </a:p>
          <a:p>
            <a:r>
              <a:rPr lang="en-US" dirty="0" smtClean="0"/>
              <a:t>Full Scale Field Testing </a:t>
            </a:r>
          </a:p>
          <a:p>
            <a:r>
              <a:rPr lang="en-US" dirty="0" smtClean="0"/>
              <a:t>Written Report</a:t>
            </a:r>
          </a:p>
          <a:p>
            <a:r>
              <a:rPr lang="en-US" dirty="0" smtClean="0"/>
              <a:t>User Software Released</a:t>
            </a:r>
          </a:p>
          <a:p>
            <a:r>
              <a:rPr lang="en-US" dirty="0" smtClean="0"/>
              <a:t>IEEE Paper</a:t>
            </a:r>
            <a:endParaRPr lang="en-US" dirty="0"/>
          </a:p>
        </p:txBody>
      </p:sp>
    </p:spTree>
    <p:extLst>
      <p:ext uri="{BB962C8B-B14F-4D97-AF65-F5344CB8AC3E}">
        <p14:creationId xmlns:p14="http://schemas.microsoft.com/office/powerpoint/2010/main" val="385356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274" y="269777"/>
            <a:ext cx="11385452" cy="1325563"/>
          </a:xfrm>
        </p:spPr>
        <p:txBody>
          <a:bodyPr>
            <a:noAutofit/>
          </a:bodyPr>
          <a:lstStyle/>
          <a:p>
            <a:r>
              <a:rPr lang="en-US" sz="6000" dirty="0" smtClean="0">
                <a:solidFill>
                  <a:schemeClr val="accent4"/>
                </a:solidFill>
              </a:rPr>
              <a:t>Illustration of Kearney Laboratories facility</a:t>
            </a:r>
            <a:endParaRPr lang="en-US" sz="6000" dirty="0">
              <a:solidFill>
                <a:schemeClr val="accent4"/>
              </a:solidFill>
            </a:endParaRPr>
          </a:p>
        </p:txBody>
      </p:sp>
      <p:pic>
        <p:nvPicPr>
          <p:cNvPr id="4" name="Picture 4"/>
          <p:cNvPicPr>
            <a:picLocks noGrp="1" noChangeAspect="1" noChangeArrowheads="1"/>
          </p:cNvPicPr>
          <p:nvPr>
            <p:ph idx="1"/>
          </p:nvPr>
        </p:nvPicPr>
        <p:blipFill>
          <a:blip r:embed="rId3" cstate="print"/>
          <a:srcRect/>
          <a:stretch>
            <a:fillRect/>
          </a:stretch>
        </p:blipFill>
        <p:spPr bwMode="auto">
          <a:xfrm>
            <a:off x="1263904" y="1600201"/>
            <a:ext cx="9562592" cy="4937415"/>
          </a:xfrm>
          <a:prstGeom prst="rect">
            <a:avLst/>
          </a:prstGeom>
          <a:noFill/>
          <a:ln w="9525">
            <a:noFill/>
            <a:miter lim="800000"/>
            <a:headEnd/>
            <a:tailEnd/>
          </a:ln>
        </p:spPr>
      </p:pic>
    </p:spTree>
    <p:extLst>
      <p:ext uri="{BB962C8B-B14F-4D97-AF65-F5344CB8AC3E}">
        <p14:creationId xmlns:p14="http://schemas.microsoft.com/office/powerpoint/2010/main" val="149120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644" y="4811889"/>
            <a:ext cx="11492090" cy="990600"/>
          </a:xfrm>
        </p:spPr>
        <p:txBody>
          <a:bodyPr>
            <a:noAutofit/>
          </a:bodyPr>
          <a:lstStyle/>
          <a:p>
            <a:pPr algn="ctr"/>
            <a:r>
              <a:rPr lang="en-US" sz="6000" dirty="0" smtClean="0">
                <a:solidFill>
                  <a:schemeClr val="accent4"/>
                </a:solidFill>
              </a:rPr>
              <a:t>Kearney Laboratory Transformer and Control Room in </a:t>
            </a:r>
            <a:r>
              <a:rPr lang="en-US" sz="6000" dirty="0" err="1" smtClean="0">
                <a:solidFill>
                  <a:schemeClr val="accent4"/>
                </a:solidFill>
              </a:rPr>
              <a:t>Mccook</a:t>
            </a:r>
            <a:r>
              <a:rPr lang="en-US" sz="6000" dirty="0" smtClean="0">
                <a:solidFill>
                  <a:schemeClr val="accent4"/>
                </a:solidFill>
              </a:rPr>
              <a:t>, IL</a:t>
            </a:r>
            <a:endParaRPr lang="en-US" sz="6000" dirty="0">
              <a:solidFill>
                <a:schemeClr val="accent4"/>
              </a:solidFill>
            </a:endParaRPr>
          </a:p>
        </p:txBody>
      </p:sp>
      <p:pic>
        <p:nvPicPr>
          <p:cNvPr id="4" name="Picture 2" descr="Kearney Labs McCook Il"/>
          <p:cNvPicPr>
            <a:picLocks noGrp="1" noChangeAspect="1" noChangeArrowheads="1"/>
          </p:cNvPicPr>
          <p:nvPr>
            <p:ph idx="1"/>
          </p:nvPr>
        </p:nvPicPr>
        <p:blipFill rotWithShape="1">
          <a:blip r:embed="rId3" cstate="print"/>
          <a:srcRect r="2642"/>
          <a:stretch/>
        </p:blipFill>
        <p:spPr bwMode="auto">
          <a:xfrm>
            <a:off x="2063897" y="193527"/>
            <a:ext cx="8064206" cy="3956511"/>
          </a:xfrm>
          <a:prstGeom prst="rect">
            <a:avLst/>
          </a:prstGeom>
          <a:noFill/>
          <a:ln w="9525">
            <a:noFill/>
            <a:miter lim="800000"/>
            <a:headEnd/>
            <a:tailEnd/>
          </a:ln>
        </p:spPr>
      </p:pic>
    </p:spTree>
    <p:extLst>
      <p:ext uri="{BB962C8B-B14F-4D97-AF65-F5344CB8AC3E}">
        <p14:creationId xmlns:p14="http://schemas.microsoft.com/office/powerpoint/2010/main" val="224576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85800"/>
            <a:ext cx="11074400" cy="762000"/>
          </a:xfrm>
        </p:spPr>
        <p:txBody>
          <a:bodyPr>
            <a:normAutofit/>
          </a:bodyPr>
          <a:lstStyle/>
          <a:p>
            <a:pPr algn="ctr"/>
            <a:r>
              <a:rPr lang="en-US" sz="6000" dirty="0" smtClean="0">
                <a:solidFill>
                  <a:schemeClr val="accent4"/>
                </a:solidFill>
              </a:rPr>
              <a:t>Kearney Lab Testing Facility</a:t>
            </a:r>
            <a:endParaRPr lang="en-US" sz="6000" dirty="0">
              <a:solidFill>
                <a:schemeClr val="accent4"/>
              </a:solidFill>
            </a:endParaRPr>
          </a:p>
        </p:txBody>
      </p:sp>
      <p:pic>
        <p:nvPicPr>
          <p:cNvPr id="4" name="Picture 2" descr="Kearney Laboratory testing"/>
          <p:cNvPicPr>
            <a:picLocks noGrp="1" noChangeAspect="1" noChangeArrowheads="1"/>
          </p:cNvPicPr>
          <p:nvPr>
            <p:ph idx="1"/>
          </p:nvPr>
        </p:nvPicPr>
        <p:blipFill>
          <a:blip r:embed="rId3" cstate="print"/>
          <a:srcRect/>
          <a:stretch>
            <a:fillRect/>
          </a:stretch>
        </p:blipFill>
        <p:spPr bwMode="auto">
          <a:xfrm>
            <a:off x="1388599" y="1828800"/>
            <a:ext cx="9313203" cy="4419600"/>
          </a:xfrm>
          <a:prstGeom prst="rect">
            <a:avLst/>
          </a:prstGeom>
          <a:noFill/>
          <a:ln w="9525">
            <a:noFill/>
            <a:miter lim="800000"/>
            <a:headEnd/>
            <a:tailEnd/>
          </a:ln>
        </p:spPr>
      </p:pic>
    </p:spTree>
    <p:extLst>
      <p:ext uri="{BB962C8B-B14F-4D97-AF65-F5344CB8AC3E}">
        <p14:creationId xmlns:p14="http://schemas.microsoft.com/office/powerpoint/2010/main" val="138976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85800"/>
            <a:ext cx="11074400" cy="838200"/>
          </a:xfrm>
        </p:spPr>
        <p:txBody>
          <a:bodyPr>
            <a:noAutofit/>
          </a:bodyPr>
          <a:lstStyle/>
          <a:p>
            <a:pPr algn="ctr"/>
            <a:r>
              <a:rPr lang="en-US" sz="6000" dirty="0" smtClean="0">
                <a:solidFill>
                  <a:schemeClr val="accent4"/>
                </a:solidFill>
              </a:rPr>
              <a:t>Test Blocks and Leads to Transformer</a:t>
            </a:r>
            <a:endParaRPr lang="en-US" sz="6000" dirty="0">
              <a:solidFill>
                <a:schemeClr val="accent4"/>
              </a:solidFill>
            </a:endParaRPr>
          </a:p>
        </p:txBody>
      </p:sp>
      <p:pic>
        <p:nvPicPr>
          <p:cNvPr id="4" name="Picture 2" descr="test leads to xformer"/>
          <p:cNvPicPr>
            <a:picLocks noChangeAspect="1" noChangeArrowheads="1"/>
          </p:cNvPicPr>
          <p:nvPr/>
        </p:nvPicPr>
        <p:blipFill>
          <a:blip r:embed="rId2" cstate="print"/>
          <a:srcRect/>
          <a:stretch>
            <a:fillRect/>
          </a:stretch>
        </p:blipFill>
        <p:spPr bwMode="auto">
          <a:xfrm>
            <a:off x="1384009" y="1828801"/>
            <a:ext cx="9322383" cy="4452409"/>
          </a:xfrm>
          <a:prstGeom prst="rect">
            <a:avLst/>
          </a:prstGeom>
          <a:noFill/>
          <a:ln w="9525">
            <a:noFill/>
            <a:miter lim="800000"/>
            <a:headEnd/>
            <a:tailEnd/>
          </a:ln>
        </p:spPr>
      </p:pic>
    </p:spTree>
    <p:extLst>
      <p:ext uri="{BB962C8B-B14F-4D97-AF65-F5344CB8AC3E}">
        <p14:creationId xmlns:p14="http://schemas.microsoft.com/office/powerpoint/2010/main" val="39469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accent4"/>
                </a:solidFill>
              </a:rPr>
              <a:t>Full Scale Test Set-Up</a:t>
            </a:r>
            <a:endParaRPr lang="en-US" sz="6000" dirty="0">
              <a:solidFill>
                <a:schemeClr val="accent4"/>
              </a:solidFill>
            </a:endParaRPr>
          </a:p>
        </p:txBody>
      </p:sp>
      <p:pic>
        <p:nvPicPr>
          <p:cNvPr id="4" name="Picture 37"/>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3557" r="29113"/>
          <a:stretch/>
        </p:blipFill>
        <p:spPr bwMode="auto">
          <a:xfrm>
            <a:off x="6045200" y="1752600"/>
            <a:ext cx="4826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12800" y="2428059"/>
            <a:ext cx="5283200" cy="3385542"/>
          </a:xfrm>
          <a:prstGeom prst="rect">
            <a:avLst/>
          </a:prstGeom>
          <a:noFill/>
        </p:spPr>
        <p:txBody>
          <a:bodyPr wrap="square" rtlCol="0">
            <a:spAutoFit/>
          </a:bodyPr>
          <a:lstStyle/>
          <a:p>
            <a:r>
              <a:rPr lang="en-US" sz="2800" dirty="0">
                <a:cs typeface="Microsoft Sans Serif" panose="020B0604020202020204" pitchFamily="34" charset="0"/>
              </a:rPr>
              <a:t>Illustration of the layout of ten runs of Steel Conduit. Power conductors were enclosed but not shown. Total length of each conduit run is 256 feet. Wood blocks were used to space the steel.</a:t>
            </a:r>
          </a:p>
          <a:p>
            <a:endParaRPr lang="en-US" dirty="0"/>
          </a:p>
        </p:txBody>
      </p:sp>
    </p:spTree>
    <p:extLst>
      <p:ext uri="{BB962C8B-B14F-4D97-AF65-F5344CB8AC3E}">
        <p14:creationId xmlns:p14="http://schemas.microsoft.com/office/powerpoint/2010/main" val="415242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accent4"/>
                </a:solidFill>
              </a:rPr>
              <a:t>Safety First</a:t>
            </a:r>
            <a:endParaRPr lang="en-US" sz="6000" dirty="0">
              <a:solidFill>
                <a:schemeClr val="accent4"/>
              </a:solidFill>
            </a:endParaRPr>
          </a:p>
        </p:txBody>
      </p:sp>
      <p:sp>
        <p:nvSpPr>
          <p:cNvPr id="3" name="Content Placeholder 2"/>
          <p:cNvSpPr>
            <a:spLocks noGrp="1"/>
          </p:cNvSpPr>
          <p:nvPr>
            <p:ph idx="1"/>
          </p:nvPr>
        </p:nvSpPr>
        <p:spPr>
          <a:xfrm>
            <a:off x="403274" y="1475719"/>
            <a:ext cx="11385452" cy="4554489"/>
          </a:xfrm>
        </p:spPr>
        <p:txBody>
          <a:bodyPr>
            <a:normAutofit/>
          </a:bodyPr>
          <a:lstStyle/>
          <a:p>
            <a:r>
              <a:rPr lang="en-US" dirty="0" smtClean="0"/>
              <a:t>Grounding &amp; Bonding is paramount to a safe installation and offers protection against:</a:t>
            </a:r>
          </a:p>
          <a:p>
            <a:pPr lvl="1"/>
            <a:r>
              <a:rPr lang="en-US" sz="2800" dirty="0" smtClean="0"/>
              <a:t>Lightening &amp; Voltage Surges</a:t>
            </a:r>
          </a:p>
          <a:p>
            <a:pPr lvl="1"/>
            <a:r>
              <a:rPr lang="en-US" sz="2800" dirty="0" smtClean="0"/>
              <a:t>Short Circuits</a:t>
            </a:r>
          </a:p>
          <a:p>
            <a:pPr lvl="1"/>
            <a:r>
              <a:rPr lang="en-US" sz="2800" dirty="0" smtClean="0"/>
              <a:t>Ground Faults</a:t>
            </a:r>
          </a:p>
          <a:p>
            <a:pPr lvl="1"/>
            <a:r>
              <a:rPr lang="en-US" sz="2800" dirty="0" smtClean="0"/>
              <a:t>Limit Fire &amp; Shock Hazards</a:t>
            </a:r>
          </a:p>
          <a:p>
            <a:r>
              <a:rPr lang="en-US" dirty="0"/>
              <a:t>Verification of an adequate and safe effective fault return path is a requirement.</a:t>
            </a:r>
          </a:p>
          <a:p>
            <a:r>
              <a:rPr lang="en-US" dirty="0"/>
              <a:t>All metal parts that may become a part of this path must be </a:t>
            </a:r>
            <a:r>
              <a:rPr lang="en-US" u="sng" dirty="0"/>
              <a:t>bonded (connected)</a:t>
            </a:r>
            <a:r>
              <a:rPr lang="en-US" dirty="0"/>
              <a:t> together.</a:t>
            </a:r>
          </a:p>
          <a:p>
            <a:pPr lvl="1"/>
            <a:endParaRPr lang="en-US" sz="2800" dirty="0"/>
          </a:p>
        </p:txBody>
      </p:sp>
    </p:spTree>
    <p:extLst>
      <p:ext uri="{BB962C8B-B14F-4D97-AF65-F5344CB8AC3E}">
        <p14:creationId xmlns:p14="http://schemas.microsoft.com/office/powerpoint/2010/main" val="155216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accent4"/>
                </a:solidFill>
              </a:rPr>
              <a:t>Fittings Used in the Testing</a:t>
            </a:r>
            <a:endParaRPr lang="en-US" sz="6000" dirty="0">
              <a:solidFill>
                <a:schemeClr val="accent4"/>
              </a:solidFill>
            </a:endParaRPr>
          </a:p>
        </p:txBody>
      </p:sp>
      <p:sp>
        <p:nvSpPr>
          <p:cNvPr id="3" name="Content Placeholder 2"/>
          <p:cNvSpPr>
            <a:spLocks noGrp="1"/>
          </p:cNvSpPr>
          <p:nvPr>
            <p:ph idx="1"/>
          </p:nvPr>
        </p:nvSpPr>
        <p:spPr>
          <a:xfrm>
            <a:off x="812800" y="1676400"/>
            <a:ext cx="10769600" cy="2514600"/>
          </a:xfrm>
        </p:spPr>
        <p:txBody>
          <a:bodyPr/>
          <a:lstStyle/>
          <a:p>
            <a:r>
              <a:rPr lang="en-US" b="1" dirty="0"/>
              <a:t>Tests at both 120 &amp; 277 volts to ground were run using zinc die-cast and steel set-screw and compression couplings with no significant difference in the overall impedance.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4419600"/>
            <a:ext cx="3378200" cy="18097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1" y="4329113"/>
            <a:ext cx="3060700" cy="1990725"/>
          </a:xfrm>
          <a:prstGeom prst="rect">
            <a:avLst/>
          </a:prstGeom>
        </p:spPr>
      </p:pic>
    </p:spTree>
    <p:extLst>
      <p:ext uri="{BB962C8B-B14F-4D97-AF65-F5344CB8AC3E}">
        <p14:creationId xmlns:p14="http://schemas.microsoft.com/office/powerpoint/2010/main" val="407165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accent4"/>
                </a:solidFill>
              </a:rPr>
              <a:t>Grounding Concerns</a:t>
            </a:r>
            <a:endParaRPr lang="en-US" sz="6000" dirty="0">
              <a:solidFill>
                <a:schemeClr val="accent4"/>
              </a:solidFill>
            </a:endParaRPr>
          </a:p>
        </p:txBody>
      </p:sp>
      <p:grpSp>
        <p:nvGrpSpPr>
          <p:cNvPr id="317" name="Group 316"/>
          <p:cNvGrpSpPr/>
          <p:nvPr/>
        </p:nvGrpSpPr>
        <p:grpSpPr>
          <a:xfrm>
            <a:off x="711876" y="1162651"/>
            <a:ext cx="10684257" cy="5062924"/>
            <a:chOff x="368807" y="1162651"/>
            <a:chExt cx="8013193" cy="5062924"/>
          </a:xfrm>
        </p:grpSpPr>
        <p:sp>
          <p:nvSpPr>
            <p:cNvPr id="6" name="Text Box 6"/>
            <p:cNvSpPr txBox="1">
              <a:spLocks noChangeArrowheads="1"/>
            </p:cNvSpPr>
            <p:nvPr/>
          </p:nvSpPr>
          <p:spPr bwMode="auto">
            <a:xfrm>
              <a:off x="368807" y="1162651"/>
              <a:ext cx="3921266" cy="5062924"/>
            </a:xfrm>
            <a:prstGeom prst="rect">
              <a:avLst/>
            </a:prstGeom>
            <a:noFill/>
            <a:ln w="9525">
              <a:noFill/>
              <a:miter lim="800000"/>
              <a:headEnd/>
              <a:tailEnd/>
            </a:ln>
            <a:effectLst/>
          </p:spPr>
          <p:txBody>
            <a:bodyPr wrap="square" bIns="91440">
              <a:spAutoFit/>
            </a:bodyPr>
            <a:lstStyle/>
            <a:p>
              <a:pPr marL="457200" indent="-457200"/>
              <a:r>
                <a:rPr lang="en-US" sz="2800" dirty="0" smtClean="0">
                  <a:cs typeface="Microsoft Sans Serif" panose="020B0604020202020204" pitchFamily="34" charset="0"/>
                </a:rPr>
                <a:t>(a)	Single </a:t>
              </a:r>
              <a:r>
                <a:rPr lang="en-US" sz="2800" dirty="0">
                  <a:cs typeface="Microsoft Sans Serif" panose="020B0604020202020204" pitchFamily="34" charset="0"/>
                </a:rPr>
                <a:t>Phase Circuit without Ground </a:t>
              </a:r>
              <a:r>
                <a:rPr lang="en-US" sz="2800" dirty="0" smtClean="0">
                  <a:cs typeface="Microsoft Sans Serif" panose="020B0604020202020204" pitchFamily="34" charset="0"/>
                </a:rPr>
                <a:t>Conductor</a:t>
              </a:r>
              <a:br>
                <a:rPr lang="en-US" sz="2800" dirty="0" smtClean="0">
                  <a:cs typeface="Microsoft Sans Serif" panose="020B0604020202020204" pitchFamily="34" charset="0"/>
                </a:rPr>
              </a:br>
              <a:endParaRPr lang="en-US" sz="2800" dirty="0">
                <a:cs typeface="Microsoft Sans Serif" panose="020B0604020202020204" pitchFamily="34" charset="0"/>
              </a:endParaRPr>
            </a:p>
            <a:p>
              <a:pPr marL="457200" indent="-457200"/>
              <a:r>
                <a:rPr lang="en-US" sz="2800" dirty="0" smtClean="0">
                  <a:cs typeface="Microsoft Sans Serif" panose="020B0604020202020204" pitchFamily="34" charset="0"/>
                </a:rPr>
                <a:t>(b)	Single </a:t>
              </a:r>
              <a:r>
                <a:rPr lang="en-US" sz="2800" dirty="0">
                  <a:cs typeface="Microsoft Sans Serif" panose="020B0604020202020204" pitchFamily="34" charset="0"/>
                </a:rPr>
                <a:t>Phase Circuit with Ground </a:t>
              </a:r>
              <a:r>
                <a:rPr lang="en-US" sz="2800" dirty="0" smtClean="0">
                  <a:cs typeface="Microsoft Sans Serif" panose="020B0604020202020204" pitchFamily="34" charset="0"/>
                </a:rPr>
                <a:t>Conductor</a:t>
              </a:r>
              <a:br>
                <a:rPr lang="en-US" sz="2800" dirty="0" smtClean="0">
                  <a:cs typeface="Microsoft Sans Serif" panose="020B0604020202020204" pitchFamily="34" charset="0"/>
                </a:rPr>
              </a:br>
              <a:endParaRPr lang="en-US" sz="2800" dirty="0">
                <a:cs typeface="Microsoft Sans Serif" panose="020B0604020202020204" pitchFamily="34" charset="0"/>
              </a:endParaRPr>
            </a:p>
            <a:p>
              <a:pPr marL="457200" indent="-457200"/>
              <a:r>
                <a:rPr lang="en-US" sz="2800" dirty="0" smtClean="0">
                  <a:cs typeface="Microsoft Sans Serif" panose="020B0604020202020204" pitchFamily="34" charset="0"/>
                </a:rPr>
                <a:t>(c)	Three </a:t>
              </a:r>
              <a:r>
                <a:rPr lang="en-US" sz="2800" dirty="0">
                  <a:cs typeface="Microsoft Sans Serif" panose="020B0604020202020204" pitchFamily="34" charset="0"/>
                </a:rPr>
                <a:t>Phase Circuit without </a:t>
              </a:r>
              <a:r>
                <a:rPr lang="en-US" sz="2800" dirty="0" smtClean="0">
                  <a:cs typeface="Microsoft Sans Serif" panose="020B0604020202020204" pitchFamily="34" charset="0"/>
                </a:rPr>
                <a:t>Neutral</a:t>
              </a:r>
              <a:br>
                <a:rPr lang="en-US" sz="2800" dirty="0" smtClean="0">
                  <a:cs typeface="Microsoft Sans Serif" panose="020B0604020202020204" pitchFamily="34" charset="0"/>
                </a:rPr>
              </a:br>
              <a:endParaRPr lang="en-US" sz="2800" dirty="0">
                <a:cs typeface="Microsoft Sans Serif" panose="020B0604020202020204" pitchFamily="34" charset="0"/>
              </a:endParaRPr>
            </a:p>
            <a:p>
              <a:pPr marL="457200" indent="-457200"/>
              <a:r>
                <a:rPr lang="en-US" sz="2800" dirty="0">
                  <a:cs typeface="Microsoft Sans Serif" panose="020B0604020202020204" pitchFamily="34" charset="0"/>
                </a:rPr>
                <a:t>(</a:t>
              </a:r>
              <a:r>
                <a:rPr lang="en-US" sz="2800" dirty="0" smtClean="0">
                  <a:cs typeface="Microsoft Sans Serif" panose="020B0604020202020204" pitchFamily="34" charset="0"/>
                </a:rPr>
                <a:t>d)	Three </a:t>
              </a:r>
              <a:r>
                <a:rPr lang="en-US" sz="2800" dirty="0">
                  <a:cs typeface="Microsoft Sans Serif" panose="020B0604020202020204" pitchFamily="34" charset="0"/>
                </a:rPr>
                <a:t>Phase Circuit with Neutral</a:t>
              </a:r>
            </a:p>
          </p:txBody>
        </p:sp>
        <p:sp>
          <p:nvSpPr>
            <p:cNvPr id="5" name="AutoShape 3"/>
            <p:cNvSpPr>
              <a:spLocks noChangeAspect="1" noChangeArrowheads="1" noTextEdit="1"/>
            </p:cNvSpPr>
            <p:nvPr/>
          </p:nvSpPr>
          <p:spPr bwMode="auto">
            <a:xfrm>
              <a:off x="3352800" y="1981200"/>
              <a:ext cx="5029200"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205"/>
            <p:cNvGrpSpPr>
              <a:grpSpLocks/>
            </p:cNvGrpSpPr>
            <p:nvPr/>
          </p:nvGrpSpPr>
          <p:grpSpPr bwMode="auto">
            <a:xfrm>
              <a:off x="4457700" y="1981200"/>
              <a:ext cx="3425825" cy="2551113"/>
              <a:chOff x="2808" y="1248"/>
              <a:chExt cx="2158" cy="1607"/>
            </a:xfrm>
          </p:grpSpPr>
          <p:sp>
            <p:nvSpPr>
              <p:cNvPr id="116" name="Line 5"/>
              <p:cNvSpPr>
                <a:spLocks noChangeShapeType="1"/>
              </p:cNvSpPr>
              <p:nvPr/>
            </p:nvSpPr>
            <p:spPr bwMode="auto">
              <a:xfrm>
                <a:off x="3328" y="1295"/>
                <a:ext cx="56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Line 6"/>
              <p:cNvSpPr>
                <a:spLocks noChangeShapeType="1"/>
              </p:cNvSpPr>
              <p:nvPr/>
            </p:nvSpPr>
            <p:spPr bwMode="auto">
              <a:xfrm>
                <a:off x="3888" y="1295"/>
                <a:ext cx="46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Line 7"/>
              <p:cNvSpPr>
                <a:spLocks noChangeShapeType="1"/>
              </p:cNvSpPr>
              <p:nvPr/>
            </p:nvSpPr>
            <p:spPr bwMode="auto">
              <a:xfrm>
                <a:off x="3133" y="1527"/>
                <a:ext cx="19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8"/>
              <p:cNvSpPr>
                <a:spLocks noChangeShapeType="1"/>
              </p:cNvSpPr>
              <p:nvPr/>
            </p:nvSpPr>
            <p:spPr bwMode="auto">
              <a:xfrm>
                <a:off x="3133" y="1388"/>
                <a:ext cx="2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9"/>
              <p:cNvSpPr>
                <a:spLocks noChangeShapeType="1"/>
              </p:cNvSpPr>
              <p:nvPr/>
            </p:nvSpPr>
            <p:spPr bwMode="auto">
              <a:xfrm>
                <a:off x="3328" y="1575"/>
                <a:ext cx="56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Line 10"/>
              <p:cNvSpPr>
                <a:spLocks noChangeShapeType="1"/>
              </p:cNvSpPr>
              <p:nvPr/>
            </p:nvSpPr>
            <p:spPr bwMode="auto">
              <a:xfrm>
                <a:off x="3888" y="1575"/>
                <a:ext cx="46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11"/>
              <p:cNvSpPr>
                <a:spLocks/>
              </p:cNvSpPr>
              <p:nvPr/>
            </p:nvSpPr>
            <p:spPr bwMode="auto">
              <a:xfrm>
                <a:off x="4351" y="1295"/>
                <a:ext cx="48" cy="280"/>
              </a:xfrm>
              <a:custGeom>
                <a:avLst/>
                <a:gdLst>
                  <a:gd name="T0" fmla="*/ 0 w 48"/>
                  <a:gd name="T1" fmla="*/ 0 h 280"/>
                  <a:gd name="T2" fmla="*/ 3 w 48"/>
                  <a:gd name="T3" fmla="*/ 4 h 280"/>
                  <a:gd name="T4" fmla="*/ 5 w 48"/>
                  <a:gd name="T5" fmla="*/ 8 h 280"/>
                  <a:gd name="T6" fmla="*/ 8 w 48"/>
                  <a:gd name="T7" fmla="*/ 13 h 280"/>
                  <a:gd name="T8" fmla="*/ 11 w 48"/>
                  <a:gd name="T9" fmla="*/ 17 h 280"/>
                  <a:gd name="T10" fmla="*/ 14 w 48"/>
                  <a:gd name="T11" fmla="*/ 21 h 280"/>
                  <a:gd name="T12" fmla="*/ 16 w 48"/>
                  <a:gd name="T13" fmla="*/ 26 h 280"/>
                  <a:gd name="T14" fmla="*/ 18 w 48"/>
                  <a:gd name="T15" fmla="*/ 30 h 280"/>
                  <a:gd name="T16" fmla="*/ 21 w 48"/>
                  <a:gd name="T17" fmla="*/ 34 h 280"/>
                  <a:gd name="T18" fmla="*/ 23 w 48"/>
                  <a:gd name="T19" fmla="*/ 39 h 280"/>
                  <a:gd name="T20" fmla="*/ 26 w 48"/>
                  <a:gd name="T21" fmla="*/ 43 h 280"/>
                  <a:gd name="T22" fmla="*/ 27 w 48"/>
                  <a:gd name="T23" fmla="*/ 47 h 280"/>
                  <a:gd name="T24" fmla="*/ 29 w 48"/>
                  <a:gd name="T25" fmla="*/ 52 h 280"/>
                  <a:gd name="T26" fmla="*/ 31 w 48"/>
                  <a:gd name="T27" fmla="*/ 56 h 280"/>
                  <a:gd name="T28" fmla="*/ 33 w 48"/>
                  <a:gd name="T29" fmla="*/ 60 h 280"/>
                  <a:gd name="T30" fmla="*/ 35 w 48"/>
                  <a:gd name="T31" fmla="*/ 65 h 280"/>
                  <a:gd name="T32" fmla="*/ 36 w 48"/>
                  <a:gd name="T33" fmla="*/ 69 h 280"/>
                  <a:gd name="T34" fmla="*/ 38 w 48"/>
                  <a:gd name="T35" fmla="*/ 73 h 280"/>
                  <a:gd name="T36" fmla="*/ 39 w 48"/>
                  <a:gd name="T37" fmla="*/ 78 h 280"/>
                  <a:gd name="T38" fmla="*/ 40 w 48"/>
                  <a:gd name="T39" fmla="*/ 82 h 280"/>
                  <a:gd name="T40" fmla="*/ 41 w 48"/>
                  <a:gd name="T41" fmla="*/ 87 h 280"/>
                  <a:gd name="T42" fmla="*/ 42 w 48"/>
                  <a:gd name="T43" fmla="*/ 91 h 280"/>
                  <a:gd name="T44" fmla="*/ 44 w 48"/>
                  <a:gd name="T45" fmla="*/ 96 h 280"/>
                  <a:gd name="T46" fmla="*/ 44 w 48"/>
                  <a:gd name="T47" fmla="*/ 100 h 280"/>
                  <a:gd name="T48" fmla="*/ 45 w 48"/>
                  <a:gd name="T49" fmla="*/ 105 h 280"/>
                  <a:gd name="T50" fmla="*/ 46 w 48"/>
                  <a:gd name="T51" fmla="*/ 109 h 280"/>
                  <a:gd name="T52" fmla="*/ 46 w 48"/>
                  <a:gd name="T53" fmla="*/ 113 h 280"/>
                  <a:gd name="T54" fmla="*/ 47 w 48"/>
                  <a:gd name="T55" fmla="*/ 118 h 280"/>
                  <a:gd name="T56" fmla="*/ 48 w 48"/>
                  <a:gd name="T57" fmla="*/ 122 h 280"/>
                  <a:gd name="T58" fmla="*/ 48 w 48"/>
                  <a:gd name="T59" fmla="*/ 126 h 280"/>
                  <a:gd name="T60" fmla="*/ 48 w 48"/>
                  <a:gd name="T61" fmla="*/ 131 h 280"/>
                  <a:gd name="T62" fmla="*/ 48 w 48"/>
                  <a:gd name="T63" fmla="*/ 148 h 280"/>
                  <a:gd name="T64" fmla="*/ 48 w 48"/>
                  <a:gd name="T65" fmla="*/ 152 h 280"/>
                  <a:gd name="T66" fmla="*/ 48 w 48"/>
                  <a:gd name="T67" fmla="*/ 157 h 280"/>
                  <a:gd name="T68" fmla="*/ 47 w 48"/>
                  <a:gd name="T69" fmla="*/ 161 h 280"/>
                  <a:gd name="T70" fmla="*/ 46 w 48"/>
                  <a:gd name="T71" fmla="*/ 165 h 280"/>
                  <a:gd name="T72" fmla="*/ 46 w 48"/>
                  <a:gd name="T73" fmla="*/ 170 h 280"/>
                  <a:gd name="T74" fmla="*/ 45 w 48"/>
                  <a:gd name="T75" fmla="*/ 174 h 280"/>
                  <a:gd name="T76" fmla="*/ 44 w 48"/>
                  <a:gd name="T77" fmla="*/ 178 h 280"/>
                  <a:gd name="T78" fmla="*/ 44 w 48"/>
                  <a:gd name="T79" fmla="*/ 183 h 280"/>
                  <a:gd name="T80" fmla="*/ 42 w 48"/>
                  <a:gd name="T81" fmla="*/ 188 h 280"/>
                  <a:gd name="T82" fmla="*/ 41 w 48"/>
                  <a:gd name="T83" fmla="*/ 192 h 280"/>
                  <a:gd name="T84" fmla="*/ 40 w 48"/>
                  <a:gd name="T85" fmla="*/ 196 h 280"/>
                  <a:gd name="T86" fmla="*/ 39 w 48"/>
                  <a:gd name="T87" fmla="*/ 201 h 280"/>
                  <a:gd name="T88" fmla="*/ 38 w 48"/>
                  <a:gd name="T89" fmla="*/ 205 h 280"/>
                  <a:gd name="T90" fmla="*/ 36 w 48"/>
                  <a:gd name="T91" fmla="*/ 209 h 280"/>
                  <a:gd name="T92" fmla="*/ 35 w 48"/>
                  <a:gd name="T93" fmla="*/ 214 h 280"/>
                  <a:gd name="T94" fmla="*/ 33 w 48"/>
                  <a:gd name="T95" fmla="*/ 218 h 280"/>
                  <a:gd name="T96" fmla="*/ 31 w 48"/>
                  <a:gd name="T97" fmla="*/ 222 h 280"/>
                  <a:gd name="T98" fmla="*/ 29 w 48"/>
                  <a:gd name="T99" fmla="*/ 227 h 280"/>
                  <a:gd name="T100" fmla="*/ 27 w 48"/>
                  <a:gd name="T101" fmla="*/ 231 h 280"/>
                  <a:gd name="T102" fmla="*/ 26 w 48"/>
                  <a:gd name="T103" fmla="*/ 236 h 280"/>
                  <a:gd name="T104" fmla="*/ 23 w 48"/>
                  <a:gd name="T105" fmla="*/ 240 h 280"/>
                  <a:gd name="T106" fmla="*/ 21 w 48"/>
                  <a:gd name="T107" fmla="*/ 244 h 280"/>
                  <a:gd name="T108" fmla="*/ 18 w 48"/>
                  <a:gd name="T109" fmla="*/ 249 h 280"/>
                  <a:gd name="T110" fmla="*/ 16 w 48"/>
                  <a:gd name="T111" fmla="*/ 254 h 280"/>
                  <a:gd name="T112" fmla="*/ 14 w 48"/>
                  <a:gd name="T113" fmla="*/ 258 h 280"/>
                  <a:gd name="T114" fmla="*/ 11 w 48"/>
                  <a:gd name="T115" fmla="*/ 262 h 280"/>
                  <a:gd name="T116" fmla="*/ 8 w 48"/>
                  <a:gd name="T117" fmla="*/ 267 h 280"/>
                  <a:gd name="T118" fmla="*/ 5 w 48"/>
                  <a:gd name="T119" fmla="*/ 271 h 280"/>
                  <a:gd name="T120" fmla="*/ 3 w 48"/>
                  <a:gd name="T121" fmla="*/ 275 h 280"/>
                  <a:gd name="T122" fmla="*/ 0 w 48"/>
                  <a:gd name="T123"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 h="280">
                    <a:moveTo>
                      <a:pt x="0" y="0"/>
                    </a:moveTo>
                    <a:lnTo>
                      <a:pt x="3" y="4"/>
                    </a:lnTo>
                    <a:lnTo>
                      <a:pt x="5" y="8"/>
                    </a:lnTo>
                    <a:lnTo>
                      <a:pt x="8" y="13"/>
                    </a:lnTo>
                    <a:lnTo>
                      <a:pt x="11" y="17"/>
                    </a:lnTo>
                    <a:lnTo>
                      <a:pt x="14" y="21"/>
                    </a:lnTo>
                    <a:lnTo>
                      <a:pt x="16" y="26"/>
                    </a:lnTo>
                    <a:lnTo>
                      <a:pt x="18" y="30"/>
                    </a:lnTo>
                    <a:lnTo>
                      <a:pt x="21" y="34"/>
                    </a:lnTo>
                    <a:lnTo>
                      <a:pt x="23" y="39"/>
                    </a:lnTo>
                    <a:lnTo>
                      <a:pt x="26" y="43"/>
                    </a:lnTo>
                    <a:lnTo>
                      <a:pt x="27" y="47"/>
                    </a:lnTo>
                    <a:lnTo>
                      <a:pt x="29" y="52"/>
                    </a:lnTo>
                    <a:lnTo>
                      <a:pt x="31" y="56"/>
                    </a:lnTo>
                    <a:lnTo>
                      <a:pt x="33" y="60"/>
                    </a:lnTo>
                    <a:lnTo>
                      <a:pt x="35" y="65"/>
                    </a:lnTo>
                    <a:lnTo>
                      <a:pt x="36" y="69"/>
                    </a:lnTo>
                    <a:lnTo>
                      <a:pt x="38" y="73"/>
                    </a:lnTo>
                    <a:lnTo>
                      <a:pt x="39" y="78"/>
                    </a:lnTo>
                    <a:lnTo>
                      <a:pt x="40" y="82"/>
                    </a:lnTo>
                    <a:lnTo>
                      <a:pt x="41" y="87"/>
                    </a:lnTo>
                    <a:lnTo>
                      <a:pt x="42" y="91"/>
                    </a:lnTo>
                    <a:lnTo>
                      <a:pt x="44" y="96"/>
                    </a:lnTo>
                    <a:lnTo>
                      <a:pt x="44" y="100"/>
                    </a:lnTo>
                    <a:lnTo>
                      <a:pt x="45" y="105"/>
                    </a:lnTo>
                    <a:lnTo>
                      <a:pt x="46" y="109"/>
                    </a:lnTo>
                    <a:lnTo>
                      <a:pt x="46" y="113"/>
                    </a:lnTo>
                    <a:lnTo>
                      <a:pt x="47" y="118"/>
                    </a:lnTo>
                    <a:lnTo>
                      <a:pt x="48" y="122"/>
                    </a:lnTo>
                    <a:lnTo>
                      <a:pt x="48" y="126"/>
                    </a:lnTo>
                    <a:lnTo>
                      <a:pt x="48" y="131"/>
                    </a:lnTo>
                    <a:lnTo>
                      <a:pt x="48" y="148"/>
                    </a:lnTo>
                    <a:lnTo>
                      <a:pt x="48" y="152"/>
                    </a:lnTo>
                    <a:lnTo>
                      <a:pt x="48" y="157"/>
                    </a:lnTo>
                    <a:lnTo>
                      <a:pt x="47" y="161"/>
                    </a:lnTo>
                    <a:lnTo>
                      <a:pt x="46" y="165"/>
                    </a:lnTo>
                    <a:lnTo>
                      <a:pt x="46" y="170"/>
                    </a:lnTo>
                    <a:lnTo>
                      <a:pt x="45" y="174"/>
                    </a:lnTo>
                    <a:lnTo>
                      <a:pt x="44" y="178"/>
                    </a:lnTo>
                    <a:lnTo>
                      <a:pt x="44" y="183"/>
                    </a:lnTo>
                    <a:lnTo>
                      <a:pt x="42" y="188"/>
                    </a:lnTo>
                    <a:lnTo>
                      <a:pt x="41" y="192"/>
                    </a:lnTo>
                    <a:lnTo>
                      <a:pt x="40" y="196"/>
                    </a:lnTo>
                    <a:lnTo>
                      <a:pt x="39" y="201"/>
                    </a:lnTo>
                    <a:lnTo>
                      <a:pt x="38" y="205"/>
                    </a:lnTo>
                    <a:lnTo>
                      <a:pt x="36" y="209"/>
                    </a:lnTo>
                    <a:lnTo>
                      <a:pt x="35" y="214"/>
                    </a:lnTo>
                    <a:lnTo>
                      <a:pt x="33" y="218"/>
                    </a:lnTo>
                    <a:lnTo>
                      <a:pt x="31" y="222"/>
                    </a:lnTo>
                    <a:lnTo>
                      <a:pt x="29" y="227"/>
                    </a:lnTo>
                    <a:lnTo>
                      <a:pt x="27" y="231"/>
                    </a:lnTo>
                    <a:lnTo>
                      <a:pt x="26" y="236"/>
                    </a:lnTo>
                    <a:lnTo>
                      <a:pt x="23" y="240"/>
                    </a:lnTo>
                    <a:lnTo>
                      <a:pt x="21" y="244"/>
                    </a:lnTo>
                    <a:lnTo>
                      <a:pt x="18" y="249"/>
                    </a:lnTo>
                    <a:lnTo>
                      <a:pt x="16" y="254"/>
                    </a:lnTo>
                    <a:lnTo>
                      <a:pt x="14" y="258"/>
                    </a:lnTo>
                    <a:lnTo>
                      <a:pt x="11" y="262"/>
                    </a:lnTo>
                    <a:lnTo>
                      <a:pt x="8" y="267"/>
                    </a:lnTo>
                    <a:lnTo>
                      <a:pt x="5" y="271"/>
                    </a:lnTo>
                    <a:lnTo>
                      <a:pt x="3" y="275"/>
                    </a:lnTo>
                    <a:lnTo>
                      <a:pt x="0" y="2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
              <p:cNvSpPr>
                <a:spLocks/>
              </p:cNvSpPr>
              <p:nvPr/>
            </p:nvSpPr>
            <p:spPr bwMode="auto">
              <a:xfrm>
                <a:off x="3328" y="1295"/>
                <a:ext cx="49" cy="280"/>
              </a:xfrm>
              <a:custGeom>
                <a:avLst/>
                <a:gdLst>
                  <a:gd name="T0" fmla="*/ 0 w 49"/>
                  <a:gd name="T1" fmla="*/ 0 h 280"/>
                  <a:gd name="T2" fmla="*/ 3 w 49"/>
                  <a:gd name="T3" fmla="*/ 4 h 280"/>
                  <a:gd name="T4" fmla="*/ 6 w 49"/>
                  <a:gd name="T5" fmla="*/ 8 h 280"/>
                  <a:gd name="T6" fmla="*/ 8 w 49"/>
                  <a:gd name="T7" fmla="*/ 13 h 280"/>
                  <a:gd name="T8" fmla="*/ 12 w 49"/>
                  <a:gd name="T9" fmla="*/ 17 h 280"/>
                  <a:gd name="T10" fmla="*/ 14 w 49"/>
                  <a:gd name="T11" fmla="*/ 21 h 280"/>
                  <a:gd name="T12" fmla="*/ 16 w 49"/>
                  <a:gd name="T13" fmla="*/ 26 h 280"/>
                  <a:gd name="T14" fmla="*/ 19 w 49"/>
                  <a:gd name="T15" fmla="*/ 30 h 280"/>
                  <a:gd name="T16" fmla="*/ 21 w 49"/>
                  <a:gd name="T17" fmla="*/ 34 h 280"/>
                  <a:gd name="T18" fmla="*/ 23 w 49"/>
                  <a:gd name="T19" fmla="*/ 39 h 280"/>
                  <a:gd name="T20" fmla="*/ 26 w 49"/>
                  <a:gd name="T21" fmla="*/ 43 h 280"/>
                  <a:gd name="T22" fmla="*/ 28 w 49"/>
                  <a:gd name="T23" fmla="*/ 47 h 280"/>
                  <a:gd name="T24" fmla="*/ 30 w 49"/>
                  <a:gd name="T25" fmla="*/ 52 h 280"/>
                  <a:gd name="T26" fmla="*/ 32 w 49"/>
                  <a:gd name="T27" fmla="*/ 56 h 280"/>
                  <a:gd name="T28" fmla="*/ 33 w 49"/>
                  <a:gd name="T29" fmla="*/ 60 h 280"/>
                  <a:gd name="T30" fmla="*/ 35 w 49"/>
                  <a:gd name="T31" fmla="*/ 65 h 280"/>
                  <a:gd name="T32" fmla="*/ 36 w 49"/>
                  <a:gd name="T33" fmla="*/ 69 h 280"/>
                  <a:gd name="T34" fmla="*/ 38 w 49"/>
                  <a:gd name="T35" fmla="*/ 73 h 280"/>
                  <a:gd name="T36" fmla="*/ 39 w 49"/>
                  <a:gd name="T37" fmla="*/ 78 h 280"/>
                  <a:gd name="T38" fmla="*/ 41 w 49"/>
                  <a:gd name="T39" fmla="*/ 82 h 280"/>
                  <a:gd name="T40" fmla="*/ 41 w 49"/>
                  <a:gd name="T41" fmla="*/ 87 h 280"/>
                  <a:gd name="T42" fmla="*/ 43 w 49"/>
                  <a:gd name="T43" fmla="*/ 91 h 280"/>
                  <a:gd name="T44" fmla="*/ 44 w 49"/>
                  <a:gd name="T45" fmla="*/ 96 h 280"/>
                  <a:gd name="T46" fmla="*/ 45 w 49"/>
                  <a:gd name="T47" fmla="*/ 100 h 280"/>
                  <a:gd name="T48" fmla="*/ 45 w 49"/>
                  <a:gd name="T49" fmla="*/ 105 h 280"/>
                  <a:gd name="T50" fmla="*/ 46 w 49"/>
                  <a:gd name="T51" fmla="*/ 109 h 280"/>
                  <a:gd name="T52" fmla="*/ 47 w 49"/>
                  <a:gd name="T53" fmla="*/ 113 h 280"/>
                  <a:gd name="T54" fmla="*/ 47 w 49"/>
                  <a:gd name="T55" fmla="*/ 118 h 280"/>
                  <a:gd name="T56" fmla="*/ 48 w 49"/>
                  <a:gd name="T57" fmla="*/ 122 h 280"/>
                  <a:gd name="T58" fmla="*/ 48 w 49"/>
                  <a:gd name="T59" fmla="*/ 126 h 280"/>
                  <a:gd name="T60" fmla="*/ 49 w 49"/>
                  <a:gd name="T61" fmla="*/ 131 h 280"/>
                  <a:gd name="T62" fmla="*/ 49 w 49"/>
                  <a:gd name="T63" fmla="*/ 148 h 280"/>
                  <a:gd name="T64" fmla="*/ 48 w 49"/>
                  <a:gd name="T65" fmla="*/ 152 h 280"/>
                  <a:gd name="T66" fmla="*/ 48 w 49"/>
                  <a:gd name="T67" fmla="*/ 157 h 280"/>
                  <a:gd name="T68" fmla="*/ 47 w 49"/>
                  <a:gd name="T69" fmla="*/ 161 h 280"/>
                  <a:gd name="T70" fmla="*/ 47 w 49"/>
                  <a:gd name="T71" fmla="*/ 165 h 280"/>
                  <a:gd name="T72" fmla="*/ 46 w 49"/>
                  <a:gd name="T73" fmla="*/ 170 h 280"/>
                  <a:gd name="T74" fmla="*/ 45 w 49"/>
                  <a:gd name="T75" fmla="*/ 174 h 280"/>
                  <a:gd name="T76" fmla="*/ 45 w 49"/>
                  <a:gd name="T77" fmla="*/ 178 h 280"/>
                  <a:gd name="T78" fmla="*/ 44 w 49"/>
                  <a:gd name="T79" fmla="*/ 183 h 280"/>
                  <a:gd name="T80" fmla="*/ 43 w 49"/>
                  <a:gd name="T81" fmla="*/ 188 h 280"/>
                  <a:gd name="T82" fmla="*/ 41 w 49"/>
                  <a:gd name="T83" fmla="*/ 192 h 280"/>
                  <a:gd name="T84" fmla="*/ 41 w 49"/>
                  <a:gd name="T85" fmla="*/ 196 h 280"/>
                  <a:gd name="T86" fmla="*/ 39 w 49"/>
                  <a:gd name="T87" fmla="*/ 201 h 280"/>
                  <a:gd name="T88" fmla="*/ 38 w 49"/>
                  <a:gd name="T89" fmla="*/ 205 h 280"/>
                  <a:gd name="T90" fmla="*/ 36 w 49"/>
                  <a:gd name="T91" fmla="*/ 209 h 280"/>
                  <a:gd name="T92" fmla="*/ 35 w 49"/>
                  <a:gd name="T93" fmla="*/ 214 h 280"/>
                  <a:gd name="T94" fmla="*/ 33 w 49"/>
                  <a:gd name="T95" fmla="*/ 218 h 280"/>
                  <a:gd name="T96" fmla="*/ 32 w 49"/>
                  <a:gd name="T97" fmla="*/ 222 h 280"/>
                  <a:gd name="T98" fmla="*/ 30 w 49"/>
                  <a:gd name="T99" fmla="*/ 227 h 280"/>
                  <a:gd name="T100" fmla="*/ 28 w 49"/>
                  <a:gd name="T101" fmla="*/ 231 h 280"/>
                  <a:gd name="T102" fmla="*/ 26 w 49"/>
                  <a:gd name="T103" fmla="*/ 236 h 280"/>
                  <a:gd name="T104" fmla="*/ 23 w 49"/>
                  <a:gd name="T105" fmla="*/ 240 h 280"/>
                  <a:gd name="T106" fmla="*/ 21 w 49"/>
                  <a:gd name="T107" fmla="*/ 244 h 280"/>
                  <a:gd name="T108" fmla="*/ 19 w 49"/>
                  <a:gd name="T109" fmla="*/ 249 h 280"/>
                  <a:gd name="T110" fmla="*/ 16 w 49"/>
                  <a:gd name="T111" fmla="*/ 254 h 280"/>
                  <a:gd name="T112" fmla="*/ 14 w 49"/>
                  <a:gd name="T113" fmla="*/ 258 h 280"/>
                  <a:gd name="T114" fmla="*/ 12 w 49"/>
                  <a:gd name="T115" fmla="*/ 262 h 280"/>
                  <a:gd name="T116" fmla="*/ 8 w 49"/>
                  <a:gd name="T117" fmla="*/ 267 h 280"/>
                  <a:gd name="T118" fmla="*/ 6 w 49"/>
                  <a:gd name="T119" fmla="*/ 271 h 280"/>
                  <a:gd name="T120" fmla="*/ 3 w 49"/>
                  <a:gd name="T121" fmla="*/ 275 h 280"/>
                  <a:gd name="T122" fmla="*/ 0 w 49"/>
                  <a:gd name="T123"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 h="280">
                    <a:moveTo>
                      <a:pt x="0" y="0"/>
                    </a:moveTo>
                    <a:lnTo>
                      <a:pt x="3" y="4"/>
                    </a:lnTo>
                    <a:lnTo>
                      <a:pt x="6" y="8"/>
                    </a:lnTo>
                    <a:lnTo>
                      <a:pt x="8" y="13"/>
                    </a:lnTo>
                    <a:lnTo>
                      <a:pt x="12" y="17"/>
                    </a:lnTo>
                    <a:lnTo>
                      <a:pt x="14" y="21"/>
                    </a:lnTo>
                    <a:lnTo>
                      <a:pt x="16" y="26"/>
                    </a:lnTo>
                    <a:lnTo>
                      <a:pt x="19" y="30"/>
                    </a:lnTo>
                    <a:lnTo>
                      <a:pt x="21" y="34"/>
                    </a:lnTo>
                    <a:lnTo>
                      <a:pt x="23" y="39"/>
                    </a:lnTo>
                    <a:lnTo>
                      <a:pt x="26" y="43"/>
                    </a:lnTo>
                    <a:lnTo>
                      <a:pt x="28" y="47"/>
                    </a:lnTo>
                    <a:lnTo>
                      <a:pt x="30" y="52"/>
                    </a:lnTo>
                    <a:lnTo>
                      <a:pt x="32" y="56"/>
                    </a:lnTo>
                    <a:lnTo>
                      <a:pt x="33" y="60"/>
                    </a:lnTo>
                    <a:lnTo>
                      <a:pt x="35" y="65"/>
                    </a:lnTo>
                    <a:lnTo>
                      <a:pt x="36" y="69"/>
                    </a:lnTo>
                    <a:lnTo>
                      <a:pt x="38" y="73"/>
                    </a:lnTo>
                    <a:lnTo>
                      <a:pt x="39" y="78"/>
                    </a:lnTo>
                    <a:lnTo>
                      <a:pt x="41" y="82"/>
                    </a:lnTo>
                    <a:lnTo>
                      <a:pt x="41" y="87"/>
                    </a:lnTo>
                    <a:lnTo>
                      <a:pt x="43" y="91"/>
                    </a:lnTo>
                    <a:lnTo>
                      <a:pt x="44" y="96"/>
                    </a:lnTo>
                    <a:lnTo>
                      <a:pt x="45" y="100"/>
                    </a:lnTo>
                    <a:lnTo>
                      <a:pt x="45" y="105"/>
                    </a:lnTo>
                    <a:lnTo>
                      <a:pt x="46" y="109"/>
                    </a:lnTo>
                    <a:lnTo>
                      <a:pt x="47" y="113"/>
                    </a:lnTo>
                    <a:lnTo>
                      <a:pt x="47" y="118"/>
                    </a:lnTo>
                    <a:lnTo>
                      <a:pt x="48" y="122"/>
                    </a:lnTo>
                    <a:lnTo>
                      <a:pt x="48" y="126"/>
                    </a:lnTo>
                    <a:lnTo>
                      <a:pt x="49" y="131"/>
                    </a:lnTo>
                    <a:lnTo>
                      <a:pt x="49" y="148"/>
                    </a:lnTo>
                    <a:lnTo>
                      <a:pt x="48" y="152"/>
                    </a:lnTo>
                    <a:lnTo>
                      <a:pt x="48" y="157"/>
                    </a:lnTo>
                    <a:lnTo>
                      <a:pt x="47" y="161"/>
                    </a:lnTo>
                    <a:lnTo>
                      <a:pt x="47" y="165"/>
                    </a:lnTo>
                    <a:lnTo>
                      <a:pt x="46" y="170"/>
                    </a:lnTo>
                    <a:lnTo>
                      <a:pt x="45" y="174"/>
                    </a:lnTo>
                    <a:lnTo>
                      <a:pt x="45" y="178"/>
                    </a:lnTo>
                    <a:lnTo>
                      <a:pt x="44" y="183"/>
                    </a:lnTo>
                    <a:lnTo>
                      <a:pt x="43" y="188"/>
                    </a:lnTo>
                    <a:lnTo>
                      <a:pt x="41" y="192"/>
                    </a:lnTo>
                    <a:lnTo>
                      <a:pt x="41" y="196"/>
                    </a:lnTo>
                    <a:lnTo>
                      <a:pt x="39" y="201"/>
                    </a:lnTo>
                    <a:lnTo>
                      <a:pt x="38" y="205"/>
                    </a:lnTo>
                    <a:lnTo>
                      <a:pt x="36" y="209"/>
                    </a:lnTo>
                    <a:lnTo>
                      <a:pt x="35" y="214"/>
                    </a:lnTo>
                    <a:lnTo>
                      <a:pt x="33" y="218"/>
                    </a:lnTo>
                    <a:lnTo>
                      <a:pt x="32" y="222"/>
                    </a:lnTo>
                    <a:lnTo>
                      <a:pt x="30" y="227"/>
                    </a:lnTo>
                    <a:lnTo>
                      <a:pt x="28" y="231"/>
                    </a:lnTo>
                    <a:lnTo>
                      <a:pt x="26" y="236"/>
                    </a:lnTo>
                    <a:lnTo>
                      <a:pt x="23" y="240"/>
                    </a:lnTo>
                    <a:lnTo>
                      <a:pt x="21" y="244"/>
                    </a:lnTo>
                    <a:lnTo>
                      <a:pt x="19" y="249"/>
                    </a:lnTo>
                    <a:lnTo>
                      <a:pt x="16" y="254"/>
                    </a:lnTo>
                    <a:lnTo>
                      <a:pt x="14" y="258"/>
                    </a:lnTo>
                    <a:lnTo>
                      <a:pt x="12" y="262"/>
                    </a:lnTo>
                    <a:lnTo>
                      <a:pt x="8" y="267"/>
                    </a:lnTo>
                    <a:lnTo>
                      <a:pt x="6" y="271"/>
                    </a:lnTo>
                    <a:lnTo>
                      <a:pt x="3" y="275"/>
                    </a:lnTo>
                    <a:lnTo>
                      <a:pt x="0" y="2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Freeform 13"/>
              <p:cNvSpPr>
                <a:spLocks/>
              </p:cNvSpPr>
              <p:nvPr/>
            </p:nvSpPr>
            <p:spPr bwMode="auto">
              <a:xfrm>
                <a:off x="3279" y="1295"/>
                <a:ext cx="49" cy="280"/>
              </a:xfrm>
              <a:custGeom>
                <a:avLst/>
                <a:gdLst>
                  <a:gd name="T0" fmla="*/ 49 w 49"/>
                  <a:gd name="T1" fmla="*/ 0 h 280"/>
                  <a:gd name="T2" fmla="*/ 46 w 49"/>
                  <a:gd name="T3" fmla="*/ 4 h 280"/>
                  <a:gd name="T4" fmla="*/ 43 w 49"/>
                  <a:gd name="T5" fmla="*/ 8 h 280"/>
                  <a:gd name="T6" fmla="*/ 41 w 49"/>
                  <a:gd name="T7" fmla="*/ 13 h 280"/>
                  <a:gd name="T8" fmla="*/ 37 w 49"/>
                  <a:gd name="T9" fmla="*/ 17 h 280"/>
                  <a:gd name="T10" fmla="*/ 35 w 49"/>
                  <a:gd name="T11" fmla="*/ 21 h 280"/>
                  <a:gd name="T12" fmla="*/ 33 w 49"/>
                  <a:gd name="T13" fmla="*/ 26 h 280"/>
                  <a:gd name="T14" fmla="*/ 30 w 49"/>
                  <a:gd name="T15" fmla="*/ 30 h 280"/>
                  <a:gd name="T16" fmla="*/ 28 w 49"/>
                  <a:gd name="T17" fmla="*/ 34 h 280"/>
                  <a:gd name="T18" fmla="*/ 26 w 49"/>
                  <a:gd name="T19" fmla="*/ 39 h 280"/>
                  <a:gd name="T20" fmla="*/ 23 w 49"/>
                  <a:gd name="T21" fmla="*/ 43 h 280"/>
                  <a:gd name="T22" fmla="*/ 21 w 49"/>
                  <a:gd name="T23" fmla="*/ 47 h 280"/>
                  <a:gd name="T24" fmla="*/ 19 w 49"/>
                  <a:gd name="T25" fmla="*/ 52 h 280"/>
                  <a:gd name="T26" fmla="*/ 17 w 49"/>
                  <a:gd name="T27" fmla="*/ 56 h 280"/>
                  <a:gd name="T28" fmla="*/ 16 w 49"/>
                  <a:gd name="T29" fmla="*/ 60 h 280"/>
                  <a:gd name="T30" fmla="*/ 14 w 49"/>
                  <a:gd name="T31" fmla="*/ 65 h 280"/>
                  <a:gd name="T32" fmla="*/ 13 w 49"/>
                  <a:gd name="T33" fmla="*/ 69 h 280"/>
                  <a:gd name="T34" fmla="*/ 11 w 49"/>
                  <a:gd name="T35" fmla="*/ 73 h 280"/>
                  <a:gd name="T36" fmla="*/ 9 w 49"/>
                  <a:gd name="T37" fmla="*/ 78 h 280"/>
                  <a:gd name="T38" fmla="*/ 8 w 49"/>
                  <a:gd name="T39" fmla="*/ 82 h 280"/>
                  <a:gd name="T40" fmla="*/ 7 w 49"/>
                  <a:gd name="T41" fmla="*/ 87 h 280"/>
                  <a:gd name="T42" fmla="*/ 6 w 49"/>
                  <a:gd name="T43" fmla="*/ 91 h 280"/>
                  <a:gd name="T44" fmla="*/ 5 w 49"/>
                  <a:gd name="T45" fmla="*/ 96 h 280"/>
                  <a:gd name="T46" fmla="*/ 4 w 49"/>
                  <a:gd name="T47" fmla="*/ 100 h 280"/>
                  <a:gd name="T48" fmla="*/ 4 w 49"/>
                  <a:gd name="T49" fmla="*/ 105 h 280"/>
                  <a:gd name="T50" fmla="*/ 3 w 49"/>
                  <a:gd name="T51" fmla="*/ 109 h 280"/>
                  <a:gd name="T52" fmla="*/ 2 w 49"/>
                  <a:gd name="T53" fmla="*/ 113 h 280"/>
                  <a:gd name="T54" fmla="*/ 2 w 49"/>
                  <a:gd name="T55" fmla="*/ 118 h 280"/>
                  <a:gd name="T56" fmla="*/ 1 w 49"/>
                  <a:gd name="T57" fmla="*/ 122 h 280"/>
                  <a:gd name="T58" fmla="*/ 1 w 49"/>
                  <a:gd name="T59" fmla="*/ 126 h 280"/>
                  <a:gd name="T60" fmla="*/ 0 w 49"/>
                  <a:gd name="T61" fmla="*/ 131 h 280"/>
                  <a:gd name="T62" fmla="*/ 0 w 49"/>
                  <a:gd name="T63" fmla="*/ 148 h 280"/>
                  <a:gd name="T64" fmla="*/ 1 w 49"/>
                  <a:gd name="T65" fmla="*/ 152 h 280"/>
                  <a:gd name="T66" fmla="*/ 1 w 49"/>
                  <a:gd name="T67" fmla="*/ 157 h 280"/>
                  <a:gd name="T68" fmla="*/ 2 w 49"/>
                  <a:gd name="T69" fmla="*/ 161 h 280"/>
                  <a:gd name="T70" fmla="*/ 2 w 49"/>
                  <a:gd name="T71" fmla="*/ 165 h 280"/>
                  <a:gd name="T72" fmla="*/ 3 w 49"/>
                  <a:gd name="T73" fmla="*/ 170 h 280"/>
                  <a:gd name="T74" fmla="*/ 4 w 49"/>
                  <a:gd name="T75" fmla="*/ 174 h 280"/>
                  <a:gd name="T76" fmla="*/ 4 w 49"/>
                  <a:gd name="T77" fmla="*/ 178 h 280"/>
                  <a:gd name="T78" fmla="*/ 5 w 49"/>
                  <a:gd name="T79" fmla="*/ 183 h 280"/>
                  <a:gd name="T80" fmla="*/ 6 w 49"/>
                  <a:gd name="T81" fmla="*/ 188 h 280"/>
                  <a:gd name="T82" fmla="*/ 7 w 49"/>
                  <a:gd name="T83" fmla="*/ 192 h 280"/>
                  <a:gd name="T84" fmla="*/ 8 w 49"/>
                  <a:gd name="T85" fmla="*/ 196 h 280"/>
                  <a:gd name="T86" fmla="*/ 9 w 49"/>
                  <a:gd name="T87" fmla="*/ 201 h 280"/>
                  <a:gd name="T88" fmla="*/ 11 w 49"/>
                  <a:gd name="T89" fmla="*/ 205 h 280"/>
                  <a:gd name="T90" fmla="*/ 13 w 49"/>
                  <a:gd name="T91" fmla="*/ 209 h 280"/>
                  <a:gd name="T92" fmla="*/ 14 w 49"/>
                  <a:gd name="T93" fmla="*/ 214 h 280"/>
                  <a:gd name="T94" fmla="*/ 16 w 49"/>
                  <a:gd name="T95" fmla="*/ 218 h 280"/>
                  <a:gd name="T96" fmla="*/ 17 w 49"/>
                  <a:gd name="T97" fmla="*/ 222 h 280"/>
                  <a:gd name="T98" fmla="*/ 19 w 49"/>
                  <a:gd name="T99" fmla="*/ 227 h 280"/>
                  <a:gd name="T100" fmla="*/ 21 w 49"/>
                  <a:gd name="T101" fmla="*/ 231 h 280"/>
                  <a:gd name="T102" fmla="*/ 23 w 49"/>
                  <a:gd name="T103" fmla="*/ 236 h 280"/>
                  <a:gd name="T104" fmla="*/ 26 w 49"/>
                  <a:gd name="T105" fmla="*/ 240 h 280"/>
                  <a:gd name="T106" fmla="*/ 28 w 49"/>
                  <a:gd name="T107" fmla="*/ 244 h 280"/>
                  <a:gd name="T108" fmla="*/ 30 w 49"/>
                  <a:gd name="T109" fmla="*/ 249 h 280"/>
                  <a:gd name="T110" fmla="*/ 33 w 49"/>
                  <a:gd name="T111" fmla="*/ 254 h 280"/>
                  <a:gd name="T112" fmla="*/ 35 w 49"/>
                  <a:gd name="T113" fmla="*/ 258 h 280"/>
                  <a:gd name="T114" fmla="*/ 37 w 49"/>
                  <a:gd name="T115" fmla="*/ 262 h 280"/>
                  <a:gd name="T116" fmla="*/ 41 w 49"/>
                  <a:gd name="T117" fmla="*/ 267 h 280"/>
                  <a:gd name="T118" fmla="*/ 43 w 49"/>
                  <a:gd name="T119" fmla="*/ 271 h 280"/>
                  <a:gd name="T120" fmla="*/ 46 w 49"/>
                  <a:gd name="T121" fmla="*/ 275 h 280"/>
                  <a:gd name="T122" fmla="*/ 49 w 49"/>
                  <a:gd name="T123"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 h="280">
                    <a:moveTo>
                      <a:pt x="49" y="0"/>
                    </a:moveTo>
                    <a:lnTo>
                      <a:pt x="46" y="4"/>
                    </a:lnTo>
                    <a:lnTo>
                      <a:pt x="43" y="8"/>
                    </a:lnTo>
                    <a:lnTo>
                      <a:pt x="41" y="13"/>
                    </a:lnTo>
                    <a:lnTo>
                      <a:pt x="37" y="17"/>
                    </a:lnTo>
                    <a:lnTo>
                      <a:pt x="35" y="21"/>
                    </a:lnTo>
                    <a:lnTo>
                      <a:pt x="33" y="26"/>
                    </a:lnTo>
                    <a:lnTo>
                      <a:pt x="30" y="30"/>
                    </a:lnTo>
                    <a:lnTo>
                      <a:pt x="28" y="34"/>
                    </a:lnTo>
                    <a:lnTo>
                      <a:pt x="26" y="39"/>
                    </a:lnTo>
                    <a:lnTo>
                      <a:pt x="23" y="43"/>
                    </a:lnTo>
                    <a:lnTo>
                      <a:pt x="21" y="47"/>
                    </a:lnTo>
                    <a:lnTo>
                      <a:pt x="19" y="52"/>
                    </a:lnTo>
                    <a:lnTo>
                      <a:pt x="17" y="56"/>
                    </a:lnTo>
                    <a:lnTo>
                      <a:pt x="16" y="60"/>
                    </a:lnTo>
                    <a:lnTo>
                      <a:pt x="14" y="65"/>
                    </a:lnTo>
                    <a:lnTo>
                      <a:pt x="13" y="69"/>
                    </a:lnTo>
                    <a:lnTo>
                      <a:pt x="11" y="73"/>
                    </a:lnTo>
                    <a:lnTo>
                      <a:pt x="9" y="78"/>
                    </a:lnTo>
                    <a:lnTo>
                      <a:pt x="8" y="82"/>
                    </a:lnTo>
                    <a:lnTo>
                      <a:pt x="7" y="87"/>
                    </a:lnTo>
                    <a:lnTo>
                      <a:pt x="6" y="91"/>
                    </a:lnTo>
                    <a:lnTo>
                      <a:pt x="5" y="96"/>
                    </a:lnTo>
                    <a:lnTo>
                      <a:pt x="4" y="100"/>
                    </a:lnTo>
                    <a:lnTo>
                      <a:pt x="4" y="105"/>
                    </a:lnTo>
                    <a:lnTo>
                      <a:pt x="3" y="109"/>
                    </a:lnTo>
                    <a:lnTo>
                      <a:pt x="2" y="113"/>
                    </a:lnTo>
                    <a:lnTo>
                      <a:pt x="2" y="118"/>
                    </a:lnTo>
                    <a:lnTo>
                      <a:pt x="1" y="122"/>
                    </a:lnTo>
                    <a:lnTo>
                      <a:pt x="1" y="126"/>
                    </a:lnTo>
                    <a:lnTo>
                      <a:pt x="0" y="131"/>
                    </a:lnTo>
                    <a:lnTo>
                      <a:pt x="0" y="148"/>
                    </a:lnTo>
                    <a:lnTo>
                      <a:pt x="1" y="152"/>
                    </a:lnTo>
                    <a:lnTo>
                      <a:pt x="1" y="157"/>
                    </a:lnTo>
                    <a:lnTo>
                      <a:pt x="2" y="161"/>
                    </a:lnTo>
                    <a:lnTo>
                      <a:pt x="2" y="165"/>
                    </a:lnTo>
                    <a:lnTo>
                      <a:pt x="3" y="170"/>
                    </a:lnTo>
                    <a:lnTo>
                      <a:pt x="4" y="174"/>
                    </a:lnTo>
                    <a:lnTo>
                      <a:pt x="4" y="178"/>
                    </a:lnTo>
                    <a:lnTo>
                      <a:pt x="5" y="183"/>
                    </a:lnTo>
                    <a:lnTo>
                      <a:pt x="6" y="188"/>
                    </a:lnTo>
                    <a:lnTo>
                      <a:pt x="7" y="192"/>
                    </a:lnTo>
                    <a:lnTo>
                      <a:pt x="8" y="196"/>
                    </a:lnTo>
                    <a:lnTo>
                      <a:pt x="9" y="201"/>
                    </a:lnTo>
                    <a:lnTo>
                      <a:pt x="11" y="205"/>
                    </a:lnTo>
                    <a:lnTo>
                      <a:pt x="13" y="209"/>
                    </a:lnTo>
                    <a:lnTo>
                      <a:pt x="14" y="214"/>
                    </a:lnTo>
                    <a:lnTo>
                      <a:pt x="16" y="218"/>
                    </a:lnTo>
                    <a:lnTo>
                      <a:pt x="17" y="222"/>
                    </a:lnTo>
                    <a:lnTo>
                      <a:pt x="19" y="227"/>
                    </a:lnTo>
                    <a:lnTo>
                      <a:pt x="21" y="231"/>
                    </a:lnTo>
                    <a:lnTo>
                      <a:pt x="23" y="236"/>
                    </a:lnTo>
                    <a:lnTo>
                      <a:pt x="26" y="240"/>
                    </a:lnTo>
                    <a:lnTo>
                      <a:pt x="28" y="244"/>
                    </a:lnTo>
                    <a:lnTo>
                      <a:pt x="30" y="249"/>
                    </a:lnTo>
                    <a:lnTo>
                      <a:pt x="33" y="254"/>
                    </a:lnTo>
                    <a:lnTo>
                      <a:pt x="35" y="258"/>
                    </a:lnTo>
                    <a:lnTo>
                      <a:pt x="37" y="262"/>
                    </a:lnTo>
                    <a:lnTo>
                      <a:pt x="41" y="267"/>
                    </a:lnTo>
                    <a:lnTo>
                      <a:pt x="43" y="271"/>
                    </a:lnTo>
                    <a:lnTo>
                      <a:pt x="46" y="275"/>
                    </a:lnTo>
                    <a:lnTo>
                      <a:pt x="49" y="28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14"/>
              <p:cNvSpPr>
                <a:spLocks noChangeShapeType="1"/>
              </p:cNvSpPr>
              <p:nvPr/>
            </p:nvSpPr>
            <p:spPr bwMode="auto">
              <a:xfrm>
                <a:off x="3328" y="1527"/>
                <a:ext cx="25"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15"/>
              <p:cNvSpPr>
                <a:spLocks noChangeShapeType="1"/>
              </p:cNvSpPr>
              <p:nvPr/>
            </p:nvSpPr>
            <p:spPr bwMode="auto">
              <a:xfrm>
                <a:off x="3133" y="1504"/>
                <a:ext cx="2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Line 16"/>
              <p:cNvSpPr>
                <a:spLocks noChangeShapeType="1"/>
              </p:cNvSpPr>
              <p:nvPr/>
            </p:nvSpPr>
            <p:spPr bwMode="auto">
              <a:xfrm>
                <a:off x="3133" y="1365"/>
                <a:ext cx="2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Line 17"/>
              <p:cNvSpPr>
                <a:spLocks noChangeShapeType="1"/>
              </p:cNvSpPr>
              <p:nvPr/>
            </p:nvSpPr>
            <p:spPr bwMode="auto">
              <a:xfrm>
                <a:off x="3353" y="1365"/>
                <a:ext cx="1022"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Line 18"/>
              <p:cNvSpPr>
                <a:spLocks noChangeShapeType="1"/>
              </p:cNvSpPr>
              <p:nvPr/>
            </p:nvSpPr>
            <p:spPr bwMode="auto">
              <a:xfrm>
                <a:off x="3377" y="1388"/>
                <a:ext cx="998"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Line 19"/>
              <p:cNvSpPr>
                <a:spLocks noChangeShapeType="1"/>
              </p:cNvSpPr>
              <p:nvPr/>
            </p:nvSpPr>
            <p:spPr bwMode="auto">
              <a:xfrm>
                <a:off x="3353" y="1504"/>
                <a:ext cx="1022"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Line 20"/>
              <p:cNvSpPr>
                <a:spLocks noChangeShapeType="1"/>
              </p:cNvSpPr>
              <p:nvPr/>
            </p:nvSpPr>
            <p:spPr bwMode="auto">
              <a:xfrm>
                <a:off x="3353" y="1527"/>
                <a:ext cx="1022"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Oval 21"/>
              <p:cNvSpPr>
                <a:spLocks noChangeArrowheads="1"/>
              </p:cNvSpPr>
              <p:nvPr/>
            </p:nvSpPr>
            <p:spPr bwMode="auto">
              <a:xfrm>
                <a:off x="3109" y="1365"/>
                <a:ext cx="24" cy="22"/>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Oval 22"/>
              <p:cNvSpPr>
                <a:spLocks noChangeArrowheads="1"/>
              </p:cNvSpPr>
              <p:nvPr/>
            </p:nvSpPr>
            <p:spPr bwMode="auto">
              <a:xfrm>
                <a:off x="3109" y="1504"/>
                <a:ext cx="24" cy="23"/>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Line 23"/>
              <p:cNvSpPr>
                <a:spLocks noChangeShapeType="1"/>
              </p:cNvSpPr>
              <p:nvPr/>
            </p:nvSpPr>
            <p:spPr bwMode="auto">
              <a:xfrm>
                <a:off x="3060" y="1644"/>
                <a:ext cx="2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Line 24"/>
              <p:cNvSpPr>
                <a:spLocks noChangeShapeType="1"/>
              </p:cNvSpPr>
              <p:nvPr/>
            </p:nvSpPr>
            <p:spPr bwMode="auto">
              <a:xfrm>
                <a:off x="3328" y="1575"/>
                <a:ext cx="0" cy="6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Oval 25"/>
              <p:cNvSpPr>
                <a:spLocks noChangeArrowheads="1"/>
              </p:cNvSpPr>
              <p:nvPr/>
            </p:nvSpPr>
            <p:spPr bwMode="auto">
              <a:xfrm>
                <a:off x="3320" y="1563"/>
                <a:ext cx="23" cy="22"/>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Line 26"/>
              <p:cNvSpPr>
                <a:spLocks noChangeShapeType="1"/>
              </p:cNvSpPr>
              <p:nvPr/>
            </p:nvSpPr>
            <p:spPr bwMode="auto">
              <a:xfrm>
                <a:off x="4399" y="1365"/>
                <a:ext cx="1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Line 27"/>
              <p:cNvSpPr>
                <a:spLocks noChangeShapeType="1"/>
              </p:cNvSpPr>
              <p:nvPr/>
            </p:nvSpPr>
            <p:spPr bwMode="auto">
              <a:xfrm>
                <a:off x="4399" y="1388"/>
                <a:ext cx="1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Line 28"/>
              <p:cNvSpPr>
                <a:spLocks noChangeShapeType="1"/>
              </p:cNvSpPr>
              <p:nvPr/>
            </p:nvSpPr>
            <p:spPr bwMode="auto">
              <a:xfrm>
                <a:off x="4399" y="1504"/>
                <a:ext cx="1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Line 29"/>
              <p:cNvSpPr>
                <a:spLocks noChangeShapeType="1"/>
              </p:cNvSpPr>
              <p:nvPr/>
            </p:nvSpPr>
            <p:spPr bwMode="auto">
              <a:xfrm>
                <a:off x="4375" y="1527"/>
                <a:ext cx="1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Line 30"/>
              <p:cNvSpPr>
                <a:spLocks noChangeShapeType="1"/>
              </p:cNvSpPr>
              <p:nvPr/>
            </p:nvSpPr>
            <p:spPr bwMode="auto">
              <a:xfrm>
                <a:off x="4545" y="1365"/>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Line 31"/>
              <p:cNvSpPr>
                <a:spLocks noChangeShapeType="1"/>
              </p:cNvSpPr>
              <p:nvPr/>
            </p:nvSpPr>
            <p:spPr bwMode="auto">
              <a:xfrm>
                <a:off x="4545" y="1504"/>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Line 32"/>
              <p:cNvSpPr>
                <a:spLocks noChangeShapeType="1"/>
              </p:cNvSpPr>
              <p:nvPr/>
            </p:nvSpPr>
            <p:spPr bwMode="auto">
              <a:xfrm>
                <a:off x="4545" y="1380"/>
                <a:ext cx="9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Line 33"/>
              <p:cNvSpPr>
                <a:spLocks noChangeShapeType="1"/>
              </p:cNvSpPr>
              <p:nvPr/>
            </p:nvSpPr>
            <p:spPr bwMode="auto">
              <a:xfrm>
                <a:off x="4545" y="1520"/>
                <a:ext cx="9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Rectangle 34"/>
              <p:cNvSpPr>
                <a:spLocks noChangeArrowheads="1"/>
              </p:cNvSpPr>
              <p:nvPr/>
            </p:nvSpPr>
            <p:spPr bwMode="auto">
              <a:xfrm>
                <a:off x="4642" y="1272"/>
                <a:ext cx="268" cy="34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Rectangle 35"/>
              <p:cNvSpPr>
                <a:spLocks noChangeArrowheads="1"/>
              </p:cNvSpPr>
              <p:nvPr/>
            </p:nvSpPr>
            <p:spPr bwMode="auto">
              <a:xfrm>
                <a:off x="4691" y="1411"/>
                <a:ext cx="10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 charset="0"/>
                    <a:cs typeface="Arial" pitchFamily="34" charset="0"/>
                  </a:rPr>
                  <a:t>Load</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7" name="Line 36"/>
              <p:cNvSpPr>
                <a:spLocks noChangeShapeType="1"/>
              </p:cNvSpPr>
              <p:nvPr/>
            </p:nvSpPr>
            <p:spPr bwMode="auto">
              <a:xfrm>
                <a:off x="4667" y="1621"/>
                <a:ext cx="0" cy="7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Line 37"/>
              <p:cNvSpPr>
                <a:spLocks noChangeShapeType="1"/>
              </p:cNvSpPr>
              <p:nvPr/>
            </p:nvSpPr>
            <p:spPr bwMode="auto">
              <a:xfrm>
                <a:off x="4351" y="1575"/>
                <a:ext cx="0" cy="11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Line 38"/>
              <p:cNvSpPr>
                <a:spLocks noChangeShapeType="1"/>
              </p:cNvSpPr>
              <p:nvPr/>
            </p:nvSpPr>
            <p:spPr bwMode="auto">
              <a:xfrm>
                <a:off x="4351" y="1691"/>
                <a:ext cx="3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Oval 39"/>
              <p:cNvSpPr>
                <a:spLocks noChangeArrowheads="1"/>
              </p:cNvSpPr>
              <p:nvPr/>
            </p:nvSpPr>
            <p:spPr bwMode="auto">
              <a:xfrm>
                <a:off x="4655" y="1609"/>
                <a:ext cx="24" cy="2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Oval 40"/>
              <p:cNvSpPr>
                <a:spLocks noChangeArrowheads="1"/>
              </p:cNvSpPr>
              <p:nvPr/>
            </p:nvSpPr>
            <p:spPr bwMode="auto">
              <a:xfrm>
                <a:off x="2906" y="1504"/>
                <a:ext cx="24" cy="2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Oval 41"/>
              <p:cNvSpPr>
                <a:spLocks noChangeArrowheads="1"/>
              </p:cNvSpPr>
              <p:nvPr/>
            </p:nvSpPr>
            <p:spPr bwMode="auto">
              <a:xfrm>
                <a:off x="2866" y="1298"/>
                <a:ext cx="96" cy="93"/>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42"/>
              <p:cNvSpPr>
                <a:spLocks/>
              </p:cNvSpPr>
              <p:nvPr/>
            </p:nvSpPr>
            <p:spPr bwMode="auto">
              <a:xfrm>
                <a:off x="2878" y="1337"/>
                <a:ext cx="73" cy="23"/>
              </a:xfrm>
              <a:custGeom>
                <a:avLst/>
                <a:gdLst>
                  <a:gd name="T0" fmla="*/ 1 w 73"/>
                  <a:gd name="T1" fmla="*/ 22 h 23"/>
                  <a:gd name="T2" fmla="*/ 2 w 73"/>
                  <a:gd name="T3" fmla="*/ 19 h 23"/>
                  <a:gd name="T4" fmla="*/ 4 w 73"/>
                  <a:gd name="T5" fmla="*/ 17 h 23"/>
                  <a:gd name="T6" fmla="*/ 5 w 73"/>
                  <a:gd name="T7" fmla="*/ 15 h 23"/>
                  <a:gd name="T8" fmla="*/ 6 w 73"/>
                  <a:gd name="T9" fmla="*/ 12 h 23"/>
                  <a:gd name="T10" fmla="*/ 8 w 73"/>
                  <a:gd name="T11" fmla="*/ 10 h 23"/>
                  <a:gd name="T12" fmla="*/ 10 w 73"/>
                  <a:gd name="T13" fmla="*/ 8 h 23"/>
                  <a:gd name="T14" fmla="*/ 12 w 73"/>
                  <a:gd name="T15" fmla="*/ 6 h 23"/>
                  <a:gd name="T16" fmla="*/ 15 w 73"/>
                  <a:gd name="T17" fmla="*/ 3 h 23"/>
                  <a:gd name="T18" fmla="*/ 17 w 73"/>
                  <a:gd name="T19" fmla="*/ 2 h 23"/>
                  <a:gd name="T20" fmla="*/ 19 w 73"/>
                  <a:gd name="T21" fmla="*/ 2 h 23"/>
                  <a:gd name="T22" fmla="*/ 21 w 73"/>
                  <a:gd name="T23" fmla="*/ 1 h 23"/>
                  <a:gd name="T24" fmla="*/ 26 w 73"/>
                  <a:gd name="T25" fmla="*/ 0 h 23"/>
                  <a:gd name="T26" fmla="*/ 28 w 73"/>
                  <a:gd name="T27" fmla="*/ 2 h 23"/>
                  <a:gd name="T28" fmla="*/ 30 w 73"/>
                  <a:gd name="T29" fmla="*/ 5 h 23"/>
                  <a:gd name="T30" fmla="*/ 34 w 73"/>
                  <a:gd name="T31" fmla="*/ 8 h 23"/>
                  <a:gd name="T32" fmla="*/ 36 w 73"/>
                  <a:gd name="T33" fmla="*/ 12 h 23"/>
                  <a:gd name="T34" fmla="*/ 37 w 73"/>
                  <a:gd name="T35" fmla="*/ 13 h 23"/>
                  <a:gd name="T36" fmla="*/ 39 w 73"/>
                  <a:gd name="T37" fmla="*/ 16 h 23"/>
                  <a:gd name="T38" fmla="*/ 42 w 73"/>
                  <a:gd name="T39" fmla="*/ 20 h 23"/>
                  <a:gd name="T40" fmla="*/ 45 w 73"/>
                  <a:gd name="T41" fmla="*/ 22 h 23"/>
                  <a:gd name="T42" fmla="*/ 47 w 73"/>
                  <a:gd name="T43" fmla="*/ 23 h 23"/>
                  <a:gd name="T44" fmla="*/ 51 w 73"/>
                  <a:gd name="T45" fmla="*/ 23 h 23"/>
                  <a:gd name="T46" fmla="*/ 53 w 73"/>
                  <a:gd name="T47" fmla="*/ 23 h 23"/>
                  <a:gd name="T48" fmla="*/ 54 w 73"/>
                  <a:gd name="T49" fmla="*/ 22 h 23"/>
                  <a:gd name="T50" fmla="*/ 56 w 73"/>
                  <a:gd name="T51" fmla="*/ 21 h 23"/>
                  <a:gd name="T52" fmla="*/ 60 w 73"/>
                  <a:gd name="T53" fmla="*/ 18 h 23"/>
                  <a:gd name="T54" fmla="*/ 61 w 73"/>
                  <a:gd name="T55" fmla="*/ 17 h 23"/>
                  <a:gd name="T56" fmla="*/ 63 w 73"/>
                  <a:gd name="T57" fmla="*/ 15 h 23"/>
                  <a:gd name="T58" fmla="*/ 65 w 73"/>
                  <a:gd name="T59" fmla="*/ 13 h 23"/>
                  <a:gd name="T60" fmla="*/ 67 w 73"/>
                  <a:gd name="T61" fmla="*/ 10 h 23"/>
                  <a:gd name="T62" fmla="*/ 68 w 73"/>
                  <a:gd name="T63" fmla="*/ 8 h 23"/>
                  <a:gd name="T64" fmla="*/ 69 w 73"/>
                  <a:gd name="T65" fmla="*/ 6 h 23"/>
                  <a:gd name="T66" fmla="*/ 71 w 73"/>
                  <a:gd name="T67" fmla="*/ 3 h 23"/>
                  <a:gd name="T68" fmla="*/ 73 w 73"/>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23">
                    <a:moveTo>
                      <a:pt x="0" y="23"/>
                    </a:moveTo>
                    <a:lnTo>
                      <a:pt x="1" y="22"/>
                    </a:lnTo>
                    <a:lnTo>
                      <a:pt x="1" y="21"/>
                    </a:lnTo>
                    <a:lnTo>
                      <a:pt x="2" y="19"/>
                    </a:lnTo>
                    <a:lnTo>
                      <a:pt x="3" y="18"/>
                    </a:lnTo>
                    <a:lnTo>
                      <a:pt x="4" y="17"/>
                    </a:lnTo>
                    <a:lnTo>
                      <a:pt x="4" y="15"/>
                    </a:lnTo>
                    <a:lnTo>
                      <a:pt x="5" y="15"/>
                    </a:lnTo>
                    <a:lnTo>
                      <a:pt x="6" y="13"/>
                    </a:lnTo>
                    <a:lnTo>
                      <a:pt x="6" y="12"/>
                    </a:lnTo>
                    <a:lnTo>
                      <a:pt x="7" y="11"/>
                    </a:lnTo>
                    <a:lnTo>
                      <a:pt x="8" y="10"/>
                    </a:lnTo>
                    <a:lnTo>
                      <a:pt x="9" y="9"/>
                    </a:lnTo>
                    <a:lnTo>
                      <a:pt x="10" y="8"/>
                    </a:lnTo>
                    <a:lnTo>
                      <a:pt x="11" y="7"/>
                    </a:lnTo>
                    <a:lnTo>
                      <a:pt x="12" y="6"/>
                    </a:lnTo>
                    <a:lnTo>
                      <a:pt x="13" y="5"/>
                    </a:lnTo>
                    <a:lnTo>
                      <a:pt x="15" y="3"/>
                    </a:lnTo>
                    <a:lnTo>
                      <a:pt x="16" y="3"/>
                    </a:lnTo>
                    <a:lnTo>
                      <a:pt x="17" y="2"/>
                    </a:lnTo>
                    <a:lnTo>
                      <a:pt x="18" y="2"/>
                    </a:lnTo>
                    <a:lnTo>
                      <a:pt x="19" y="2"/>
                    </a:lnTo>
                    <a:lnTo>
                      <a:pt x="19" y="1"/>
                    </a:lnTo>
                    <a:lnTo>
                      <a:pt x="21" y="1"/>
                    </a:lnTo>
                    <a:lnTo>
                      <a:pt x="21" y="0"/>
                    </a:lnTo>
                    <a:lnTo>
                      <a:pt x="26" y="0"/>
                    </a:lnTo>
                    <a:lnTo>
                      <a:pt x="27" y="2"/>
                    </a:lnTo>
                    <a:lnTo>
                      <a:pt x="28" y="2"/>
                    </a:lnTo>
                    <a:lnTo>
                      <a:pt x="30" y="4"/>
                    </a:lnTo>
                    <a:lnTo>
                      <a:pt x="30" y="5"/>
                    </a:lnTo>
                    <a:lnTo>
                      <a:pt x="33" y="7"/>
                    </a:lnTo>
                    <a:lnTo>
                      <a:pt x="34" y="8"/>
                    </a:lnTo>
                    <a:lnTo>
                      <a:pt x="34" y="10"/>
                    </a:lnTo>
                    <a:lnTo>
                      <a:pt x="36" y="12"/>
                    </a:lnTo>
                    <a:lnTo>
                      <a:pt x="37" y="13"/>
                    </a:lnTo>
                    <a:lnTo>
                      <a:pt x="37" y="13"/>
                    </a:lnTo>
                    <a:lnTo>
                      <a:pt x="38" y="15"/>
                    </a:lnTo>
                    <a:lnTo>
                      <a:pt x="39" y="16"/>
                    </a:lnTo>
                    <a:lnTo>
                      <a:pt x="41" y="18"/>
                    </a:lnTo>
                    <a:lnTo>
                      <a:pt x="42" y="20"/>
                    </a:lnTo>
                    <a:lnTo>
                      <a:pt x="43" y="21"/>
                    </a:lnTo>
                    <a:lnTo>
                      <a:pt x="45" y="22"/>
                    </a:lnTo>
                    <a:lnTo>
                      <a:pt x="46" y="23"/>
                    </a:lnTo>
                    <a:lnTo>
                      <a:pt x="47" y="23"/>
                    </a:lnTo>
                    <a:lnTo>
                      <a:pt x="49" y="23"/>
                    </a:lnTo>
                    <a:lnTo>
                      <a:pt x="51" y="23"/>
                    </a:lnTo>
                    <a:lnTo>
                      <a:pt x="52" y="23"/>
                    </a:lnTo>
                    <a:lnTo>
                      <a:pt x="53" y="23"/>
                    </a:lnTo>
                    <a:lnTo>
                      <a:pt x="54" y="22"/>
                    </a:lnTo>
                    <a:lnTo>
                      <a:pt x="54" y="22"/>
                    </a:lnTo>
                    <a:lnTo>
                      <a:pt x="56" y="22"/>
                    </a:lnTo>
                    <a:lnTo>
                      <a:pt x="56" y="21"/>
                    </a:lnTo>
                    <a:lnTo>
                      <a:pt x="57" y="21"/>
                    </a:lnTo>
                    <a:lnTo>
                      <a:pt x="60" y="18"/>
                    </a:lnTo>
                    <a:lnTo>
                      <a:pt x="61" y="18"/>
                    </a:lnTo>
                    <a:lnTo>
                      <a:pt x="61" y="17"/>
                    </a:lnTo>
                    <a:lnTo>
                      <a:pt x="62" y="16"/>
                    </a:lnTo>
                    <a:lnTo>
                      <a:pt x="63" y="15"/>
                    </a:lnTo>
                    <a:lnTo>
                      <a:pt x="64" y="13"/>
                    </a:lnTo>
                    <a:lnTo>
                      <a:pt x="65" y="13"/>
                    </a:lnTo>
                    <a:lnTo>
                      <a:pt x="66" y="12"/>
                    </a:lnTo>
                    <a:lnTo>
                      <a:pt x="67" y="10"/>
                    </a:lnTo>
                    <a:lnTo>
                      <a:pt x="67" y="9"/>
                    </a:lnTo>
                    <a:lnTo>
                      <a:pt x="68" y="8"/>
                    </a:lnTo>
                    <a:lnTo>
                      <a:pt x="69" y="7"/>
                    </a:lnTo>
                    <a:lnTo>
                      <a:pt x="69" y="6"/>
                    </a:lnTo>
                    <a:lnTo>
                      <a:pt x="71" y="5"/>
                    </a:lnTo>
                    <a:lnTo>
                      <a:pt x="71" y="3"/>
                    </a:lnTo>
                    <a:lnTo>
                      <a:pt x="72" y="2"/>
                    </a:lnTo>
                    <a:lnTo>
                      <a:pt x="73"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Line 43"/>
              <p:cNvSpPr>
                <a:spLocks noChangeShapeType="1"/>
              </p:cNvSpPr>
              <p:nvPr/>
            </p:nvSpPr>
            <p:spPr bwMode="auto">
              <a:xfrm>
                <a:off x="2914" y="1388"/>
                <a:ext cx="0" cy="25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Line 44"/>
              <p:cNvSpPr>
                <a:spLocks noChangeShapeType="1"/>
              </p:cNvSpPr>
              <p:nvPr/>
            </p:nvSpPr>
            <p:spPr bwMode="auto">
              <a:xfrm>
                <a:off x="2914" y="1644"/>
                <a:ext cx="1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Line 45"/>
              <p:cNvSpPr>
                <a:spLocks noChangeShapeType="1"/>
              </p:cNvSpPr>
              <p:nvPr/>
            </p:nvSpPr>
            <p:spPr bwMode="auto">
              <a:xfrm>
                <a:off x="2914" y="1248"/>
                <a:ext cx="0" cy="4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Line 46"/>
              <p:cNvSpPr>
                <a:spLocks noChangeShapeType="1"/>
              </p:cNvSpPr>
              <p:nvPr/>
            </p:nvSpPr>
            <p:spPr bwMode="auto">
              <a:xfrm>
                <a:off x="2914" y="1248"/>
                <a:ext cx="1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Line 47"/>
              <p:cNvSpPr>
                <a:spLocks noChangeShapeType="1"/>
              </p:cNvSpPr>
              <p:nvPr/>
            </p:nvSpPr>
            <p:spPr bwMode="auto">
              <a:xfrm>
                <a:off x="3036" y="1248"/>
                <a:ext cx="0" cy="9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Line 48"/>
              <p:cNvSpPr>
                <a:spLocks noChangeShapeType="1"/>
              </p:cNvSpPr>
              <p:nvPr/>
            </p:nvSpPr>
            <p:spPr bwMode="auto">
              <a:xfrm>
                <a:off x="3036" y="1341"/>
                <a:ext cx="0" cy="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Line 49"/>
              <p:cNvSpPr>
                <a:spLocks noChangeShapeType="1"/>
              </p:cNvSpPr>
              <p:nvPr/>
            </p:nvSpPr>
            <p:spPr bwMode="auto">
              <a:xfrm flipH="1">
                <a:off x="2918" y="1516"/>
                <a:ext cx="20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Line 50"/>
              <p:cNvSpPr>
                <a:spLocks noChangeShapeType="1"/>
              </p:cNvSpPr>
              <p:nvPr/>
            </p:nvSpPr>
            <p:spPr bwMode="auto">
              <a:xfrm>
                <a:off x="3036" y="1349"/>
                <a:ext cx="0" cy="2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Line 51"/>
              <p:cNvSpPr>
                <a:spLocks noChangeShapeType="1"/>
              </p:cNvSpPr>
              <p:nvPr/>
            </p:nvSpPr>
            <p:spPr bwMode="auto">
              <a:xfrm flipH="1">
                <a:off x="3036" y="1376"/>
                <a:ext cx="8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Line 52"/>
              <p:cNvSpPr>
                <a:spLocks noChangeShapeType="1"/>
              </p:cNvSpPr>
              <p:nvPr/>
            </p:nvSpPr>
            <p:spPr bwMode="auto">
              <a:xfrm flipH="1">
                <a:off x="3121" y="1365"/>
                <a:ext cx="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Line 53"/>
              <p:cNvSpPr>
                <a:spLocks noChangeShapeType="1"/>
              </p:cNvSpPr>
              <p:nvPr/>
            </p:nvSpPr>
            <p:spPr bwMode="auto">
              <a:xfrm flipH="1">
                <a:off x="3117" y="1388"/>
                <a:ext cx="1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Line 54"/>
              <p:cNvSpPr>
                <a:spLocks noChangeShapeType="1"/>
              </p:cNvSpPr>
              <p:nvPr/>
            </p:nvSpPr>
            <p:spPr bwMode="auto">
              <a:xfrm flipH="1">
                <a:off x="3121" y="1504"/>
                <a:ext cx="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Line 55"/>
              <p:cNvSpPr>
                <a:spLocks noChangeShapeType="1"/>
              </p:cNvSpPr>
              <p:nvPr/>
            </p:nvSpPr>
            <p:spPr bwMode="auto">
              <a:xfrm flipH="1">
                <a:off x="3121" y="1527"/>
                <a:ext cx="1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Line 56"/>
              <p:cNvSpPr>
                <a:spLocks noChangeShapeType="1"/>
              </p:cNvSpPr>
              <p:nvPr/>
            </p:nvSpPr>
            <p:spPr bwMode="auto">
              <a:xfrm>
                <a:off x="4387" y="1365"/>
                <a:ext cx="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Line 57"/>
              <p:cNvSpPr>
                <a:spLocks noChangeShapeType="1"/>
              </p:cNvSpPr>
              <p:nvPr/>
            </p:nvSpPr>
            <p:spPr bwMode="auto">
              <a:xfrm>
                <a:off x="4383" y="1504"/>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Oval 58"/>
              <p:cNvSpPr>
                <a:spLocks noChangeArrowheads="1"/>
              </p:cNvSpPr>
              <p:nvPr/>
            </p:nvSpPr>
            <p:spPr bwMode="auto">
              <a:xfrm>
                <a:off x="4338" y="1563"/>
                <a:ext cx="24" cy="22"/>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Rectangle 59"/>
              <p:cNvSpPr>
                <a:spLocks noChangeArrowheads="1"/>
              </p:cNvSpPr>
              <p:nvPr/>
            </p:nvSpPr>
            <p:spPr bwMode="auto">
              <a:xfrm>
                <a:off x="3792" y="1584"/>
                <a:ext cx="11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rgbClr val="000000"/>
                    </a:solidFill>
                    <a:effectLst/>
                    <a:latin typeface="Arial" pitchFamily="34" charset="0"/>
                    <a:cs typeface="Arial" pitchFamily="34" charset="0"/>
                  </a:rPr>
                  <a:t>(a)</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1" name="Line 60"/>
              <p:cNvSpPr>
                <a:spLocks noChangeShapeType="1"/>
              </p:cNvSpPr>
              <p:nvPr/>
            </p:nvSpPr>
            <p:spPr bwMode="auto">
              <a:xfrm>
                <a:off x="3333" y="1886"/>
                <a:ext cx="55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Line 61"/>
              <p:cNvSpPr>
                <a:spLocks noChangeShapeType="1"/>
              </p:cNvSpPr>
              <p:nvPr/>
            </p:nvSpPr>
            <p:spPr bwMode="auto">
              <a:xfrm>
                <a:off x="3887" y="1886"/>
                <a:ext cx="45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Line 62"/>
              <p:cNvSpPr>
                <a:spLocks noChangeShapeType="1"/>
              </p:cNvSpPr>
              <p:nvPr/>
            </p:nvSpPr>
            <p:spPr bwMode="auto">
              <a:xfrm>
                <a:off x="3141" y="2022"/>
                <a:ext cx="24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Line 63"/>
              <p:cNvSpPr>
                <a:spLocks noChangeShapeType="1"/>
              </p:cNvSpPr>
              <p:nvPr/>
            </p:nvSpPr>
            <p:spPr bwMode="auto">
              <a:xfrm>
                <a:off x="3141" y="2045"/>
                <a:ext cx="24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Line 64"/>
              <p:cNvSpPr>
                <a:spLocks noChangeShapeType="1"/>
              </p:cNvSpPr>
              <p:nvPr/>
            </p:nvSpPr>
            <p:spPr bwMode="auto">
              <a:xfrm>
                <a:off x="3141" y="2113"/>
                <a:ext cx="19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 name="Line 65"/>
              <p:cNvSpPr>
                <a:spLocks noChangeShapeType="1"/>
              </p:cNvSpPr>
              <p:nvPr/>
            </p:nvSpPr>
            <p:spPr bwMode="auto">
              <a:xfrm>
                <a:off x="3141" y="1954"/>
                <a:ext cx="24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Line 66"/>
              <p:cNvSpPr>
                <a:spLocks noChangeShapeType="1"/>
              </p:cNvSpPr>
              <p:nvPr/>
            </p:nvSpPr>
            <p:spPr bwMode="auto">
              <a:xfrm>
                <a:off x="3333" y="2159"/>
                <a:ext cx="55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8" name="Line 67"/>
              <p:cNvSpPr>
                <a:spLocks noChangeShapeType="1"/>
              </p:cNvSpPr>
              <p:nvPr/>
            </p:nvSpPr>
            <p:spPr bwMode="auto">
              <a:xfrm>
                <a:off x="3887" y="2159"/>
                <a:ext cx="45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Freeform 68"/>
              <p:cNvSpPr>
                <a:spLocks/>
              </p:cNvSpPr>
              <p:nvPr/>
            </p:nvSpPr>
            <p:spPr bwMode="auto">
              <a:xfrm>
                <a:off x="4344" y="1886"/>
                <a:ext cx="48" cy="273"/>
              </a:xfrm>
              <a:custGeom>
                <a:avLst/>
                <a:gdLst>
                  <a:gd name="T0" fmla="*/ 0 w 48"/>
                  <a:gd name="T1" fmla="*/ 0 h 273"/>
                  <a:gd name="T2" fmla="*/ 3 w 48"/>
                  <a:gd name="T3" fmla="*/ 4 h 273"/>
                  <a:gd name="T4" fmla="*/ 6 w 48"/>
                  <a:gd name="T5" fmla="*/ 8 h 273"/>
                  <a:gd name="T6" fmla="*/ 9 w 48"/>
                  <a:gd name="T7" fmla="*/ 12 h 273"/>
                  <a:gd name="T8" fmla="*/ 12 w 48"/>
                  <a:gd name="T9" fmla="*/ 17 h 273"/>
                  <a:gd name="T10" fmla="*/ 14 w 48"/>
                  <a:gd name="T11" fmla="*/ 21 h 273"/>
                  <a:gd name="T12" fmla="*/ 16 w 48"/>
                  <a:gd name="T13" fmla="*/ 25 h 273"/>
                  <a:gd name="T14" fmla="*/ 19 w 48"/>
                  <a:gd name="T15" fmla="*/ 29 h 273"/>
                  <a:gd name="T16" fmla="*/ 21 w 48"/>
                  <a:gd name="T17" fmla="*/ 34 h 273"/>
                  <a:gd name="T18" fmla="*/ 23 w 48"/>
                  <a:gd name="T19" fmla="*/ 38 h 273"/>
                  <a:gd name="T20" fmla="*/ 26 w 48"/>
                  <a:gd name="T21" fmla="*/ 42 h 273"/>
                  <a:gd name="T22" fmla="*/ 28 w 48"/>
                  <a:gd name="T23" fmla="*/ 46 h 273"/>
                  <a:gd name="T24" fmla="*/ 30 w 48"/>
                  <a:gd name="T25" fmla="*/ 51 h 273"/>
                  <a:gd name="T26" fmla="*/ 32 w 48"/>
                  <a:gd name="T27" fmla="*/ 55 h 273"/>
                  <a:gd name="T28" fmla="*/ 33 w 48"/>
                  <a:gd name="T29" fmla="*/ 59 h 273"/>
                  <a:gd name="T30" fmla="*/ 35 w 48"/>
                  <a:gd name="T31" fmla="*/ 63 h 273"/>
                  <a:gd name="T32" fmla="*/ 36 w 48"/>
                  <a:gd name="T33" fmla="*/ 68 h 273"/>
                  <a:gd name="T34" fmla="*/ 38 w 48"/>
                  <a:gd name="T35" fmla="*/ 72 h 273"/>
                  <a:gd name="T36" fmla="*/ 39 w 48"/>
                  <a:gd name="T37" fmla="*/ 76 h 273"/>
                  <a:gd name="T38" fmla="*/ 41 w 48"/>
                  <a:gd name="T39" fmla="*/ 80 h 273"/>
                  <a:gd name="T40" fmla="*/ 41 w 48"/>
                  <a:gd name="T41" fmla="*/ 85 h 273"/>
                  <a:gd name="T42" fmla="*/ 43 w 48"/>
                  <a:gd name="T43" fmla="*/ 89 h 273"/>
                  <a:gd name="T44" fmla="*/ 44 w 48"/>
                  <a:gd name="T45" fmla="*/ 94 h 273"/>
                  <a:gd name="T46" fmla="*/ 45 w 48"/>
                  <a:gd name="T47" fmla="*/ 98 h 273"/>
                  <a:gd name="T48" fmla="*/ 45 w 48"/>
                  <a:gd name="T49" fmla="*/ 102 h 273"/>
                  <a:gd name="T50" fmla="*/ 46 w 48"/>
                  <a:gd name="T51" fmla="*/ 106 h 273"/>
                  <a:gd name="T52" fmla="*/ 46 w 48"/>
                  <a:gd name="T53" fmla="*/ 111 h 273"/>
                  <a:gd name="T54" fmla="*/ 47 w 48"/>
                  <a:gd name="T55" fmla="*/ 115 h 273"/>
                  <a:gd name="T56" fmla="*/ 48 w 48"/>
                  <a:gd name="T57" fmla="*/ 119 h 273"/>
                  <a:gd name="T58" fmla="*/ 48 w 48"/>
                  <a:gd name="T59" fmla="*/ 123 h 273"/>
                  <a:gd name="T60" fmla="*/ 48 w 48"/>
                  <a:gd name="T61" fmla="*/ 128 h 273"/>
                  <a:gd name="T62" fmla="*/ 48 w 48"/>
                  <a:gd name="T63" fmla="*/ 145 h 273"/>
                  <a:gd name="T64" fmla="*/ 48 w 48"/>
                  <a:gd name="T65" fmla="*/ 149 h 273"/>
                  <a:gd name="T66" fmla="*/ 48 w 48"/>
                  <a:gd name="T67" fmla="*/ 153 h 273"/>
                  <a:gd name="T68" fmla="*/ 47 w 48"/>
                  <a:gd name="T69" fmla="*/ 157 h 273"/>
                  <a:gd name="T70" fmla="*/ 46 w 48"/>
                  <a:gd name="T71" fmla="*/ 162 h 273"/>
                  <a:gd name="T72" fmla="*/ 46 w 48"/>
                  <a:gd name="T73" fmla="*/ 166 h 273"/>
                  <a:gd name="T74" fmla="*/ 45 w 48"/>
                  <a:gd name="T75" fmla="*/ 170 h 273"/>
                  <a:gd name="T76" fmla="*/ 45 w 48"/>
                  <a:gd name="T77" fmla="*/ 174 h 273"/>
                  <a:gd name="T78" fmla="*/ 44 w 48"/>
                  <a:gd name="T79" fmla="*/ 179 h 273"/>
                  <a:gd name="T80" fmla="*/ 43 w 48"/>
                  <a:gd name="T81" fmla="*/ 184 h 273"/>
                  <a:gd name="T82" fmla="*/ 41 w 48"/>
                  <a:gd name="T83" fmla="*/ 188 h 273"/>
                  <a:gd name="T84" fmla="*/ 41 w 48"/>
                  <a:gd name="T85" fmla="*/ 192 h 273"/>
                  <a:gd name="T86" fmla="*/ 39 w 48"/>
                  <a:gd name="T87" fmla="*/ 196 h 273"/>
                  <a:gd name="T88" fmla="*/ 38 w 48"/>
                  <a:gd name="T89" fmla="*/ 201 h 273"/>
                  <a:gd name="T90" fmla="*/ 36 w 48"/>
                  <a:gd name="T91" fmla="*/ 205 h 273"/>
                  <a:gd name="T92" fmla="*/ 35 w 48"/>
                  <a:gd name="T93" fmla="*/ 209 h 273"/>
                  <a:gd name="T94" fmla="*/ 33 w 48"/>
                  <a:gd name="T95" fmla="*/ 213 h 273"/>
                  <a:gd name="T96" fmla="*/ 32 w 48"/>
                  <a:gd name="T97" fmla="*/ 218 h 273"/>
                  <a:gd name="T98" fmla="*/ 30 w 48"/>
                  <a:gd name="T99" fmla="*/ 222 h 273"/>
                  <a:gd name="T100" fmla="*/ 28 w 48"/>
                  <a:gd name="T101" fmla="*/ 226 h 273"/>
                  <a:gd name="T102" fmla="*/ 26 w 48"/>
                  <a:gd name="T103" fmla="*/ 230 h 273"/>
                  <a:gd name="T104" fmla="*/ 23 w 48"/>
                  <a:gd name="T105" fmla="*/ 235 h 273"/>
                  <a:gd name="T106" fmla="*/ 21 w 48"/>
                  <a:gd name="T107" fmla="*/ 239 h 273"/>
                  <a:gd name="T108" fmla="*/ 19 w 48"/>
                  <a:gd name="T109" fmla="*/ 243 h 273"/>
                  <a:gd name="T110" fmla="*/ 16 w 48"/>
                  <a:gd name="T111" fmla="*/ 248 h 273"/>
                  <a:gd name="T112" fmla="*/ 14 w 48"/>
                  <a:gd name="T113" fmla="*/ 252 h 273"/>
                  <a:gd name="T114" fmla="*/ 12 w 48"/>
                  <a:gd name="T115" fmla="*/ 256 h 273"/>
                  <a:gd name="T116" fmla="*/ 9 w 48"/>
                  <a:gd name="T117" fmla="*/ 261 h 273"/>
                  <a:gd name="T118" fmla="*/ 6 w 48"/>
                  <a:gd name="T119" fmla="*/ 265 h 273"/>
                  <a:gd name="T120" fmla="*/ 3 w 48"/>
                  <a:gd name="T121" fmla="*/ 269 h 273"/>
                  <a:gd name="T122" fmla="*/ 0 w 48"/>
                  <a:gd name="T123"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 h="273">
                    <a:moveTo>
                      <a:pt x="0" y="0"/>
                    </a:moveTo>
                    <a:lnTo>
                      <a:pt x="3" y="4"/>
                    </a:lnTo>
                    <a:lnTo>
                      <a:pt x="6" y="8"/>
                    </a:lnTo>
                    <a:lnTo>
                      <a:pt x="9" y="12"/>
                    </a:lnTo>
                    <a:lnTo>
                      <a:pt x="12" y="17"/>
                    </a:lnTo>
                    <a:lnTo>
                      <a:pt x="14" y="21"/>
                    </a:lnTo>
                    <a:lnTo>
                      <a:pt x="16" y="25"/>
                    </a:lnTo>
                    <a:lnTo>
                      <a:pt x="19" y="29"/>
                    </a:lnTo>
                    <a:lnTo>
                      <a:pt x="21" y="34"/>
                    </a:lnTo>
                    <a:lnTo>
                      <a:pt x="23" y="38"/>
                    </a:lnTo>
                    <a:lnTo>
                      <a:pt x="26" y="42"/>
                    </a:lnTo>
                    <a:lnTo>
                      <a:pt x="28" y="46"/>
                    </a:lnTo>
                    <a:lnTo>
                      <a:pt x="30" y="51"/>
                    </a:lnTo>
                    <a:lnTo>
                      <a:pt x="32" y="55"/>
                    </a:lnTo>
                    <a:lnTo>
                      <a:pt x="33" y="59"/>
                    </a:lnTo>
                    <a:lnTo>
                      <a:pt x="35" y="63"/>
                    </a:lnTo>
                    <a:lnTo>
                      <a:pt x="36" y="68"/>
                    </a:lnTo>
                    <a:lnTo>
                      <a:pt x="38" y="72"/>
                    </a:lnTo>
                    <a:lnTo>
                      <a:pt x="39" y="76"/>
                    </a:lnTo>
                    <a:lnTo>
                      <a:pt x="41" y="80"/>
                    </a:lnTo>
                    <a:lnTo>
                      <a:pt x="41" y="85"/>
                    </a:lnTo>
                    <a:lnTo>
                      <a:pt x="43" y="89"/>
                    </a:lnTo>
                    <a:lnTo>
                      <a:pt x="44" y="94"/>
                    </a:lnTo>
                    <a:lnTo>
                      <a:pt x="45" y="98"/>
                    </a:lnTo>
                    <a:lnTo>
                      <a:pt x="45" y="102"/>
                    </a:lnTo>
                    <a:lnTo>
                      <a:pt x="46" y="106"/>
                    </a:lnTo>
                    <a:lnTo>
                      <a:pt x="46" y="111"/>
                    </a:lnTo>
                    <a:lnTo>
                      <a:pt x="47" y="115"/>
                    </a:lnTo>
                    <a:lnTo>
                      <a:pt x="48" y="119"/>
                    </a:lnTo>
                    <a:lnTo>
                      <a:pt x="48" y="123"/>
                    </a:lnTo>
                    <a:lnTo>
                      <a:pt x="48" y="128"/>
                    </a:lnTo>
                    <a:lnTo>
                      <a:pt x="48" y="145"/>
                    </a:lnTo>
                    <a:lnTo>
                      <a:pt x="48" y="149"/>
                    </a:lnTo>
                    <a:lnTo>
                      <a:pt x="48" y="153"/>
                    </a:lnTo>
                    <a:lnTo>
                      <a:pt x="47" y="157"/>
                    </a:lnTo>
                    <a:lnTo>
                      <a:pt x="46" y="162"/>
                    </a:lnTo>
                    <a:lnTo>
                      <a:pt x="46" y="166"/>
                    </a:lnTo>
                    <a:lnTo>
                      <a:pt x="45" y="170"/>
                    </a:lnTo>
                    <a:lnTo>
                      <a:pt x="45" y="174"/>
                    </a:lnTo>
                    <a:lnTo>
                      <a:pt x="44" y="179"/>
                    </a:lnTo>
                    <a:lnTo>
                      <a:pt x="43" y="184"/>
                    </a:lnTo>
                    <a:lnTo>
                      <a:pt x="41" y="188"/>
                    </a:lnTo>
                    <a:lnTo>
                      <a:pt x="41" y="192"/>
                    </a:lnTo>
                    <a:lnTo>
                      <a:pt x="39" y="196"/>
                    </a:lnTo>
                    <a:lnTo>
                      <a:pt x="38" y="201"/>
                    </a:lnTo>
                    <a:lnTo>
                      <a:pt x="36" y="205"/>
                    </a:lnTo>
                    <a:lnTo>
                      <a:pt x="35" y="209"/>
                    </a:lnTo>
                    <a:lnTo>
                      <a:pt x="33" y="213"/>
                    </a:lnTo>
                    <a:lnTo>
                      <a:pt x="32" y="218"/>
                    </a:lnTo>
                    <a:lnTo>
                      <a:pt x="30" y="222"/>
                    </a:lnTo>
                    <a:lnTo>
                      <a:pt x="28" y="226"/>
                    </a:lnTo>
                    <a:lnTo>
                      <a:pt x="26" y="230"/>
                    </a:lnTo>
                    <a:lnTo>
                      <a:pt x="23" y="235"/>
                    </a:lnTo>
                    <a:lnTo>
                      <a:pt x="21" y="239"/>
                    </a:lnTo>
                    <a:lnTo>
                      <a:pt x="19" y="243"/>
                    </a:lnTo>
                    <a:lnTo>
                      <a:pt x="16" y="248"/>
                    </a:lnTo>
                    <a:lnTo>
                      <a:pt x="14" y="252"/>
                    </a:lnTo>
                    <a:lnTo>
                      <a:pt x="12" y="256"/>
                    </a:lnTo>
                    <a:lnTo>
                      <a:pt x="9" y="261"/>
                    </a:lnTo>
                    <a:lnTo>
                      <a:pt x="6" y="265"/>
                    </a:lnTo>
                    <a:lnTo>
                      <a:pt x="3" y="269"/>
                    </a:lnTo>
                    <a:lnTo>
                      <a:pt x="0" y="27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 name="Freeform 69"/>
              <p:cNvSpPr>
                <a:spLocks/>
              </p:cNvSpPr>
              <p:nvPr/>
            </p:nvSpPr>
            <p:spPr bwMode="auto">
              <a:xfrm>
                <a:off x="3333" y="1886"/>
                <a:ext cx="48" cy="273"/>
              </a:xfrm>
              <a:custGeom>
                <a:avLst/>
                <a:gdLst>
                  <a:gd name="T0" fmla="*/ 0 w 48"/>
                  <a:gd name="T1" fmla="*/ 0 h 273"/>
                  <a:gd name="T2" fmla="*/ 3 w 48"/>
                  <a:gd name="T3" fmla="*/ 4 h 273"/>
                  <a:gd name="T4" fmla="*/ 6 w 48"/>
                  <a:gd name="T5" fmla="*/ 8 h 273"/>
                  <a:gd name="T6" fmla="*/ 8 w 48"/>
                  <a:gd name="T7" fmla="*/ 12 h 273"/>
                  <a:gd name="T8" fmla="*/ 12 w 48"/>
                  <a:gd name="T9" fmla="*/ 17 h 273"/>
                  <a:gd name="T10" fmla="*/ 14 w 48"/>
                  <a:gd name="T11" fmla="*/ 21 h 273"/>
                  <a:gd name="T12" fmla="*/ 16 w 48"/>
                  <a:gd name="T13" fmla="*/ 25 h 273"/>
                  <a:gd name="T14" fmla="*/ 19 w 48"/>
                  <a:gd name="T15" fmla="*/ 29 h 273"/>
                  <a:gd name="T16" fmla="*/ 21 w 48"/>
                  <a:gd name="T17" fmla="*/ 34 h 273"/>
                  <a:gd name="T18" fmla="*/ 23 w 48"/>
                  <a:gd name="T19" fmla="*/ 38 h 273"/>
                  <a:gd name="T20" fmla="*/ 26 w 48"/>
                  <a:gd name="T21" fmla="*/ 42 h 273"/>
                  <a:gd name="T22" fmla="*/ 28 w 48"/>
                  <a:gd name="T23" fmla="*/ 46 h 273"/>
                  <a:gd name="T24" fmla="*/ 29 w 48"/>
                  <a:gd name="T25" fmla="*/ 51 h 273"/>
                  <a:gd name="T26" fmla="*/ 31 w 48"/>
                  <a:gd name="T27" fmla="*/ 55 h 273"/>
                  <a:gd name="T28" fmla="*/ 33 w 48"/>
                  <a:gd name="T29" fmla="*/ 59 h 273"/>
                  <a:gd name="T30" fmla="*/ 35 w 48"/>
                  <a:gd name="T31" fmla="*/ 63 h 273"/>
                  <a:gd name="T32" fmla="*/ 36 w 48"/>
                  <a:gd name="T33" fmla="*/ 68 h 273"/>
                  <a:gd name="T34" fmla="*/ 38 w 48"/>
                  <a:gd name="T35" fmla="*/ 72 h 273"/>
                  <a:gd name="T36" fmla="*/ 39 w 48"/>
                  <a:gd name="T37" fmla="*/ 76 h 273"/>
                  <a:gd name="T38" fmla="*/ 40 w 48"/>
                  <a:gd name="T39" fmla="*/ 80 h 273"/>
                  <a:gd name="T40" fmla="*/ 41 w 48"/>
                  <a:gd name="T41" fmla="*/ 85 h 273"/>
                  <a:gd name="T42" fmla="*/ 42 w 48"/>
                  <a:gd name="T43" fmla="*/ 89 h 273"/>
                  <a:gd name="T44" fmla="*/ 44 w 48"/>
                  <a:gd name="T45" fmla="*/ 94 h 273"/>
                  <a:gd name="T46" fmla="*/ 44 w 48"/>
                  <a:gd name="T47" fmla="*/ 98 h 273"/>
                  <a:gd name="T48" fmla="*/ 45 w 48"/>
                  <a:gd name="T49" fmla="*/ 102 h 273"/>
                  <a:gd name="T50" fmla="*/ 46 w 48"/>
                  <a:gd name="T51" fmla="*/ 106 h 273"/>
                  <a:gd name="T52" fmla="*/ 46 w 48"/>
                  <a:gd name="T53" fmla="*/ 111 h 273"/>
                  <a:gd name="T54" fmla="*/ 47 w 48"/>
                  <a:gd name="T55" fmla="*/ 115 h 273"/>
                  <a:gd name="T56" fmla="*/ 47 w 48"/>
                  <a:gd name="T57" fmla="*/ 119 h 273"/>
                  <a:gd name="T58" fmla="*/ 47 w 48"/>
                  <a:gd name="T59" fmla="*/ 123 h 273"/>
                  <a:gd name="T60" fmla="*/ 48 w 48"/>
                  <a:gd name="T61" fmla="*/ 128 h 273"/>
                  <a:gd name="T62" fmla="*/ 48 w 48"/>
                  <a:gd name="T63" fmla="*/ 145 h 273"/>
                  <a:gd name="T64" fmla="*/ 47 w 48"/>
                  <a:gd name="T65" fmla="*/ 149 h 273"/>
                  <a:gd name="T66" fmla="*/ 47 w 48"/>
                  <a:gd name="T67" fmla="*/ 153 h 273"/>
                  <a:gd name="T68" fmla="*/ 47 w 48"/>
                  <a:gd name="T69" fmla="*/ 157 h 273"/>
                  <a:gd name="T70" fmla="*/ 46 w 48"/>
                  <a:gd name="T71" fmla="*/ 162 h 273"/>
                  <a:gd name="T72" fmla="*/ 46 w 48"/>
                  <a:gd name="T73" fmla="*/ 166 h 273"/>
                  <a:gd name="T74" fmla="*/ 45 w 48"/>
                  <a:gd name="T75" fmla="*/ 170 h 273"/>
                  <a:gd name="T76" fmla="*/ 44 w 48"/>
                  <a:gd name="T77" fmla="*/ 174 h 273"/>
                  <a:gd name="T78" fmla="*/ 44 w 48"/>
                  <a:gd name="T79" fmla="*/ 179 h 273"/>
                  <a:gd name="T80" fmla="*/ 42 w 48"/>
                  <a:gd name="T81" fmla="*/ 184 h 273"/>
                  <a:gd name="T82" fmla="*/ 41 w 48"/>
                  <a:gd name="T83" fmla="*/ 188 h 273"/>
                  <a:gd name="T84" fmla="*/ 40 w 48"/>
                  <a:gd name="T85" fmla="*/ 192 h 273"/>
                  <a:gd name="T86" fmla="*/ 39 w 48"/>
                  <a:gd name="T87" fmla="*/ 196 h 273"/>
                  <a:gd name="T88" fmla="*/ 38 w 48"/>
                  <a:gd name="T89" fmla="*/ 201 h 273"/>
                  <a:gd name="T90" fmla="*/ 36 w 48"/>
                  <a:gd name="T91" fmla="*/ 205 h 273"/>
                  <a:gd name="T92" fmla="*/ 35 w 48"/>
                  <a:gd name="T93" fmla="*/ 209 h 273"/>
                  <a:gd name="T94" fmla="*/ 33 w 48"/>
                  <a:gd name="T95" fmla="*/ 213 h 273"/>
                  <a:gd name="T96" fmla="*/ 31 w 48"/>
                  <a:gd name="T97" fmla="*/ 218 h 273"/>
                  <a:gd name="T98" fmla="*/ 29 w 48"/>
                  <a:gd name="T99" fmla="*/ 222 h 273"/>
                  <a:gd name="T100" fmla="*/ 28 w 48"/>
                  <a:gd name="T101" fmla="*/ 226 h 273"/>
                  <a:gd name="T102" fmla="*/ 26 w 48"/>
                  <a:gd name="T103" fmla="*/ 230 h 273"/>
                  <a:gd name="T104" fmla="*/ 23 w 48"/>
                  <a:gd name="T105" fmla="*/ 235 h 273"/>
                  <a:gd name="T106" fmla="*/ 21 w 48"/>
                  <a:gd name="T107" fmla="*/ 239 h 273"/>
                  <a:gd name="T108" fmla="*/ 19 w 48"/>
                  <a:gd name="T109" fmla="*/ 243 h 273"/>
                  <a:gd name="T110" fmla="*/ 16 w 48"/>
                  <a:gd name="T111" fmla="*/ 248 h 273"/>
                  <a:gd name="T112" fmla="*/ 14 w 48"/>
                  <a:gd name="T113" fmla="*/ 252 h 273"/>
                  <a:gd name="T114" fmla="*/ 12 w 48"/>
                  <a:gd name="T115" fmla="*/ 256 h 273"/>
                  <a:gd name="T116" fmla="*/ 8 w 48"/>
                  <a:gd name="T117" fmla="*/ 261 h 273"/>
                  <a:gd name="T118" fmla="*/ 6 w 48"/>
                  <a:gd name="T119" fmla="*/ 265 h 273"/>
                  <a:gd name="T120" fmla="*/ 3 w 48"/>
                  <a:gd name="T121" fmla="*/ 269 h 273"/>
                  <a:gd name="T122" fmla="*/ 0 w 48"/>
                  <a:gd name="T123"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 h="273">
                    <a:moveTo>
                      <a:pt x="0" y="0"/>
                    </a:moveTo>
                    <a:lnTo>
                      <a:pt x="3" y="4"/>
                    </a:lnTo>
                    <a:lnTo>
                      <a:pt x="6" y="8"/>
                    </a:lnTo>
                    <a:lnTo>
                      <a:pt x="8" y="12"/>
                    </a:lnTo>
                    <a:lnTo>
                      <a:pt x="12" y="17"/>
                    </a:lnTo>
                    <a:lnTo>
                      <a:pt x="14" y="21"/>
                    </a:lnTo>
                    <a:lnTo>
                      <a:pt x="16" y="25"/>
                    </a:lnTo>
                    <a:lnTo>
                      <a:pt x="19" y="29"/>
                    </a:lnTo>
                    <a:lnTo>
                      <a:pt x="21" y="34"/>
                    </a:lnTo>
                    <a:lnTo>
                      <a:pt x="23" y="38"/>
                    </a:lnTo>
                    <a:lnTo>
                      <a:pt x="26" y="42"/>
                    </a:lnTo>
                    <a:lnTo>
                      <a:pt x="28" y="46"/>
                    </a:lnTo>
                    <a:lnTo>
                      <a:pt x="29" y="51"/>
                    </a:lnTo>
                    <a:lnTo>
                      <a:pt x="31" y="55"/>
                    </a:lnTo>
                    <a:lnTo>
                      <a:pt x="33" y="59"/>
                    </a:lnTo>
                    <a:lnTo>
                      <a:pt x="35" y="63"/>
                    </a:lnTo>
                    <a:lnTo>
                      <a:pt x="36" y="68"/>
                    </a:lnTo>
                    <a:lnTo>
                      <a:pt x="38" y="72"/>
                    </a:lnTo>
                    <a:lnTo>
                      <a:pt x="39" y="76"/>
                    </a:lnTo>
                    <a:lnTo>
                      <a:pt x="40" y="80"/>
                    </a:lnTo>
                    <a:lnTo>
                      <a:pt x="41" y="85"/>
                    </a:lnTo>
                    <a:lnTo>
                      <a:pt x="42" y="89"/>
                    </a:lnTo>
                    <a:lnTo>
                      <a:pt x="44" y="94"/>
                    </a:lnTo>
                    <a:lnTo>
                      <a:pt x="44" y="98"/>
                    </a:lnTo>
                    <a:lnTo>
                      <a:pt x="45" y="102"/>
                    </a:lnTo>
                    <a:lnTo>
                      <a:pt x="46" y="106"/>
                    </a:lnTo>
                    <a:lnTo>
                      <a:pt x="46" y="111"/>
                    </a:lnTo>
                    <a:lnTo>
                      <a:pt x="47" y="115"/>
                    </a:lnTo>
                    <a:lnTo>
                      <a:pt x="47" y="119"/>
                    </a:lnTo>
                    <a:lnTo>
                      <a:pt x="47" y="123"/>
                    </a:lnTo>
                    <a:lnTo>
                      <a:pt x="48" y="128"/>
                    </a:lnTo>
                    <a:lnTo>
                      <a:pt x="48" y="145"/>
                    </a:lnTo>
                    <a:lnTo>
                      <a:pt x="47" y="149"/>
                    </a:lnTo>
                    <a:lnTo>
                      <a:pt x="47" y="153"/>
                    </a:lnTo>
                    <a:lnTo>
                      <a:pt x="47" y="157"/>
                    </a:lnTo>
                    <a:lnTo>
                      <a:pt x="46" y="162"/>
                    </a:lnTo>
                    <a:lnTo>
                      <a:pt x="46" y="166"/>
                    </a:lnTo>
                    <a:lnTo>
                      <a:pt x="45" y="170"/>
                    </a:lnTo>
                    <a:lnTo>
                      <a:pt x="44" y="174"/>
                    </a:lnTo>
                    <a:lnTo>
                      <a:pt x="44" y="179"/>
                    </a:lnTo>
                    <a:lnTo>
                      <a:pt x="42" y="184"/>
                    </a:lnTo>
                    <a:lnTo>
                      <a:pt x="41" y="188"/>
                    </a:lnTo>
                    <a:lnTo>
                      <a:pt x="40" y="192"/>
                    </a:lnTo>
                    <a:lnTo>
                      <a:pt x="39" y="196"/>
                    </a:lnTo>
                    <a:lnTo>
                      <a:pt x="38" y="201"/>
                    </a:lnTo>
                    <a:lnTo>
                      <a:pt x="36" y="205"/>
                    </a:lnTo>
                    <a:lnTo>
                      <a:pt x="35" y="209"/>
                    </a:lnTo>
                    <a:lnTo>
                      <a:pt x="33" y="213"/>
                    </a:lnTo>
                    <a:lnTo>
                      <a:pt x="31" y="218"/>
                    </a:lnTo>
                    <a:lnTo>
                      <a:pt x="29" y="222"/>
                    </a:lnTo>
                    <a:lnTo>
                      <a:pt x="28" y="226"/>
                    </a:lnTo>
                    <a:lnTo>
                      <a:pt x="26" y="230"/>
                    </a:lnTo>
                    <a:lnTo>
                      <a:pt x="23" y="235"/>
                    </a:lnTo>
                    <a:lnTo>
                      <a:pt x="21" y="239"/>
                    </a:lnTo>
                    <a:lnTo>
                      <a:pt x="19" y="243"/>
                    </a:lnTo>
                    <a:lnTo>
                      <a:pt x="16" y="248"/>
                    </a:lnTo>
                    <a:lnTo>
                      <a:pt x="14" y="252"/>
                    </a:lnTo>
                    <a:lnTo>
                      <a:pt x="12" y="256"/>
                    </a:lnTo>
                    <a:lnTo>
                      <a:pt x="8" y="261"/>
                    </a:lnTo>
                    <a:lnTo>
                      <a:pt x="6" y="265"/>
                    </a:lnTo>
                    <a:lnTo>
                      <a:pt x="3" y="269"/>
                    </a:lnTo>
                    <a:lnTo>
                      <a:pt x="0" y="27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Freeform 70"/>
              <p:cNvSpPr>
                <a:spLocks/>
              </p:cNvSpPr>
              <p:nvPr/>
            </p:nvSpPr>
            <p:spPr bwMode="auto">
              <a:xfrm>
                <a:off x="3285" y="1886"/>
                <a:ext cx="48" cy="273"/>
              </a:xfrm>
              <a:custGeom>
                <a:avLst/>
                <a:gdLst>
                  <a:gd name="T0" fmla="*/ 48 w 48"/>
                  <a:gd name="T1" fmla="*/ 0 h 273"/>
                  <a:gd name="T2" fmla="*/ 45 w 48"/>
                  <a:gd name="T3" fmla="*/ 4 h 273"/>
                  <a:gd name="T4" fmla="*/ 42 w 48"/>
                  <a:gd name="T5" fmla="*/ 8 h 273"/>
                  <a:gd name="T6" fmla="*/ 40 w 48"/>
                  <a:gd name="T7" fmla="*/ 12 h 273"/>
                  <a:gd name="T8" fmla="*/ 36 w 48"/>
                  <a:gd name="T9" fmla="*/ 17 h 273"/>
                  <a:gd name="T10" fmla="*/ 34 w 48"/>
                  <a:gd name="T11" fmla="*/ 21 h 273"/>
                  <a:gd name="T12" fmla="*/ 32 w 48"/>
                  <a:gd name="T13" fmla="*/ 25 h 273"/>
                  <a:gd name="T14" fmla="*/ 29 w 48"/>
                  <a:gd name="T15" fmla="*/ 29 h 273"/>
                  <a:gd name="T16" fmla="*/ 27 w 48"/>
                  <a:gd name="T17" fmla="*/ 34 h 273"/>
                  <a:gd name="T18" fmla="*/ 25 w 48"/>
                  <a:gd name="T19" fmla="*/ 38 h 273"/>
                  <a:gd name="T20" fmla="*/ 22 w 48"/>
                  <a:gd name="T21" fmla="*/ 42 h 273"/>
                  <a:gd name="T22" fmla="*/ 20 w 48"/>
                  <a:gd name="T23" fmla="*/ 46 h 273"/>
                  <a:gd name="T24" fmla="*/ 18 w 48"/>
                  <a:gd name="T25" fmla="*/ 51 h 273"/>
                  <a:gd name="T26" fmla="*/ 17 w 48"/>
                  <a:gd name="T27" fmla="*/ 55 h 273"/>
                  <a:gd name="T28" fmla="*/ 15 w 48"/>
                  <a:gd name="T29" fmla="*/ 59 h 273"/>
                  <a:gd name="T30" fmla="*/ 13 w 48"/>
                  <a:gd name="T31" fmla="*/ 63 h 273"/>
                  <a:gd name="T32" fmla="*/ 12 w 48"/>
                  <a:gd name="T33" fmla="*/ 68 h 273"/>
                  <a:gd name="T34" fmla="*/ 10 w 48"/>
                  <a:gd name="T35" fmla="*/ 72 h 273"/>
                  <a:gd name="T36" fmla="*/ 9 w 48"/>
                  <a:gd name="T37" fmla="*/ 76 h 273"/>
                  <a:gd name="T38" fmla="*/ 8 w 48"/>
                  <a:gd name="T39" fmla="*/ 80 h 273"/>
                  <a:gd name="T40" fmla="*/ 7 w 48"/>
                  <a:gd name="T41" fmla="*/ 85 h 273"/>
                  <a:gd name="T42" fmla="*/ 6 w 48"/>
                  <a:gd name="T43" fmla="*/ 89 h 273"/>
                  <a:gd name="T44" fmla="*/ 4 w 48"/>
                  <a:gd name="T45" fmla="*/ 94 h 273"/>
                  <a:gd name="T46" fmla="*/ 4 w 48"/>
                  <a:gd name="T47" fmla="*/ 98 h 273"/>
                  <a:gd name="T48" fmla="*/ 3 w 48"/>
                  <a:gd name="T49" fmla="*/ 102 h 273"/>
                  <a:gd name="T50" fmla="*/ 2 w 48"/>
                  <a:gd name="T51" fmla="*/ 106 h 273"/>
                  <a:gd name="T52" fmla="*/ 2 w 48"/>
                  <a:gd name="T53" fmla="*/ 111 h 273"/>
                  <a:gd name="T54" fmla="*/ 1 w 48"/>
                  <a:gd name="T55" fmla="*/ 115 h 273"/>
                  <a:gd name="T56" fmla="*/ 1 w 48"/>
                  <a:gd name="T57" fmla="*/ 119 h 273"/>
                  <a:gd name="T58" fmla="*/ 1 w 48"/>
                  <a:gd name="T59" fmla="*/ 123 h 273"/>
                  <a:gd name="T60" fmla="*/ 0 w 48"/>
                  <a:gd name="T61" fmla="*/ 128 h 273"/>
                  <a:gd name="T62" fmla="*/ 0 w 48"/>
                  <a:gd name="T63" fmla="*/ 145 h 273"/>
                  <a:gd name="T64" fmla="*/ 1 w 48"/>
                  <a:gd name="T65" fmla="*/ 149 h 273"/>
                  <a:gd name="T66" fmla="*/ 1 w 48"/>
                  <a:gd name="T67" fmla="*/ 153 h 273"/>
                  <a:gd name="T68" fmla="*/ 1 w 48"/>
                  <a:gd name="T69" fmla="*/ 157 h 273"/>
                  <a:gd name="T70" fmla="*/ 2 w 48"/>
                  <a:gd name="T71" fmla="*/ 162 h 273"/>
                  <a:gd name="T72" fmla="*/ 2 w 48"/>
                  <a:gd name="T73" fmla="*/ 166 h 273"/>
                  <a:gd name="T74" fmla="*/ 3 w 48"/>
                  <a:gd name="T75" fmla="*/ 170 h 273"/>
                  <a:gd name="T76" fmla="*/ 4 w 48"/>
                  <a:gd name="T77" fmla="*/ 174 h 273"/>
                  <a:gd name="T78" fmla="*/ 4 w 48"/>
                  <a:gd name="T79" fmla="*/ 179 h 273"/>
                  <a:gd name="T80" fmla="*/ 6 w 48"/>
                  <a:gd name="T81" fmla="*/ 184 h 273"/>
                  <a:gd name="T82" fmla="*/ 7 w 48"/>
                  <a:gd name="T83" fmla="*/ 188 h 273"/>
                  <a:gd name="T84" fmla="*/ 8 w 48"/>
                  <a:gd name="T85" fmla="*/ 192 h 273"/>
                  <a:gd name="T86" fmla="*/ 9 w 48"/>
                  <a:gd name="T87" fmla="*/ 196 h 273"/>
                  <a:gd name="T88" fmla="*/ 10 w 48"/>
                  <a:gd name="T89" fmla="*/ 201 h 273"/>
                  <a:gd name="T90" fmla="*/ 12 w 48"/>
                  <a:gd name="T91" fmla="*/ 205 h 273"/>
                  <a:gd name="T92" fmla="*/ 13 w 48"/>
                  <a:gd name="T93" fmla="*/ 209 h 273"/>
                  <a:gd name="T94" fmla="*/ 15 w 48"/>
                  <a:gd name="T95" fmla="*/ 213 h 273"/>
                  <a:gd name="T96" fmla="*/ 17 w 48"/>
                  <a:gd name="T97" fmla="*/ 218 h 273"/>
                  <a:gd name="T98" fmla="*/ 18 w 48"/>
                  <a:gd name="T99" fmla="*/ 222 h 273"/>
                  <a:gd name="T100" fmla="*/ 20 w 48"/>
                  <a:gd name="T101" fmla="*/ 226 h 273"/>
                  <a:gd name="T102" fmla="*/ 22 w 48"/>
                  <a:gd name="T103" fmla="*/ 230 h 273"/>
                  <a:gd name="T104" fmla="*/ 25 w 48"/>
                  <a:gd name="T105" fmla="*/ 235 h 273"/>
                  <a:gd name="T106" fmla="*/ 27 w 48"/>
                  <a:gd name="T107" fmla="*/ 239 h 273"/>
                  <a:gd name="T108" fmla="*/ 29 w 48"/>
                  <a:gd name="T109" fmla="*/ 243 h 273"/>
                  <a:gd name="T110" fmla="*/ 32 w 48"/>
                  <a:gd name="T111" fmla="*/ 248 h 273"/>
                  <a:gd name="T112" fmla="*/ 34 w 48"/>
                  <a:gd name="T113" fmla="*/ 252 h 273"/>
                  <a:gd name="T114" fmla="*/ 36 w 48"/>
                  <a:gd name="T115" fmla="*/ 256 h 273"/>
                  <a:gd name="T116" fmla="*/ 40 w 48"/>
                  <a:gd name="T117" fmla="*/ 261 h 273"/>
                  <a:gd name="T118" fmla="*/ 42 w 48"/>
                  <a:gd name="T119" fmla="*/ 265 h 273"/>
                  <a:gd name="T120" fmla="*/ 45 w 48"/>
                  <a:gd name="T121" fmla="*/ 269 h 273"/>
                  <a:gd name="T122" fmla="*/ 48 w 48"/>
                  <a:gd name="T123"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 h="273">
                    <a:moveTo>
                      <a:pt x="48" y="0"/>
                    </a:moveTo>
                    <a:lnTo>
                      <a:pt x="45" y="4"/>
                    </a:lnTo>
                    <a:lnTo>
                      <a:pt x="42" y="8"/>
                    </a:lnTo>
                    <a:lnTo>
                      <a:pt x="40" y="12"/>
                    </a:lnTo>
                    <a:lnTo>
                      <a:pt x="36" y="17"/>
                    </a:lnTo>
                    <a:lnTo>
                      <a:pt x="34" y="21"/>
                    </a:lnTo>
                    <a:lnTo>
                      <a:pt x="32" y="25"/>
                    </a:lnTo>
                    <a:lnTo>
                      <a:pt x="29" y="29"/>
                    </a:lnTo>
                    <a:lnTo>
                      <a:pt x="27" y="34"/>
                    </a:lnTo>
                    <a:lnTo>
                      <a:pt x="25" y="38"/>
                    </a:lnTo>
                    <a:lnTo>
                      <a:pt x="22" y="42"/>
                    </a:lnTo>
                    <a:lnTo>
                      <a:pt x="20" y="46"/>
                    </a:lnTo>
                    <a:lnTo>
                      <a:pt x="18" y="51"/>
                    </a:lnTo>
                    <a:lnTo>
                      <a:pt x="17" y="55"/>
                    </a:lnTo>
                    <a:lnTo>
                      <a:pt x="15" y="59"/>
                    </a:lnTo>
                    <a:lnTo>
                      <a:pt x="13" y="63"/>
                    </a:lnTo>
                    <a:lnTo>
                      <a:pt x="12" y="68"/>
                    </a:lnTo>
                    <a:lnTo>
                      <a:pt x="10" y="72"/>
                    </a:lnTo>
                    <a:lnTo>
                      <a:pt x="9" y="76"/>
                    </a:lnTo>
                    <a:lnTo>
                      <a:pt x="8" y="80"/>
                    </a:lnTo>
                    <a:lnTo>
                      <a:pt x="7" y="85"/>
                    </a:lnTo>
                    <a:lnTo>
                      <a:pt x="6" y="89"/>
                    </a:lnTo>
                    <a:lnTo>
                      <a:pt x="4" y="94"/>
                    </a:lnTo>
                    <a:lnTo>
                      <a:pt x="4" y="98"/>
                    </a:lnTo>
                    <a:lnTo>
                      <a:pt x="3" y="102"/>
                    </a:lnTo>
                    <a:lnTo>
                      <a:pt x="2" y="106"/>
                    </a:lnTo>
                    <a:lnTo>
                      <a:pt x="2" y="111"/>
                    </a:lnTo>
                    <a:lnTo>
                      <a:pt x="1" y="115"/>
                    </a:lnTo>
                    <a:lnTo>
                      <a:pt x="1" y="119"/>
                    </a:lnTo>
                    <a:lnTo>
                      <a:pt x="1" y="123"/>
                    </a:lnTo>
                    <a:lnTo>
                      <a:pt x="0" y="128"/>
                    </a:lnTo>
                    <a:lnTo>
                      <a:pt x="0" y="145"/>
                    </a:lnTo>
                    <a:lnTo>
                      <a:pt x="1" y="149"/>
                    </a:lnTo>
                    <a:lnTo>
                      <a:pt x="1" y="153"/>
                    </a:lnTo>
                    <a:lnTo>
                      <a:pt x="1" y="157"/>
                    </a:lnTo>
                    <a:lnTo>
                      <a:pt x="2" y="162"/>
                    </a:lnTo>
                    <a:lnTo>
                      <a:pt x="2" y="166"/>
                    </a:lnTo>
                    <a:lnTo>
                      <a:pt x="3" y="170"/>
                    </a:lnTo>
                    <a:lnTo>
                      <a:pt x="4" y="174"/>
                    </a:lnTo>
                    <a:lnTo>
                      <a:pt x="4" y="179"/>
                    </a:lnTo>
                    <a:lnTo>
                      <a:pt x="6" y="184"/>
                    </a:lnTo>
                    <a:lnTo>
                      <a:pt x="7" y="188"/>
                    </a:lnTo>
                    <a:lnTo>
                      <a:pt x="8" y="192"/>
                    </a:lnTo>
                    <a:lnTo>
                      <a:pt x="9" y="196"/>
                    </a:lnTo>
                    <a:lnTo>
                      <a:pt x="10" y="201"/>
                    </a:lnTo>
                    <a:lnTo>
                      <a:pt x="12" y="205"/>
                    </a:lnTo>
                    <a:lnTo>
                      <a:pt x="13" y="209"/>
                    </a:lnTo>
                    <a:lnTo>
                      <a:pt x="15" y="213"/>
                    </a:lnTo>
                    <a:lnTo>
                      <a:pt x="17" y="218"/>
                    </a:lnTo>
                    <a:lnTo>
                      <a:pt x="18" y="222"/>
                    </a:lnTo>
                    <a:lnTo>
                      <a:pt x="20" y="226"/>
                    </a:lnTo>
                    <a:lnTo>
                      <a:pt x="22" y="230"/>
                    </a:lnTo>
                    <a:lnTo>
                      <a:pt x="25" y="235"/>
                    </a:lnTo>
                    <a:lnTo>
                      <a:pt x="27" y="239"/>
                    </a:lnTo>
                    <a:lnTo>
                      <a:pt x="29" y="243"/>
                    </a:lnTo>
                    <a:lnTo>
                      <a:pt x="32" y="248"/>
                    </a:lnTo>
                    <a:lnTo>
                      <a:pt x="34" y="252"/>
                    </a:lnTo>
                    <a:lnTo>
                      <a:pt x="36" y="256"/>
                    </a:lnTo>
                    <a:lnTo>
                      <a:pt x="40" y="261"/>
                    </a:lnTo>
                    <a:lnTo>
                      <a:pt x="42" y="265"/>
                    </a:lnTo>
                    <a:lnTo>
                      <a:pt x="45" y="269"/>
                    </a:lnTo>
                    <a:lnTo>
                      <a:pt x="48" y="27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Line 71"/>
              <p:cNvSpPr>
                <a:spLocks noChangeShapeType="1"/>
              </p:cNvSpPr>
              <p:nvPr/>
            </p:nvSpPr>
            <p:spPr bwMode="auto">
              <a:xfrm>
                <a:off x="3333" y="2113"/>
                <a:ext cx="24"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Line 72"/>
              <p:cNvSpPr>
                <a:spLocks noChangeShapeType="1"/>
              </p:cNvSpPr>
              <p:nvPr/>
            </p:nvSpPr>
            <p:spPr bwMode="auto">
              <a:xfrm>
                <a:off x="3141" y="2091"/>
                <a:ext cx="2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 name="Line 73"/>
              <p:cNvSpPr>
                <a:spLocks noChangeShapeType="1"/>
              </p:cNvSpPr>
              <p:nvPr/>
            </p:nvSpPr>
            <p:spPr bwMode="auto">
              <a:xfrm>
                <a:off x="3141" y="1931"/>
                <a:ext cx="2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Line 74"/>
              <p:cNvSpPr>
                <a:spLocks noChangeShapeType="1"/>
              </p:cNvSpPr>
              <p:nvPr/>
            </p:nvSpPr>
            <p:spPr bwMode="auto">
              <a:xfrm>
                <a:off x="3357" y="1931"/>
                <a:ext cx="1011"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 name="Line 75"/>
              <p:cNvSpPr>
                <a:spLocks noChangeShapeType="1"/>
              </p:cNvSpPr>
              <p:nvPr/>
            </p:nvSpPr>
            <p:spPr bwMode="auto">
              <a:xfrm>
                <a:off x="3381" y="1954"/>
                <a:ext cx="987"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Line 76"/>
              <p:cNvSpPr>
                <a:spLocks noChangeShapeType="1"/>
              </p:cNvSpPr>
              <p:nvPr/>
            </p:nvSpPr>
            <p:spPr bwMode="auto">
              <a:xfrm>
                <a:off x="3381" y="2022"/>
                <a:ext cx="1011"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 name="Line 77"/>
              <p:cNvSpPr>
                <a:spLocks noChangeShapeType="1"/>
              </p:cNvSpPr>
              <p:nvPr/>
            </p:nvSpPr>
            <p:spPr bwMode="auto">
              <a:xfrm>
                <a:off x="3381" y="2045"/>
                <a:ext cx="1011"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Line 78"/>
              <p:cNvSpPr>
                <a:spLocks noChangeShapeType="1"/>
              </p:cNvSpPr>
              <p:nvPr/>
            </p:nvSpPr>
            <p:spPr bwMode="auto">
              <a:xfrm>
                <a:off x="3357" y="2091"/>
                <a:ext cx="1011"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Line 79"/>
              <p:cNvSpPr>
                <a:spLocks noChangeShapeType="1"/>
              </p:cNvSpPr>
              <p:nvPr/>
            </p:nvSpPr>
            <p:spPr bwMode="auto">
              <a:xfrm>
                <a:off x="3357" y="2113"/>
                <a:ext cx="1011"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1" name="Oval 80"/>
              <p:cNvSpPr>
                <a:spLocks noChangeArrowheads="1"/>
              </p:cNvSpPr>
              <p:nvPr/>
            </p:nvSpPr>
            <p:spPr bwMode="auto">
              <a:xfrm>
                <a:off x="3116" y="1931"/>
                <a:ext cx="24" cy="23"/>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Oval 81"/>
              <p:cNvSpPr>
                <a:spLocks noChangeArrowheads="1"/>
              </p:cNvSpPr>
              <p:nvPr/>
            </p:nvSpPr>
            <p:spPr bwMode="auto">
              <a:xfrm>
                <a:off x="3116" y="2022"/>
                <a:ext cx="24" cy="23"/>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3" name="Oval 82"/>
              <p:cNvSpPr>
                <a:spLocks noChangeArrowheads="1"/>
              </p:cNvSpPr>
              <p:nvPr/>
            </p:nvSpPr>
            <p:spPr bwMode="auto">
              <a:xfrm>
                <a:off x="3116" y="2091"/>
                <a:ext cx="24" cy="22"/>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Line 83"/>
              <p:cNvSpPr>
                <a:spLocks noChangeShapeType="1"/>
              </p:cNvSpPr>
              <p:nvPr/>
            </p:nvSpPr>
            <p:spPr bwMode="auto">
              <a:xfrm>
                <a:off x="3068" y="2227"/>
                <a:ext cx="26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5" name="Line 84"/>
              <p:cNvSpPr>
                <a:spLocks noChangeShapeType="1"/>
              </p:cNvSpPr>
              <p:nvPr/>
            </p:nvSpPr>
            <p:spPr bwMode="auto">
              <a:xfrm flipH="1">
                <a:off x="3064" y="2106"/>
                <a:ext cx="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Line 85"/>
              <p:cNvSpPr>
                <a:spLocks noChangeShapeType="1"/>
              </p:cNvSpPr>
              <p:nvPr/>
            </p:nvSpPr>
            <p:spPr bwMode="auto">
              <a:xfrm>
                <a:off x="3044" y="2106"/>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7" name="Line 86"/>
              <p:cNvSpPr>
                <a:spLocks noChangeShapeType="1"/>
              </p:cNvSpPr>
              <p:nvPr/>
            </p:nvSpPr>
            <p:spPr bwMode="auto">
              <a:xfrm>
                <a:off x="3044" y="2113"/>
                <a:ext cx="0" cy="11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Line 87"/>
              <p:cNvSpPr>
                <a:spLocks noChangeShapeType="1"/>
              </p:cNvSpPr>
              <p:nvPr/>
            </p:nvSpPr>
            <p:spPr bwMode="auto">
              <a:xfrm>
                <a:off x="3333" y="2159"/>
                <a:ext cx="0" cy="6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9" name="Oval 88"/>
              <p:cNvSpPr>
                <a:spLocks noChangeArrowheads="1"/>
              </p:cNvSpPr>
              <p:nvPr/>
            </p:nvSpPr>
            <p:spPr bwMode="auto">
              <a:xfrm>
                <a:off x="3032" y="2212"/>
                <a:ext cx="24" cy="2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Line 89"/>
              <p:cNvSpPr>
                <a:spLocks noChangeShapeType="1"/>
              </p:cNvSpPr>
              <p:nvPr/>
            </p:nvSpPr>
            <p:spPr bwMode="auto">
              <a:xfrm>
                <a:off x="4392" y="1931"/>
                <a:ext cx="14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1" name="Line 90"/>
              <p:cNvSpPr>
                <a:spLocks noChangeShapeType="1"/>
              </p:cNvSpPr>
              <p:nvPr/>
            </p:nvSpPr>
            <p:spPr bwMode="auto">
              <a:xfrm>
                <a:off x="4392" y="1954"/>
                <a:ext cx="14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Line 91"/>
              <p:cNvSpPr>
                <a:spLocks noChangeShapeType="1"/>
              </p:cNvSpPr>
              <p:nvPr/>
            </p:nvSpPr>
            <p:spPr bwMode="auto">
              <a:xfrm>
                <a:off x="4392" y="2022"/>
                <a:ext cx="14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3" name="Line 92"/>
              <p:cNvSpPr>
                <a:spLocks noChangeShapeType="1"/>
              </p:cNvSpPr>
              <p:nvPr/>
            </p:nvSpPr>
            <p:spPr bwMode="auto">
              <a:xfrm>
                <a:off x="4392" y="2045"/>
                <a:ext cx="14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Line 93"/>
              <p:cNvSpPr>
                <a:spLocks noChangeShapeType="1"/>
              </p:cNvSpPr>
              <p:nvPr/>
            </p:nvSpPr>
            <p:spPr bwMode="auto">
              <a:xfrm>
                <a:off x="4392" y="2091"/>
                <a:ext cx="14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5" name="Line 94"/>
              <p:cNvSpPr>
                <a:spLocks noChangeShapeType="1"/>
              </p:cNvSpPr>
              <p:nvPr/>
            </p:nvSpPr>
            <p:spPr bwMode="auto">
              <a:xfrm>
                <a:off x="4368" y="2113"/>
                <a:ext cx="16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6" name="Line 95"/>
              <p:cNvSpPr>
                <a:spLocks noChangeShapeType="1"/>
              </p:cNvSpPr>
              <p:nvPr/>
            </p:nvSpPr>
            <p:spPr bwMode="auto">
              <a:xfrm>
                <a:off x="4537" y="1931"/>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7" name="Line 96"/>
              <p:cNvSpPr>
                <a:spLocks noChangeShapeType="1"/>
              </p:cNvSpPr>
              <p:nvPr/>
            </p:nvSpPr>
            <p:spPr bwMode="auto">
              <a:xfrm>
                <a:off x="4537" y="2022"/>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8" name="Line 97"/>
              <p:cNvSpPr>
                <a:spLocks noChangeShapeType="1"/>
              </p:cNvSpPr>
              <p:nvPr/>
            </p:nvSpPr>
            <p:spPr bwMode="auto">
              <a:xfrm>
                <a:off x="4537" y="2091"/>
                <a:ext cx="0" cy="2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9" name="Line 98"/>
              <p:cNvSpPr>
                <a:spLocks noChangeShapeType="1"/>
              </p:cNvSpPr>
              <p:nvPr/>
            </p:nvSpPr>
            <p:spPr bwMode="auto">
              <a:xfrm>
                <a:off x="4537" y="2106"/>
                <a:ext cx="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0" name="Rectangle 99"/>
              <p:cNvSpPr>
                <a:spLocks noChangeArrowheads="1"/>
              </p:cNvSpPr>
              <p:nvPr/>
            </p:nvSpPr>
            <p:spPr bwMode="auto">
              <a:xfrm>
                <a:off x="4633" y="1863"/>
                <a:ext cx="265" cy="342"/>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Rectangle 100"/>
              <p:cNvSpPr>
                <a:spLocks noChangeArrowheads="1"/>
              </p:cNvSpPr>
              <p:nvPr/>
            </p:nvSpPr>
            <p:spPr bwMode="auto">
              <a:xfrm>
                <a:off x="4681" y="1999"/>
                <a:ext cx="10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 charset="0"/>
                    <a:cs typeface="Arial" pitchFamily="34" charset="0"/>
                  </a:rPr>
                  <a:t>Load</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2" name="Line 101"/>
              <p:cNvSpPr>
                <a:spLocks noChangeShapeType="1"/>
              </p:cNvSpPr>
              <p:nvPr/>
            </p:nvSpPr>
            <p:spPr bwMode="auto">
              <a:xfrm>
                <a:off x="4344" y="2159"/>
                <a:ext cx="0" cy="6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3" name="Line 102"/>
              <p:cNvSpPr>
                <a:spLocks noChangeShapeType="1"/>
              </p:cNvSpPr>
              <p:nvPr/>
            </p:nvSpPr>
            <p:spPr bwMode="auto">
              <a:xfrm>
                <a:off x="4657" y="2205"/>
                <a:ext cx="0" cy="6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 name="Line 103"/>
              <p:cNvSpPr>
                <a:spLocks noChangeShapeType="1"/>
              </p:cNvSpPr>
              <p:nvPr/>
            </p:nvSpPr>
            <p:spPr bwMode="auto">
              <a:xfrm>
                <a:off x="4344" y="2273"/>
                <a:ext cx="3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5" name="Line 104"/>
              <p:cNvSpPr>
                <a:spLocks noChangeShapeType="1"/>
              </p:cNvSpPr>
              <p:nvPr/>
            </p:nvSpPr>
            <p:spPr bwMode="auto">
              <a:xfrm>
                <a:off x="4344" y="2227"/>
                <a:ext cx="0" cy="4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6" name="Line 105"/>
              <p:cNvSpPr>
                <a:spLocks noChangeShapeType="1"/>
              </p:cNvSpPr>
              <p:nvPr/>
            </p:nvSpPr>
            <p:spPr bwMode="auto">
              <a:xfrm>
                <a:off x="4561" y="2113"/>
                <a:ext cx="0" cy="16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Oval 106"/>
              <p:cNvSpPr>
                <a:spLocks noChangeArrowheads="1"/>
              </p:cNvSpPr>
              <p:nvPr/>
            </p:nvSpPr>
            <p:spPr bwMode="auto">
              <a:xfrm>
                <a:off x="4549" y="2261"/>
                <a:ext cx="24" cy="2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Oval 107"/>
              <p:cNvSpPr>
                <a:spLocks noChangeArrowheads="1"/>
              </p:cNvSpPr>
              <p:nvPr/>
            </p:nvSpPr>
            <p:spPr bwMode="auto">
              <a:xfrm>
                <a:off x="4553" y="2094"/>
                <a:ext cx="23" cy="2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Oval 108"/>
              <p:cNvSpPr>
                <a:spLocks noChangeArrowheads="1"/>
              </p:cNvSpPr>
              <p:nvPr/>
            </p:nvSpPr>
            <p:spPr bwMode="auto">
              <a:xfrm>
                <a:off x="4649" y="2197"/>
                <a:ext cx="24" cy="22"/>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Line 109"/>
              <p:cNvSpPr>
                <a:spLocks noChangeShapeType="1"/>
              </p:cNvSpPr>
              <p:nvPr/>
            </p:nvSpPr>
            <p:spPr bwMode="auto">
              <a:xfrm>
                <a:off x="4537" y="1943"/>
                <a:ext cx="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Line 110"/>
              <p:cNvSpPr>
                <a:spLocks noChangeShapeType="1"/>
              </p:cNvSpPr>
              <p:nvPr/>
            </p:nvSpPr>
            <p:spPr bwMode="auto">
              <a:xfrm>
                <a:off x="4537" y="2030"/>
                <a:ext cx="9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2" name="Oval 111"/>
              <p:cNvSpPr>
                <a:spLocks noChangeArrowheads="1"/>
              </p:cNvSpPr>
              <p:nvPr/>
            </p:nvSpPr>
            <p:spPr bwMode="auto">
              <a:xfrm>
                <a:off x="2876" y="1889"/>
                <a:ext cx="95" cy="91"/>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3" name="Freeform 112"/>
              <p:cNvSpPr>
                <a:spLocks/>
              </p:cNvSpPr>
              <p:nvPr/>
            </p:nvSpPr>
            <p:spPr bwMode="auto">
              <a:xfrm>
                <a:off x="2888" y="1927"/>
                <a:ext cx="72" cy="23"/>
              </a:xfrm>
              <a:custGeom>
                <a:avLst/>
                <a:gdLst>
                  <a:gd name="T0" fmla="*/ 1 w 72"/>
                  <a:gd name="T1" fmla="*/ 22 h 23"/>
                  <a:gd name="T2" fmla="*/ 2 w 72"/>
                  <a:gd name="T3" fmla="*/ 19 h 23"/>
                  <a:gd name="T4" fmla="*/ 4 w 72"/>
                  <a:gd name="T5" fmla="*/ 16 h 23"/>
                  <a:gd name="T6" fmla="*/ 5 w 72"/>
                  <a:gd name="T7" fmla="*/ 14 h 23"/>
                  <a:gd name="T8" fmla="*/ 6 w 72"/>
                  <a:gd name="T9" fmla="*/ 12 h 23"/>
                  <a:gd name="T10" fmla="*/ 8 w 72"/>
                  <a:gd name="T11" fmla="*/ 10 h 23"/>
                  <a:gd name="T12" fmla="*/ 10 w 72"/>
                  <a:gd name="T13" fmla="*/ 8 h 23"/>
                  <a:gd name="T14" fmla="*/ 11 w 72"/>
                  <a:gd name="T15" fmla="*/ 6 h 23"/>
                  <a:gd name="T16" fmla="*/ 15 w 72"/>
                  <a:gd name="T17" fmla="*/ 3 h 23"/>
                  <a:gd name="T18" fmla="*/ 17 w 72"/>
                  <a:gd name="T19" fmla="*/ 2 h 23"/>
                  <a:gd name="T20" fmla="*/ 19 w 72"/>
                  <a:gd name="T21" fmla="*/ 2 h 23"/>
                  <a:gd name="T22" fmla="*/ 20 w 72"/>
                  <a:gd name="T23" fmla="*/ 1 h 23"/>
                  <a:gd name="T24" fmla="*/ 26 w 72"/>
                  <a:gd name="T25" fmla="*/ 0 h 23"/>
                  <a:gd name="T26" fmla="*/ 28 w 72"/>
                  <a:gd name="T27" fmla="*/ 2 h 23"/>
                  <a:gd name="T28" fmla="*/ 30 w 72"/>
                  <a:gd name="T29" fmla="*/ 5 h 23"/>
                  <a:gd name="T30" fmla="*/ 33 w 72"/>
                  <a:gd name="T31" fmla="*/ 8 h 23"/>
                  <a:gd name="T32" fmla="*/ 36 w 72"/>
                  <a:gd name="T33" fmla="*/ 11 h 23"/>
                  <a:gd name="T34" fmla="*/ 37 w 72"/>
                  <a:gd name="T35" fmla="*/ 13 h 23"/>
                  <a:gd name="T36" fmla="*/ 38 w 72"/>
                  <a:gd name="T37" fmla="*/ 16 h 23"/>
                  <a:gd name="T38" fmla="*/ 42 w 72"/>
                  <a:gd name="T39" fmla="*/ 19 h 23"/>
                  <a:gd name="T40" fmla="*/ 44 w 72"/>
                  <a:gd name="T41" fmla="*/ 21 h 23"/>
                  <a:gd name="T42" fmla="*/ 47 w 72"/>
                  <a:gd name="T43" fmla="*/ 22 h 23"/>
                  <a:gd name="T44" fmla="*/ 51 w 72"/>
                  <a:gd name="T45" fmla="*/ 23 h 23"/>
                  <a:gd name="T46" fmla="*/ 53 w 72"/>
                  <a:gd name="T47" fmla="*/ 22 h 23"/>
                  <a:gd name="T48" fmla="*/ 54 w 72"/>
                  <a:gd name="T49" fmla="*/ 22 h 23"/>
                  <a:gd name="T50" fmla="*/ 56 w 72"/>
                  <a:gd name="T51" fmla="*/ 20 h 23"/>
                  <a:gd name="T52" fmla="*/ 59 w 72"/>
                  <a:gd name="T53" fmla="*/ 18 h 23"/>
                  <a:gd name="T54" fmla="*/ 61 w 72"/>
                  <a:gd name="T55" fmla="*/ 17 h 23"/>
                  <a:gd name="T56" fmla="*/ 63 w 72"/>
                  <a:gd name="T57" fmla="*/ 14 h 23"/>
                  <a:gd name="T58" fmla="*/ 65 w 72"/>
                  <a:gd name="T59" fmla="*/ 13 h 23"/>
                  <a:gd name="T60" fmla="*/ 66 w 72"/>
                  <a:gd name="T61" fmla="*/ 10 h 23"/>
                  <a:gd name="T62" fmla="*/ 67 w 72"/>
                  <a:gd name="T63" fmla="*/ 8 h 23"/>
                  <a:gd name="T64" fmla="*/ 69 w 72"/>
                  <a:gd name="T65" fmla="*/ 6 h 23"/>
                  <a:gd name="T66" fmla="*/ 70 w 72"/>
                  <a:gd name="T67" fmla="*/ 3 h 23"/>
                  <a:gd name="T68" fmla="*/ 72 w 72"/>
                  <a:gd name="T6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23">
                    <a:moveTo>
                      <a:pt x="0" y="23"/>
                    </a:moveTo>
                    <a:lnTo>
                      <a:pt x="1" y="22"/>
                    </a:lnTo>
                    <a:lnTo>
                      <a:pt x="1" y="20"/>
                    </a:lnTo>
                    <a:lnTo>
                      <a:pt x="2" y="19"/>
                    </a:lnTo>
                    <a:lnTo>
                      <a:pt x="3" y="17"/>
                    </a:lnTo>
                    <a:lnTo>
                      <a:pt x="4" y="16"/>
                    </a:lnTo>
                    <a:lnTo>
                      <a:pt x="4" y="15"/>
                    </a:lnTo>
                    <a:lnTo>
                      <a:pt x="5" y="14"/>
                    </a:lnTo>
                    <a:lnTo>
                      <a:pt x="6" y="13"/>
                    </a:lnTo>
                    <a:lnTo>
                      <a:pt x="6" y="12"/>
                    </a:lnTo>
                    <a:lnTo>
                      <a:pt x="7" y="11"/>
                    </a:lnTo>
                    <a:lnTo>
                      <a:pt x="8" y="10"/>
                    </a:lnTo>
                    <a:lnTo>
                      <a:pt x="9" y="9"/>
                    </a:lnTo>
                    <a:lnTo>
                      <a:pt x="10" y="8"/>
                    </a:lnTo>
                    <a:lnTo>
                      <a:pt x="11" y="7"/>
                    </a:lnTo>
                    <a:lnTo>
                      <a:pt x="11" y="6"/>
                    </a:lnTo>
                    <a:lnTo>
                      <a:pt x="13" y="5"/>
                    </a:lnTo>
                    <a:lnTo>
                      <a:pt x="15" y="3"/>
                    </a:lnTo>
                    <a:lnTo>
                      <a:pt x="16" y="3"/>
                    </a:lnTo>
                    <a:lnTo>
                      <a:pt x="17" y="2"/>
                    </a:lnTo>
                    <a:lnTo>
                      <a:pt x="18" y="2"/>
                    </a:lnTo>
                    <a:lnTo>
                      <a:pt x="19" y="2"/>
                    </a:lnTo>
                    <a:lnTo>
                      <a:pt x="19" y="1"/>
                    </a:lnTo>
                    <a:lnTo>
                      <a:pt x="20" y="1"/>
                    </a:lnTo>
                    <a:lnTo>
                      <a:pt x="21" y="0"/>
                    </a:lnTo>
                    <a:lnTo>
                      <a:pt x="26" y="0"/>
                    </a:lnTo>
                    <a:lnTo>
                      <a:pt x="27" y="2"/>
                    </a:lnTo>
                    <a:lnTo>
                      <a:pt x="28" y="2"/>
                    </a:lnTo>
                    <a:lnTo>
                      <a:pt x="29" y="3"/>
                    </a:lnTo>
                    <a:lnTo>
                      <a:pt x="30" y="5"/>
                    </a:lnTo>
                    <a:lnTo>
                      <a:pt x="33" y="7"/>
                    </a:lnTo>
                    <a:lnTo>
                      <a:pt x="33" y="8"/>
                    </a:lnTo>
                    <a:lnTo>
                      <a:pt x="34" y="10"/>
                    </a:lnTo>
                    <a:lnTo>
                      <a:pt x="36" y="11"/>
                    </a:lnTo>
                    <a:lnTo>
                      <a:pt x="36" y="13"/>
                    </a:lnTo>
                    <a:lnTo>
                      <a:pt x="37" y="13"/>
                    </a:lnTo>
                    <a:lnTo>
                      <a:pt x="38" y="14"/>
                    </a:lnTo>
                    <a:lnTo>
                      <a:pt x="38" y="16"/>
                    </a:lnTo>
                    <a:lnTo>
                      <a:pt x="41" y="18"/>
                    </a:lnTo>
                    <a:lnTo>
                      <a:pt x="42" y="19"/>
                    </a:lnTo>
                    <a:lnTo>
                      <a:pt x="43" y="20"/>
                    </a:lnTo>
                    <a:lnTo>
                      <a:pt x="44" y="21"/>
                    </a:lnTo>
                    <a:lnTo>
                      <a:pt x="45" y="22"/>
                    </a:lnTo>
                    <a:lnTo>
                      <a:pt x="47" y="22"/>
                    </a:lnTo>
                    <a:lnTo>
                      <a:pt x="48" y="23"/>
                    </a:lnTo>
                    <a:lnTo>
                      <a:pt x="51" y="23"/>
                    </a:lnTo>
                    <a:lnTo>
                      <a:pt x="51" y="22"/>
                    </a:lnTo>
                    <a:lnTo>
                      <a:pt x="53" y="22"/>
                    </a:lnTo>
                    <a:lnTo>
                      <a:pt x="53" y="22"/>
                    </a:lnTo>
                    <a:lnTo>
                      <a:pt x="54" y="22"/>
                    </a:lnTo>
                    <a:lnTo>
                      <a:pt x="55" y="21"/>
                    </a:lnTo>
                    <a:lnTo>
                      <a:pt x="56" y="20"/>
                    </a:lnTo>
                    <a:lnTo>
                      <a:pt x="56" y="20"/>
                    </a:lnTo>
                    <a:lnTo>
                      <a:pt x="59" y="18"/>
                    </a:lnTo>
                    <a:lnTo>
                      <a:pt x="60" y="17"/>
                    </a:lnTo>
                    <a:lnTo>
                      <a:pt x="61" y="17"/>
                    </a:lnTo>
                    <a:lnTo>
                      <a:pt x="61" y="16"/>
                    </a:lnTo>
                    <a:lnTo>
                      <a:pt x="63" y="14"/>
                    </a:lnTo>
                    <a:lnTo>
                      <a:pt x="63" y="13"/>
                    </a:lnTo>
                    <a:lnTo>
                      <a:pt x="65" y="13"/>
                    </a:lnTo>
                    <a:lnTo>
                      <a:pt x="65" y="11"/>
                    </a:lnTo>
                    <a:lnTo>
                      <a:pt x="66" y="10"/>
                    </a:lnTo>
                    <a:lnTo>
                      <a:pt x="67" y="9"/>
                    </a:lnTo>
                    <a:lnTo>
                      <a:pt x="67" y="8"/>
                    </a:lnTo>
                    <a:lnTo>
                      <a:pt x="68" y="7"/>
                    </a:lnTo>
                    <a:lnTo>
                      <a:pt x="69" y="6"/>
                    </a:lnTo>
                    <a:lnTo>
                      <a:pt x="70" y="5"/>
                    </a:lnTo>
                    <a:lnTo>
                      <a:pt x="70" y="3"/>
                    </a:lnTo>
                    <a:lnTo>
                      <a:pt x="71" y="2"/>
                    </a:lnTo>
                    <a:lnTo>
                      <a:pt x="7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4" name="Line 113"/>
              <p:cNvSpPr>
                <a:spLocks noChangeShapeType="1"/>
              </p:cNvSpPr>
              <p:nvPr/>
            </p:nvSpPr>
            <p:spPr bwMode="auto">
              <a:xfrm>
                <a:off x="2924" y="1977"/>
                <a:ext cx="0" cy="2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5" name="Line 114"/>
              <p:cNvSpPr>
                <a:spLocks noChangeShapeType="1"/>
              </p:cNvSpPr>
              <p:nvPr/>
            </p:nvSpPr>
            <p:spPr bwMode="auto">
              <a:xfrm>
                <a:off x="2924" y="2227"/>
                <a:ext cx="14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6" name="Line 115"/>
              <p:cNvSpPr>
                <a:spLocks noChangeShapeType="1"/>
              </p:cNvSpPr>
              <p:nvPr/>
            </p:nvSpPr>
            <p:spPr bwMode="auto">
              <a:xfrm flipH="1">
                <a:off x="2924" y="2034"/>
                <a:ext cx="20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7" name="Line 116"/>
              <p:cNvSpPr>
                <a:spLocks noChangeShapeType="1"/>
              </p:cNvSpPr>
              <p:nvPr/>
            </p:nvSpPr>
            <p:spPr bwMode="auto">
              <a:xfrm>
                <a:off x="2924" y="1840"/>
                <a:ext cx="0" cy="4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8" name="Line 117"/>
              <p:cNvSpPr>
                <a:spLocks noChangeShapeType="1"/>
              </p:cNvSpPr>
              <p:nvPr/>
            </p:nvSpPr>
            <p:spPr bwMode="auto">
              <a:xfrm>
                <a:off x="2924" y="1840"/>
                <a:ext cx="1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9" name="Line 118"/>
              <p:cNvSpPr>
                <a:spLocks noChangeShapeType="1"/>
              </p:cNvSpPr>
              <p:nvPr/>
            </p:nvSpPr>
            <p:spPr bwMode="auto">
              <a:xfrm>
                <a:off x="3044" y="1840"/>
                <a:ext cx="0" cy="9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0" name="Line 119"/>
              <p:cNvSpPr>
                <a:spLocks noChangeShapeType="1"/>
              </p:cNvSpPr>
              <p:nvPr/>
            </p:nvSpPr>
            <p:spPr bwMode="auto">
              <a:xfrm flipH="1">
                <a:off x="3041" y="1943"/>
                <a:ext cx="8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1" name="Line 120"/>
              <p:cNvSpPr>
                <a:spLocks noChangeShapeType="1"/>
              </p:cNvSpPr>
              <p:nvPr/>
            </p:nvSpPr>
            <p:spPr bwMode="auto">
              <a:xfrm>
                <a:off x="3044" y="1931"/>
                <a:ext cx="0" cy="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2" name="Line 121"/>
              <p:cNvSpPr>
                <a:spLocks noChangeShapeType="1"/>
              </p:cNvSpPr>
              <p:nvPr/>
            </p:nvSpPr>
            <p:spPr bwMode="auto">
              <a:xfrm>
                <a:off x="3044" y="2110"/>
                <a:ext cx="0" cy="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3" name="Oval 122"/>
              <p:cNvSpPr>
                <a:spLocks noChangeArrowheads="1"/>
              </p:cNvSpPr>
              <p:nvPr/>
            </p:nvSpPr>
            <p:spPr bwMode="auto">
              <a:xfrm>
                <a:off x="3321" y="2144"/>
                <a:ext cx="24" cy="22"/>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Line 123"/>
              <p:cNvSpPr>
                <a:spLocks noChangeShapeType="1"/>
              </p:cNvSpPr>
              <p:nvPr/>
            </p:nvSpPr>
            <p:spPr bwMode="auto">
              <a:xfrm>
                <a:off x="4372" y="1931"/>
                <a:ext cx="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5" name="Oval 124"/>
              <p:cNvSpPr>
                <a:spLocks noChangeArrowheads="1"/>
              </p:cNvSpPr>
              <p:nvPr/>
            </p:nvSpPr>
            <p:spPr bwMode="auto">
              <a:xfrm>
                <a:off x="2912" y="2022"/>
                <a:ext cx="23" cy="2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Oval 125"/>
              <p:cNvSpPr>
                <a:spLocks noChangeArrowheads="1"/>
              </p:cNvSpPr>
              <p:nvPr/>
            </p:nvSpPr>
            <p:spPr bwMode="auto">
              <a:xfrm>
                <a:off x="4332" y="2148"/>
                <a:ext cx="24" cy="22"/>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Line 126"/>
              <p:cNvSpPr>
                <a:spLocks noChangeShapeType="1"/>
              </p:cNvSpPr>
              <p:nvPr/>
            </p:nvSpPr>
            <p:spPr bwMode="auto">
              <a:xfrm flipH="1">
                <a:off x="3125" y="1931"/>
                <a:ext cx="1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 name="Line 127"/>
              <p:cNvSpPr>
                <a:spLocks noChangeShapeType="1"/>
              </p:cNvSpPr>
              <p:nvPr/>
            </p:nvSpPr>
            <p:spPr bwMode="auto">
              <a:xfrm flipH="1">
                <a:off x="3128" y="1954"/>
                <a:ext cx="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Line 128"/>
              <p:cNvSpPr>
                <a:spLocks noChangeShapeType="1"/>
              </p:cNvSpPr>
              <p:nvPr/>
            </p:nvSpPr>
            <p:spPr bwMode="auto">
              <a:xfrm flipH="1">
                <a:off x="3125" y="2022"/>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 name="Line 129"/>
              <p:cNvSpPr>
                <a:spLocks noChangeShapeType="1"/>
              </p:cNvSpPr>
              <p:nvPr/>
            </p:nvSpPr>
            <p:spPr bwMode="auto">
              <a:xfrm flipH="1">
                <a:off x="3128" y="2045"/>
                <a:ext cx="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Line 130"/>
              <p:cNvSpPr>
                <a:spLocks noChangeShapeType="1"/>
              </p:cNvSpPr>
              <p:nvPr/>
            </p:nvSpPr>
            <p:spPr bwMode="auto">
              <a:xfrm flipH="1">
                <a:off x="3128" y="2091"/>
                <a:ext cx="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Line 131"/>
              <p:cNvSpPr>
                <a:spLocks noChangeShapeType="1"/>
              </p:cNvSpPr>
              <p:nvPr/>
            </p:nvSpPr>
            <p:spPr bwMode="auto">
              <a:xfrm flipH="1">
                <a:off x="3128" y="2113"/>
                <a:ext cx="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Line 132"/>
              <p:cNvSpPr>
                <a:spLocks noChangeShapeType="1"/>
              </p:cNvSpPr>
              <p:nvPr/>
            </p:nvSpPr>
            <p:spPr bwMode="auto">
              <a:xfrm>
                <a:off x="4380" y="1954"/>
                <a:ext cx="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 name="Line 133"/>
              <p:cNvSpPr>
                <a:spLocks noChangeShapeType="1"/>
              </p:cNvSpPr>
              <p:nvPr/>
            </p:nvSpPr>
            <p:spPr bwMode="auto">
              <a:xfrm>
                <a:off x="4380" y="2091"/>
                <a:ext cx="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Rectangle 134"/>
              <p:cNvSpPr>
                <a:spLocks noChangeArrowheads="1"/>
              </p:cNvSpPr>
              <p:nvPr/>
            </p:nvSpPr>
            <p:spPr bwMode="auto">
              <a:xfrm>
                <a:off x="3792" y="2182"/>
                <a:ext cx="11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rgbClr val="000000"/>
                    </a:solidFill>
                    <a:effectLst/>
                    <a:latin typeface="Arial" pitchFamily="34" charset="0"/>
                    <a:cs typeface="Arial" pitchFamily="34" charset="0"/>
                  </a:rPr>
                  <a:t>(b)</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6" name="Line 135"/>
              <p:cNvSpPr>
                <a:spLocks noChangeShapeType="1"/>
              </p:cNvSpPr>
              <p:nvPr/>
            </p:nvSpPr>
            <p:spPr bwMode="auto">
              <a:xfrm>
                <a:off x="3425" y="2461"/>
                <a:ext cx="54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7" name="Line 136"/>
              <p:cNvSpPr>
                <a:spLocks noChangeShapeType="1"/>
              </p:cNvSpPr>
              <p:nvPr/>
            </p:nvSpPr>
            <p:spPr bwMode="auto">
              <a:xfrm>
                <a:off x="3970" y="2461"/>
                <a:ext cx="45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8" name="Line 137"/>
              <p:cNvSpPr>
                <a:spLocks noChangeShapeType="1"/>
              </p:cNvSpPr>
              <p:nvPr/>
            </p:nvSpPr>
            <p:spPr bwMode="auto">
              <a:xfrm>
                <a:off x="3235" y="2618"/>
                <a:ext cx="2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Line 138"/>
              <p:cNvSpPr>
                <a:spLocks noChangeShapeType="1"/>
              </p:cNvSpPr>
              <p:nvPr/>
            </p:nvSpPr>
            <p:spPr bwMode="auto">
              <a:xfrm>
                <a:off x="3235" y="2644"/>
                <a:ext cx="2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0" name="Line 139"/>
              <p:cNvSpPr>
                <a:spLocks noChangeShapeType="1"/>
              </p:cNvSpPr>
              <p:nvPr/>
            </p:nvSpPr>
            <p:spPr bwMode="auto">
              <a:xfrm>
                <a:off x="3235" y="2723"/>
                <a:ext cx="19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1" name="Line 140"/>
              <p:cNvSpPr>
                <a:spLocks noChangeShapeType="1"/>
              </p:cNvSpPr>
              <p:nvPr/>
            </p:nvSpPr>
            <p:spPr bwMode="auto">
              <a:xfrm>
                <a:off x="3235" y="2566"/>
                <a:ext cx="2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2" name="Line 141"/>
              <p:cNvSpPr>
                <a:spLocks noChangeShapeType="1"/>
              </p:cNvSpPr>
              <p:nvPr/>
            </p:nvSpPr>
            <p:spPr bwMode="auto">
              <a:xfrm>
                <a:off x="3425" y="2776"/>
                <a:ext cx="54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 name="Line 142"/>
              <p:cNvSpPr>
                <a:spLocks noChangeShapeType="1"/>
              </p:cNvSpPr>
              <p:nvPr/>
            </p:nvSpPr>
            <p:spPr bwMode="auto">
              <a:xfrm>
                <a:off x="3970" y="2776"/>
                <a:ext cx="45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 name="Freeform 143"/>
              <p:cNvSpPr>
                <a:spLocks/>
              </p:cNvSpPr>
              <p:nvPr/>
            </p:nvSpPr>
            <p:spPr bwMode="auto">
              <a:xfrm>
                <a:off x="4421" y="2461"/>
                <a:ext cx="47" cy="315"/>
              </a:xfrm>
              <a:custGeom>
                <a:avLst/>
                <a:gdLst>
                  <a:gd name="T0" fmla="*/ 0 w 47"/>
                  <a:gd name="T1" fmla="*/ 0 h 315"/>
                  <a:gd name="T2" fmla="*/ 3 w 47"/>
                  <a:gd name="T3" fmla="*/ 5 h 315"/>
                  <a:gd name="T4" fmla="*/ 5 w 47"/>
                  <a:gd name="T5" fmla="*/ 10 h 315"/>
                  <a:gd name="T6" fmla="*/ 8 w 47"/>
                  <a:gd name="T7" fmla="*/ 15 h 315"/>
                  <a:gd name="T8" fmla="*/ 11 w 47"/>
                  <a:gd name="T9" fmla="*/ 20 h 315"/>
                  <a:gd name="T10" fmla="*/ 14 w 47"/>
                  <a:gd name="T11" fmla="*/ 24 h 315"/>
                  <a:gd name="T12" fmla="*/ 16 w 47"/>
                  <a:gd name="T13" fmla="*/ 29 h 315"/>
                  <a:gd name="T14" fmla="*/ 18 w 47"/>
                  <a:gd name="T15" fmla="*/ 34 h 315"/>
                  <a:gd name="T16" fmla="*/ 21 w 47"/>
                  <a:gd name="T17" fmla="*/ 39 h 315"/>
                  <a:gd name="T18" fmla="*/ 23 w 47"/>
                  <a:gd name="T19" fmla="*/ 44 h 315"/>
                  <a:gd name="T20" fmla="*/ 25 w 47"/>
                  <a:gd name="T21" fmla="*/ 49 h 315"/>
                  <a:gd name="T22" fmla="*/ 27 w 47"/>
                  <a:gd name="T23" fmla="*/ 54 h 315"/>
                  <a:gd name="T24" fmla="*/ 29 w 47"/>
                  <a:gd name="T25" fmla="*/ 59 h 315"/>
                  <a:gd name="T26" fmla="*/ 31 w 47"/>
                  <a:gd name="T27" fmla="*/ 64 h 315"/>
                  <a:gd name="T28" fmla="*/ 32 w 47"/>
                  <a:gd name="T29" fmla="*/ 68 h 315"/>
                  <a:gd name="T30" fmla="*/ 34 w 47"/>
                  <a:gd name="T31" fmla="*/ 73 h 315"/>
                  <a:gd name="T32" fmla="*/ 35 w 47"/>
                  <a:gd name="T33" fmla="*/ 79 h 315"/>
                  <a:gd name="T34" fmla="*/ 37 w 47"/>
                  <a:gd name="T35" fmla="*/ 84 h 315"/>
                  <a:gd name="T36" fmla="*/ 38 w 47"/>
                  <a:gd name="T37" fmla="*/ 89 h 315"/>
                  <a:gd name="T38" fmla="*/ 40 w 47"/>
                  <a:gd name="T39" fmla="*/ 94 h 315"/>
                  <a:gd name="T40" fmla="*/ 40 w 47"/>
                  <a:gd name="T41" fmla="*/ 99 h 315"/>
                  <a:gd name="T42" fmla="*/ 41 w 47"/>
                  <a:gd name="T43" fmla="*/ 103 h 315"/>
                  <a:gd name="T44" fmla="*/ 43 w 47"/>
                  <a:gd name="T45" fmla="*/ 108 h 315"/>
                  <a:gd name="T46" fmla="*/ 43 w 47"/>
                  <a:gd name="T47" fmla="*/ 113 h 315"/>
                  <a:gd name="T48" fmla="*/ 44 w 47"/>
                  <a:gd name="T49" fmla="*/ 118 h 315"/>
                  <a:gd name="T50" fmla="*/ 45 w 47"/>
                  <a:gd name="T51" fmla="*/ 123 h 315"/>
                  <a:gd name="T52" fmla="*/ 45 w 47"/>
                  <a:gd name="T53" fmla="*/ 128 h 315"/>
                  <a:gd name="T54" fmla="*/ 46 w 47"/>
                  <a:gd name="T55" fmla="*/ 133 h 315"/>
                  <a:gd name="T56" fmla="*/ 47 w 47"/>
                  <a:gd name="T57" fmla="*/ 138 h 315"/>
                  <a:gd name="T58" fmla="*/ 47 w 47"/>
                  <a:gd name="T59" fmla="*/ 143 h 315"/>
                  <a:gd name="T60" fmla="*/ 47 w 47"/>
                  <a:gd name="T61" fmla="*/ 147 h 315"/>
                  <a:gd name="T62" fmla="*/ 47 w 47"/>
                  <a:gd name="T63" fmla="*/ 167 h 315"/>
                  <a:gd name="T64" fmla="*/ 47 w 47"/>
                  <a:gd name="T65" fmla="*/ 172 h 315"/>
                  <a:gd name="T66" fmla="*/ 47 w 47"/>
                  <a:gd name="T67" fmla="*/ 177 h 315"/>
                  <a:gd name="T68" fmla="*/ 46 w 47"/>
                  <a:gd name="T69" fmla="*/ 182 h 315"/>
                  <a:gd name="T70" fmla="*/ 45 w 47"/>
                  <a:gd name="T71" fmla="*/ 187 h 315"/>
                  <a:gd name="T72" fmla="*/ 45 w 47"/>
                  <a:gd name="T73" fmla="*/ 191 h 315"/>
                  <a:gd name="T74" fmla="*/ 44 w 47"/>
                  <a:gd name="T75" fmla="*/ 196 h 315"/>
                  <a:gd name="T76" fmla="*/ 43 w 47"/>
                  <a:gd name="T77" fmla="*/ 201 h 315"/>
                  <a:gd name="T78" fmla="*/ 43 w 47"/>
                  <a:gd name="T79" fmla="*/ 206 h 315"/>
                  <a:gd name="T80" fmla="*/ 41 w 47"/>
                  <a:gd name="T81" fmla="*/ 211 h 315"/>
                  <a:gd name="T82" fmla="*/ 40 w 47"/>
                  <a:gd name="T83" fmla="*/ 216 h 315"/>
                  <a:gd name="T84" fmla="*/ 40 w 47"/>
                  <a:gd name="T85" fmla="*/ 221 h 315"/>
                  <a:gd name="T86" fmla="*/ 38 w 47"/>
                  <a:gd name="T87" fmla="*/ 226 h 315"/>
                  <a:gd name="T88" fmla="*/ 37 w 47"/>
                  <a:gd name="T89" fmla="*/ 231 h 315"/>
                  <a:gd name="T90" fmla="*/ 35 w 47"/>
                  <a:gd name="T91" fmla="*/ 236 h 315"/>
                  <a:gd name="T92" fmla="*/ 34 w 47"/>
                  <a:gd name="T93" fmla="*/ 241 h 315"/>
                  <a:gd name="T94" fmla="*/ 32 w 47"/>
                  <a:gd name="T95" fmla="*/ 246 h 315"/>
                  <a:gd name="T96" fmla="*/ 31 w 47"/>
                  <a:gd name="T97" fmla="*/ 251 h 315"/>
                  <a:gd name="T98" fmla="*/ 29 w 47"/>
                  <a:gd name="T99" fmla="*/ 256 h 315"/>
                  <a:gd name="T100" fmla="*/ 27 w 47"/>
                  <a:gd name="T101" fmla="*/ 261 h 315"/>
                  <a:gd name="T102" fmla="*/ 25 w 47"/>
                  <a:gd name="T103" fmla="*/ 266 h 315"/>
                  <a:gd name="T104" fmla="*/ 23 w 47"/>
                  <a:gd name="T105" fmla="*/ 270 h 315"/>
                  <a:gd name="T106" fmla="*/ 21 w 47"/>
                  <a:gd name="T107" fmla="*/ 275 h 315"/>
                  <a:gd name="T108" fmla="*/ 18 w 47"/>
                  <a:gd name="T109" fmla="*/ 280 h 315"/>
                  <a:gd name="T110" fmla="*/ 16 w 47"/>
                  <a:gd name="T111" fmla="*/ 285 h 315"/>
                  <a:gd name="T112" fmla="*/ 14 w 47"/>
                  <a:gd name="T113" fmla="*/ 290 h 315"/>
                  <a:gd name="T114" fmla="*/ 11 w 47"/>
                  <a:gd name="T115" fmla="*/ 295 h 315"/>
                  <a:gd name="T116" fmla="*/ 8 w 47"/>
                  <a:gd name="T117" fmla="*/ 300 h 315"/>
                  <a:gd name="T118" fmla="*/ 5 w 47"/>
                  <a:gd name="T119" fmla="*/ 305 h 315"/>
                  <a:gd name="T120" fmla="*/ 3 w 47"/>
                  <a:gd name="T121" fmla="*/ 310 h 315"/>
                  <a:gd name="T122" fmla="*/ 0 w 47"/>
                  <a:gd name="T123"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 h="315">
                    <a:moveTo>
                      <a:pt x="0" y="0"/>
                    </a:moveTo>
                    <a:lnTo>
                      <a:pt x="3" y="5"/>
                    </a:lnTo>
                    <a:lnTo>
                      <a:pt x="5" y="10"/>
                    </a:lnTo>
                    <a:lnTo>
                      <a:pt x="8" y="15"/>
                    </a:lnTo>
                    <a:lnTo>
                      <a:pt x="11" y="20"/>
                    </a:lnTo>
                    <a:lnTo>
                      <a:pt x="14" y="24"/>
                    </a:lnTo>
                    <a:lnTo>
                      <a:pt x="16" y="29"/>
                    </a:lnTo>
                    <a:lnTo>
                      <a:pt x="18" y="34"/>
                    </a:lnTo>
                    <a:lnTo>
                      <a:pt x="21" y="39"/>
                    </a:lnTo>
                    <a:lnTo>
                      <a:pt x="23" y="44"/>
                    </a:lnTo>
                    <a:lnTo>
                      <a:pt x="25" y="49"/>
                    </a:lnTo>
                    <a:lnTo>
                      <a:pt x="27" y="54"/>
                    </a:lnTo>
                    <a:lnTo>
                      <a:pt x="29" y="59"/>
                    </a:lnTo>
                    <a:lnTo>
                      <a:pt x="31" y="64"/>
                    </a:lnTo>
                    <a:lnTo>
                      <a:pt x="32" y="68"/>
                    </a:lnTo>
                    <a:lnTo>
                      <a:pt x="34" y="73"/>
                    </a:lnTo>
                    <a:lnTo>
                      <a:pt x="35" y="79"/>
                    </a:lnTo>
                    <a:lnTo>
                      <a:pt x="37" y="84"/>
                    </a:lnTo>
                    <a:lnTo>
                      <a:pt x="38" y="89"/>
                    </a:lnTo>
                    <a:lnTo>
                      <a:pt x="40" y="94"/>
                    </a:lnTo>
                    <a:lnTo>
                      <a:pt x="40" y="99"/>
                    </a:lnTo>
                    <a:lnTo>
                      <a:pt x="41" y="103"/>
                    </a:lnTo>
                    <a:lnTo>
                      <a:pt x="43" y="108"/>
                    </a:lnTo>
                    <a:lnTo>
                      <a:pt x="43" y="113"/>
                    </a:lnTo>
                    <a:lnTo>
                      <a:pt x="44" y="118"/>
                    </a:lnTo>
                    <a:lnTo>
                      <a:pt x="45" y="123"/>
                    </a:lnTo>
                    <a:lnTo>
                      <a:pt x="45" y="128"/>
                    </a:lnTo>
                    <a:lnTo>
                      <a:pt x="46" y="133"/>
                    </a:lnTo>
                    <a:lnTo>
                      <a:pt x="47" y="138"/>
                    </a:lnTo>
                    <a:lnTo>
                      <a:pt x="47" y="143"/>
                    </a:lnTo>
                    <a:lnTo>
                      <a:pt x="47" y="147"/>
                    </a:lnTo>
                    <a:lnTo>
                      <a:pt x="47" y="167"/>
                    </a:lnTo>
                    <a:lnTo>
                      <a:pt x="47" y="172"/>
                    </a:lnTo>
                    <a:lnTo>
                      <a:pt x="47" y="177"/>
                    </a:lnTo>
                    <a:lnTo>
                      <a:pt x="46" y="182"/>
                    </a:lnTo>
                    <a:lnTo>
                      <a:pt x="45" y="187"/>
                    </a:lnTo>
                    <a:lnTo>
                      <a:pt x="45" y="191"/>
                    </a:lnTo>
                    <a:lnTo>
                      <a:pt x="44" y="196"/>
                    </a:lnTo>
                    <a:lnTo>
                      <a:pt x="43" y="201"/>
                    </a:lnTo>
                    <a:lnTo>
                      <a:pt x="43" y="206"/>
                    </a:lnTo>
                    <a:lnTo>
                      <a:pt x="41" y="211"/>
                    </a:lnTo>
                    <a:lnTo>
                      <a:pt x="40" y="216"/>
                    </a:lnTo>
                    <a:lnTo>
                      <a:pt x="40" y="221"/>
                    </a:lnTo>
                    <a:lnTo>
                      <a:pt x="38" y="226"/>
                    </a:lnTo>
                    <a:lnTo>
                      <a:pt x="37" y="231"/>
                    </a:lnTo>
                    <a:lnTo>
                      <a:pt x="35" y="236"/>
                    </a:lnTo>
                    <a:lnTo>
                      <a:pt x="34" y="241"/>
                    </a:lnTo>
                    <a:lnTo>
                      <a:pt x="32" y="246"/>
                    </a:lnTo>
                    <a:lnTo>
                      <a:pt x="31" y="251"/>
                    </a:lnTo>
                    <a:lnTo>
                      <a:pt x="29" y="256"/>
                    </a:lnTo>
                    <a:lnTo>
                      <a:pt x="27" y="261"/>
                    </a:lnTo>
                    <a:lnTo>
                      <a:pt x="25" y="266"/>
                    </a:lnTo>
                    <a:lnTo>
                      <a:pt x="23" y="270"/>
                    </a:lnTo>
                    <a:lnTo>
                      <a:pt x="21" y="275"/>
                    </a:lnTo>
                    <a:lnTo>
                      <a:pt x="18" y="280"/>
                    </a:lnTo>
                    <a:lnTo>
                      <a:pt x="16" y="285"/>
                    </a:lnTo>
                    <a:lnTo>
                      <a:pt x="14" y="290"/>
                    </a:lnTo>
                    <a:lnTo>
                      <a:pt x="11" y="295"/>
                    </a:lnTo>
                    <a:lnTo>
                      <a:pt x="8" y="300"/>
                    </a:lnTo>
                    <a:lnTo>
                      <a:pt x="5" y="305"/>
                    </a:lnTo>
                    <a:lnTo>
                      <a:pt x="3" y="310"/>
                    </a:lnTo>
                    <a:lnTo>
                      <a:pt x="0" y="3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5" name="Freeform 144"/>
              <p:cNvSpPr>
                <a:spLocks/>
              </p:cNvSpPr>
              <p:nvPr/>
            </p:nvSpPr>
            <p:spPr bwMode="auto">
              <a:xfrm>
                <a:off x="3425" y="2461"/>
                <a:ext cx="47" cy="315"/>
              </a:xfrm>
              <a:custGeom>
                <a:avLst/>
                <a:gdLst>
                  <a:gd name="T0" fmla="*/ 0 w 47"/>
                  <a:gd name="T1" fmla="*/ 0 h 315"/>
                  <a:gd name="T2" fmla="*/ 3 w 47"/>
                  <a:gd name="T3" fmla="*/ 5 h 315"/>
                  <a:gd name="T4" fmla="*/ 5 w 47"/>
                  <a:gd name="T5" fmla="*/ 10 h 315"/>
                  <a:gd name="T6" fmla="*/ 8 w 47"/>
                  <a:gd name="T7" fmla="*/ 15 h 315"/>
                  <a:gd name="T8" fmla="*/ 11 w 47"/>
                  <a:gd name="T9" fmla="*/ 20 h 315"/>
                  <a:gd name="T10" fmla="*/ 14 w 47"/>
                  <a:gd name="T11" fmla="*/ 24 h 315"/>
                  <a:gd name="T12" fmla="*/ 15 w 47"/>
                  <a:gd name="T13" fmla="*/ 29 h 315"/>
                  <a:gd name="T14" fmla="*/ 18 w 47"/>
                  <a:gd name="T15" fmla="*/ 34 h 315"/>
                  <a:gd name="T16" fmla="*/ 20 w 47"/>
                  <a:gd name="T17" fmla="*/ 39 h 315"/>
                  <a:gd name="T18" fmla="*/ 22 w 47"/>
                  <a:gd name="T19" fmla="*/ 44 h 315"/>
                  <a:gd name="T20" fmla="*/ 25 w 47"/>
                  <a:gd name="T21" fmla="*/ 49 h 315"/>
                  <a:gd name="T22" fmla="*/ 27 w 47"/>
                  <a:gd name="T23" fmla="*/ 54 h 315"/>
                  <a:gd name="T24" fmla="*/ 29 w 47"/>
                  <a:gd name="T25" fmla="*/ 59 h 315"/>
                  <a:gd name="T26" fmla="*/ 31 w 47"/>
                  <a:gd name="T27" fmla="*/ 64 h 315"/>
                  <a:gd name="T28" fmla="*/ 32 w 47"/>
                  <a:gd name="T29" fmla="*/ 68 h 315"/>
                  <a:gd name="T30" fmla="*/ 34 w 47"/>
                  <a:gd name="T31" fmla="*/ 73 h 315"/>
                  <a:gd name="T32" fmla="*/ 35 w 47"/>
                  <a:gd name="T33" fmla="*/ 79 h 315"/>
                  <a:gd name="T34" fmla="*/ 37 w 47"/>
                  <a:gd name="T35" fmla="*/ 84 h 315"/>
                  <a:gd name="T36" fmla="*/ 38 w 47"/>
                  <a:gd name="T37" fmla="*/ 89 h 315"/>
                  <a:gd name="T38" fmla="*/ 39 w 47"/>
                  <a:gd name="T39" fmla="*/ 94 h 315"/>
                  <a:gd name="T40" fmla="*/ 40 w 47"/>
                  <a:gd name="T41" fmla="*/ 99 h 315"/>
                  <a:gd name="T42" fmla="*/ 41 w 47"/>
                  <a:gd name="T43" fmla="*/ 103 h 315"/>
                  <a:gd name="T44" fmla="*/ 43 w 47"/>
                  <a:gd name="T45" fmla="*/ 108 h 315"/>
                  <a:gd name="T46" fmla="*/ 43 w 47"/>
                  <a:gd name="T47" fmla="*/ 113 h 315"/>
                  <a:gd name="T48" fmla="*/ 44 w 47"/>
                  <a:gd name="T49" fmla="*/ 118 h 315"/>
                  <a:gd name="T50" fmla="*/ 44 w 47"/>
                  <a:gd name="T51" fmla="*/ 123 h 315"/>
                  <a:gd name="T52" fmla="*/ 45 w 47"/>
                  <a:gd name="T53" fmla="*/ 128 h 315"/>
                  <a:gd name="T54" fmla="*/ 46 w 47"/>
                  <a:gd name="T55" fmla="*/ 133 h 315"/>
                  <a:gd name="T56" fmla="*/ 46 w 47"/>
                  <a:gd name="T57" fmla="*/ 138 h 315"/>
                  <a:gd name="T58" fmla="*/ 46 w 47"/>
                  <a:gd name="T59" fmla="*/ 143 h 315"/>
                  <a:gd name="T60" fmla="*/ 47 w 47"/>
                  <a:gd name="T61" fmla="*/ 147 h 315"/>
                  <a:gd name="T62" fmla="*/ 47 w 47"/>
                  <a:gd name="T63" fmla="*/ 167 h 315"/>
                  <a:gd name="T64" fmla="*/ 46 w 47"/>
                  <a:gd name="T65" fmla="*/ 172 h 315"/>
                  <a:gd name="T66" fmla="*/ 46 w 47"/>
                  <a:gd name="T67" fmla="*/ 177 h 315"/>
                  <a:gd name="T68" fmla="*/ 46 w 47"/>
                  <a:gd name="T69" fmla="*/ 182 h 315"/>
                  <a:gd name="T70" fmla="*/ 45 w 47"/>
                  <a:gd name="T71" fmla="*/ 187 h 315"/>
                  <a:gd name="T72" fmla="*/ 44 w 47"/>
                  <a:gd name="T73" fmla="*/ 191 h 315"/>
                  <a:gd name="T74" fmla="*/ 44 w 47"/>
                  <a:gd name="T75" fmla="*/ 196 h 315"/>
                  <a:gd name="T76" fmla="*/ 43 w 47"/>
                  <a:gd name="T77" fmla="*/ 201 h 315"/>
                  <a:gd name="T78" fmla="*/ 43 w 47"/>
                  <a:gd name="T79" fmla="*/ 206 h 315"/>
                  <a:gd name="T80" fmla="*/ 41 w 47"/>
                  <a:gd name="T81" fmla="*/ 211 h 315"/>
                  <a:gd name="T82" fmla="*/ 40 w 47"/>
                  <a:gd name="T83" fmla="*/ 216 h 315"/>
                  <a:gd name="T84" fmla="*/ 39 w 47"/>
                  <a:gd name="T85" fmla="*/ 221 h 315"/>
                  <a:gd name="T86" fmla="*/ 38 w 47"/>
                  <a:gd name="T87" fmla="*/ 226 h 315"/>
                  <a:gd name="T88" fmla="*/ 37 w 47"/>
                  <a:gd name="T89" fmla="*/ 231 h 315"/>
                  <a:gd name="T90" fmla="*/ 35 w 47"/>
                  <a:gd name="T91" fmla="*/ 236 h 315"/>
                  <a:gd name="T92" fmla="*/ 34 w 47"/>
                  <a:gd name="T93" fmla="*/ 241 h 315"/>
                  <a:gd name="T94" fmla="*/ 32 w 47"/>
                  <a:gd name="T95" fmla="*/ 246 h 315"/>
                  <a:gd name="T96" fmla="*/ 31 w 47"/>
                  <a:gd name="T97" fmla="*/ 251 h 315"/>
                  <a:gd name="T98" fmla="*/ 29 w 47"/>
                  <a:gd name="T99" fmla="*/ 256 h 315"/>
                  <a:gd name="T100" fmla="*/ 27 w 47"/>
                  <a:gd name="T101" fmla="*/ 261 h 315"/>
                  <a:gd name="T102" fmla="*/ 25 w 47"/>
                  <a:gd name="T103" fmla="*/ 266 h 315"/>
                  <a:gd name="T104" fmla="*/ 22 w 47"/>
                  <a:gd name="T105" fmla="*/ 270 h 315"/>
                  <a:gd name="T106" fmla="*/ 20 w 47"/>
                  <a:gd name="T107" fmla="*/ 275 h 315"/>
                  <a:gd name="T108" fmla="*/ 18 w 47"/>
                  <a:gd name="T109" fmla="*/ 280 h 315"/>
                  <a:gd name="T110" fmla="*/ 15 w 47"/>
                  <a:gd name="T111" fmla="*/ 285 h 315"/>
                  <a:gd name="T112" fmla="*/ 14 w 47"/>
                  <a:gd name="T113" fmla="*/ 290 h 315"/>
                  <a:gd name="T114" fmla="*/ 11 w 47"/>
                  <a:gd name="T115" fmla="*/ 295 h 315"/>
                  <a:gd name="T116" fmla="*/ 8 w 47"/>
                  <a:gd name="T117" fmla="*/ 300 h 315"/>
                  <a:gd name="T118" fmla="*/ 5 w 47"/>
                  <a:gd name="T119" fmla="*/ 305 h 315"/>
                  <a:gd name="T120" fmla="*/ 3 w 47"/>
                  <a:gd name="T121" fmla="*/ 310 h 315"/>
                  <a:gd name="T122" fmla="*/ 0 w 47"/>
                  <a:gd name="T123"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 h="315">
                    <a:moveTo>
                      <a:pt x="0" y="0"/>
                    </a:moveTo>
                    <a:lnTo>
                      <a:pt x="3" y="5"/>
                    </a:lnTo>
                    <a:lnTo>
                      <a:pt x="5" y="10"/>
                    </a:lnTo>
                    <a:lnTo>
                      <a:pt x="8" y="15"/>
                    </a:lnTo>
                    <a:lnTo>
                      <a:pt x="11" y="20"/>
                    </a:lnTo>
                    <a:lnTo>
                      <a:pt x="14" y="24"/>
                    </a:lnTo>
                    <a:lnTo>
                      <a:pt x="15" y="29"/>
                    </a:lnTo>
                    <a:lnTo>
                      <a:pt x="18" y="34"/>
                    </a:lnTo>
                    <a:lnTo>
                      <a:pt x="20" y="39"/>
                    </a:lnTo>
                    <a:lnTo>
                      <a:pt x="22" y="44"/>
                    </a:lnTo>
                    <a:lnTo>
                      <a:pt x="25" y="49"/>
                    </a:lnTo>
                    <a:lnTo>
                      <a:pt x="27" y="54"/>
                    </a:lnTo>
                    <a:lnTo>
                      <a:pt x="29" y="59"/>
                    </a:lnTo>
                    <a:lnTo>
                      <a:pt x="31" y="64"/>
                    </a:lnTo>
                    <a:lnTo>
                      <a:pt x="32" y="68"/>
                    </a:lnTo>
                    <a:lnTo>
                      <a:pt x="34" y="73"/>
                    </a:lnTo>
                    <a:lnTo>
                      <a:pt x="35" y="79"/>
                    </a:lnTo>
                    <a:lnTo>
                      <a:pt x="37" y="84"/>
                    </a:lnTo>
                    <a:lnTo>
                      <a:pt x="38" y="89"/>
                    </a:lnTo>
                    <a:lnTo>
                      <a:pt x="39" y="94"/>
                    </a:lnTo>
                    <a:lnTo>
                      <a:pt x="40" y="99"/>
                    </a:lnTo>
                    <a:lnTo>
                      <a:pt x="41" y="103"/>
                    </a:lnTo>
                    <a:lnTo>
                      <a:pt x="43" y="108"/>
                    </a:lnTo>
                    <a:lnTo>
                      <a:pt x="43" y="113"/>
                    </a:lnTo>
                    <a:lnTo>
                      <a:pt x="44" y="118"/>
                    </a:lnTo>
                    <a:lnTo>
                      <a:pt x="44" y="123"/>
                    </a:lnTo>
                    <a:lnTo>
                      <a:pt x="45" y="128"/>
                    </a:lnTo>
                    <a:lnTo>
                      <a:pt x="46" y="133"/>
                    </a:lnTo>
                    <a:lnTo>
                      <a:pt x="46" y="138"/>
                    </a:lnTo>
                    <a:lnTo>
                      <a:pt x="46" y="143"/>
                    </a:lnTo>
                    <a:lnTo>
                      <a:pt x="47" y="147"/>
                    </a:lnTo>
                    <a:lnTo>
                      <a:pt x="47" y="167"/>
                    </a:lnTo>
                    <a:lnTo>
                      <a:pt x="46" y="172"/>
                    </a:lnTo>
                    <a:lnTo>
                      <a:pt x="46" y="177"/>
                    </a:lnTo>
                    <a:lnTo>
                      <a:pt x="46" y="182"/>
                    </a:lnTo>
                    <a:lnTo>
                      <a:pt x="45" y="187"/>
                    </a:lnTo>
                    <a:lnTo>
                      <a:pt x="44" y="191"/>
                    </a:lnTo>
                    <a:lnTo>
                      <a:pt x="44" y="196"/>
                    </a:lnTo>
                    <a:lnTo>
                      <a:pt x="43" y="201"/>
                    </a:lnTo>
                    <a:lnTo>
                      <a:pt x="43" y="206"/>
                    </a:lnTo>
                    <a:lnTo>
                      <a:pt x="41" y="211"/>
                    </a:lnTo>
                    <a:lnTo>
                      <a:pt x="40" y="216"/>
                    </a:lnTo>
                    <a:lnTo>
                      <a:pt x="39" y="221"/>
                    </a:lnTo>
                    <a:lnTo>
                      <a:pt x="38" y="226"/>
                    </a:lnTo>
                    <a:lnTo>
                      <a:pt x="37" y="231"/>
                    </a:lnTo>
                    <a:lnTo>
                      <a:pt x="35" y="236"/>
                    </a:lnTo>
                    <a:lnTo>
                      <a:pt x="34" y="241"/>
                    </a:lnTo>
                    <a:lnTo>
                      <a:pt x="32" y="246"/>
                    </a:lnTo>
                    <a:lnTo>
                      <a:pt x="31" y="251"/>
                    </a:lnTo>
                    <a:lnTo>
                      <a:pt x="29" y="256"/>
                    </a:lnTo>
                    <a:lnTo>
                      <a:pt x="27" y="261"/>
                    </a:lnTo>
                    <a:lnTo>
                      <a:pt x="25" y="266"/>
                    </a:lnTo>
                    <a:lnTo>
                      <a:pt x="22" y="270"/>
                    </a:lnTo>
                    <a:lnTo>
                      <a:pt x="20" y="275"/>
                    </a:lnTo>
                    <a:lnTo>
                      <a:pt x="18" y="280"/>
                    </a:lnTo>
                    <a:lnTo>
                      <a:pt x="15" y="285"/>
                    </a:lnTo>
                    <a:lnTo>
                      <a:pt x="14" y="290"/>
                    </a:lnTo>
                    <a:lnTo>
                      <a:pt x="11" y="295"/>
                    </a:lnTo>
                    <a:lnTo>
                      <a:pt x="8" y="300"/>
                    </a:lnTo>
                    <a:lnTo>
                      <a:pt x="5" y="305"/>
                    </a:lnTo>
                    <a:lnTo>
                      <a:pt x="3" y="310"/>
                    </a:lnTo>
                    <a:lnTo>
                      <a:pt x="0" y="3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 name="Freeform 145"/>
              <p:cNvSpPr>
                <a:spLocks/>
              </p:cNvSpPr>
              <p:nvPr/>
            </p:nvSpPr>
            <p:spPr bwMode="auto">
              <a:xfrm>
                <a:off x="3377" y="2461"/>
                <a:ext cx="48" cy="315"/>
              </a:xfrm>
              <a:custGeom>
                <a:avLst/>
                <a:gdLst>
                  <a:gd name="T0" fmla="*/ 48 w 48"/>
                  <a:gd name="T1" fmla="*/ 0 h 315"/>
                  <a:gd name="T2" fmla="*/ 44 w 48"/>
                  <a:gd name="T3" fmla="*/ 5 h 315"/>
                  <a:gd name="T4" fmla="*/ 42 w 48"/>
                  <a:gd name="T5" fmla="*/ 10 h 315"/>
                  <a:gd name="T6" fmla="*/ 39 w 48"/>
                  <a:gd name="T7" fmla="*/ 15 h 315"/>
                  <a:gd name="T8" fmla="*/ 36 w 48"/>
                  <a:gd name="T9" fmla="*/ 20 h 315"/>
                  <a:gd name="T10" fmla="*/ 34 w 48"/>
                  <a:gd name="T11" fmla="*/ 24 h 315"/>
                  <a:gd name="T12" fmla="*/ 32 w 48"/>
                  <a:gd name="T13" fmla="*/ 29 h 315"/>
                  <a:gd name="T14" fmla="*/ 29 w 48"/>
                  <a:gd name="T15" fmla="*/ 34 h 315"/>
                  <a:gd name="T16" fmla="*/ 27 w 48"/>
                  <a:gd name="T17" fmla="*/ 39 h 315"/>
                  <a:gd name="T18" fmla="*/ 25 w 48"/>
                  <a:gd name="T19" fmla="*/ 44 h 315"/>
                  <a:gd name="T20" fmla="*/ 22 w 48"/>
                  <a:gd name="T21" fmla="*/ 49 h 315"/>
                  <a:gd name="T22" fmla="*/ 20 w 48"/>
                  <a:gd name="T23" fmla="*/ 54 h 315"/>
                  <a:gd name="T24" fmla="*/ 19 w 48"/>
                  <a:gd name="T25" fmla="*/ 59 h 315"/>
                  <a:gd name="T26" fmla="*/ 17 w 48"/>
                  <a:gd name="T27" fmla="*/ 64 h 315"/>
                  <a:gd name="T28" fmla="*/ 15 w 48"/>
                  <a:gd name="T29" fmla="*/ 68 h 315"/>
                  <a:gd name="T30" fmla="*/ 14 w 48"/>
                  <a:gd name="T31" fmla="*/ 73 h 315"/>
                  <a:gd name="T32" fmla="*/ 12 w 48"/>
                  <a:gd name="T33" fmla="*/ 79 h 315"/>
                  <a:gd name="T34" fmla="*/ 10 w 48"/>
                  <a:gd name="T35" fmla="*/ 84 h 315"/>
                  <a:gd name="T36" fmla="*/ 9 w 48"/>
                  <a:gd name="T37" fmla="*/ 89 h 315"/>
                  <a:gd name="T38" fmla="*/ 8 w 48"/>
                  <a:gd name="T39" fmla="*/ 94 h 315"/>
                  <a:gd name="T40" fmla="*/ 7 w 48"/>
                  <a:gd name="T41" fmla="*/ 99 h 315"/>
                  <a:gd name="T42" fmla="*/ 6 w 48"/>
                  <a:gd name="T43" fmla="*/ 103 h 315"/>
                  <a:gd name="T44" fmla="*/ 5 w 48"/>
                  <a:gd name="T45" fmla="*/ 108 h 315"/>
                  <a:gd name="T46" fmla="*/ 4 w 48"/>
                  <a:gd name="T47" fmla="*/ 113 h 315"/>
                  <a:gd name="T48" fmla="*/ 3 w 48"/>
                  <a:gd name="T49" fmla="*/ 118 h 315"/>
                  <a:gd name="T50" fmla="*/ 3 w 48"/>
                  <a:gd name="T51" fmla="*/ 123 h 315"/>
                  <a:gd name="T52" fmla="*/ 2 w 48"/>
                  <a:gd name="T53" fmla="*/ 128 h 315"/>
                  <a:gd name="T54" fmla="*/ 2 w 48"/>
                  <a:gd name="T55" fmla="*/ 133 h 315"/>
                  <a:gd name="T56" fmla="*/ 1 w 48"/>
                  <a:gd name="T57" fmla="*/ 138 h 315"/>
                  <a:gd name="T58" fmla="*/ 1 w 48"/>
                  <a:gd name="T59" fmla="*/ 143 h 315"/>
                  <a:gd name="T60" fmla="*/ 0 w 48"/>
                  <a:gd name="T61" fmla="*/ 147 h 315"/>
                  <a:gd name="T62" fmla="*/ 0 w 48"/>
                  <a:gd name="T63" fmla="*/ 167 h 315"/>
                  <a:gd name="T64" fmla="*/ 1 w 48"/>
                  <a:gd name="T65" fmla="*/ 172 h 315"/>
                  <a:gd name="T66" fmla="*/ 1 w 48"/>
                  <a:gd name="T67" fmla="*/ 177 h 315"/>
                  <a:gd name="T68" fmla="*/ 2 w 48"/>
                  <a:gd name="T69" fmla="*/ 182 h 315"/>
                  <a:gd name="T70" fmla="*/ 2 w 48"/>
                  <a:gd name="T71" fmla="*/ 187 h 315"/>
                  <a:gd name="T72" fmla="*/ 3 w 48"/>
                  <a:gd name="T73" fmla="*/ 191 h 315"/>
                  <a:gd name="T74" fmla="*/ 3 w 48"/>
                  <a:gd name="T75" fmla="*/ 196 h 315"/>
                  <a:gd name="T76" fmla="*/ 4 w 48"/>
                  <a:gd name="T77" fmla="*/ 201 h 315"/>
                  <a:gd name="T78" fmla="*/ 5 w 48"/>
                  <a:gd name="T79" fmla="*/ 206 h 315"/>
                  <a:gd name="T80" fmla="*/ 6 w 48"/>
                  <a:gd name="T81" fmla="*/ 211 h 315"/>
                  <a:gd name="T82" fmla="*/ 7 w 48"/>
                  <a:gd name="T83" fmla="*/ 216 h 315"/>
                  <a:gd name="T84" fmla="*/ 8 w 48"/>
                  <a:gd name="T85" fmla="*/ 221 h 315"/>
                  <a:gd name="T86" fmla="*/ 9 w 48"/>
                  <a:gd name="T87" fmla="*/ 226 h 315"/>
                  <a:gd name="T88" fmla="*/ 10 w 48"/>
                  <a:gd name="T89" fmla="*/ 231 h 315"/>
                  <a:gd name="T90" fmla="*/ 12 w 48"/>
                  <a:gd name="T91" fmla="*/ 236 h 315"/>
                  <a:gd name="T92" fmla="*/ 14 w 48"/>
                  <a:gd name="T93" fmla="*/ 241 h 315"/>
                  <a:gd name="T94" fmla="*/ 15 w 48"/>
                  <a:gd name="T95" fmla="*/ 246 h 315"/>
                  <a:gd name="T96" fmla="*/ 17 w 48"/>
                  <a:gd name="T97" fmla="*/ 251 h 315"/>
                  <a:gd name="T98" fmla="*/ 19 w 48"/>
                  <a:gd name="T99" fmla="*/ 256 h 315"/>
                  <a:gd name="T100" fmla="*/ 20 w 48"/>
                  <a:gd name="T101" fmla="*/ 261 h 315"/>
                  <a:gd name="T102" fmla="*/ 22 w 48"/>
                  <a:gd name="T103" fmla="*/ 266 h 315"/>
                  <a:gd name="T104" fmla="*/ 25 w 48"/>
                  <a:gd name="T105" fmla="*/ 270 h 315"/>
                  <a:gd name="T106" fmla="*/ 27 w 48"/>
                  <a:gd name="T107" fmla="*/ 275 h 315"/>
                  <a:gd name="T108" fmla="*/ 29 w 48"/>
                  <a:gd name="T109" fmla="*/ 280 h 315"/>
                  <a:gd name="T110" fmla="*/ 32 w 48"/>
                  <a:gd name="T111" fmla="*/ 285 h 315"/>
                  <a:gd name="T112" fmla="*/ 34 w 48"/>
                  <a:gd name="T113" fmla="*/ 290 h 315"/>
                  <a:gd name="T114" fmla="*/ 36 w 48"/>
                  <a:gd name="T115" fmla="*/ 295 h 315"/>
                  <a:gd name="T116" fmla="*/ 39 w 48"/>
                  <a:gd name="T117" fmla="*/ 300 h 315"/>
                  <a:gd name="T118" fmla="*/ 42 w 48"/>
                  <a:gd name="T119" fmla="*/ 305 h 315"/>
                  <a:gd name="T120" fmla="*/ 44 w 48"/>
                  <a:gd name="T121" fmla="*/ 310 h 315"/>
                  <a:gd name="T122" fmla="*/ 48 w 48"/>
                  <a:gd name="T123"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 h="315">
                    <a:moveTo>
                      <a:pt x="48" y="0"/>
                    </a:moveTo>
                    <a:lnTo>
                      <a:pt x="44" y="5"/>
                    </a:lnTo>
                    <a:lnTo>
                      <a:pt x="42" y="10"/>
                    </a:lnTo>
                    <a:lnTo>
                      <a:pt x="39" y="15"/>
                    </a:lnTo>
                    <a:lnTo>
                      <a:pt x="36" y="20"/>
                    </a:lnTo>
                    <a:lnTo>
                      <a:pt x="34" y="24"/>
                    </a:lnTo>
                    <a:lnTo>
                      <a:pt x="32" y="29"/>
                    </a:lnTo>
                    <a:lnTo>
                      <a:pt x="29" y="34"/>
                    </a:lnTo>
                    <a:lnTo>
                      <a:pt x="27" y="39"/>
                    </a:lnTo>
                    <a:lnTo>
                      <a:pt x="25" y="44"/>
                    </a:lnTo>
                    <a:lnTo>
                      <a:pt x="22" y="49"/>
                    </a:lnTo>
                    <a:lnTo>
                      <a:pt x="20" y="54"/>
                    </a:lnTo>
                    <a:lnTo>
                      <a:pt x="19" y="59"/>
                    </a:lnTo>
                    <a:lnTo>
                      <a:pt x="17" y="64"/>
                    </a:lnTo>
                    <a:lnTo>
                      <a:pt x="15" y="68"/>
                    </a:lnTo>
                    <a:lnTo>
                      <a:pt x="14" y="73"/>
                    </a:lnTo>
                    <a:lnTo>
                      <a:pt x="12" y="79"/>
                    </a:lnTo>
                    <a:lnTo>
                      <a:pt x="10" y="84"/>
                    </a:lnTo>
                    <a:lnTo>
                      <a:pt x="9" y="89"/>
                    </a:lnTo>
                    <a:lnTo>
                      <a:pt x="8" y="94"/>
                    </a:lnTo>
                    <a:lnTo>
                      <a:pt x="7" y="99"/>
                    </a:lnTo>
                    <a:lnTo>
                      <a:pt x="6" y="103"/>
                    </a:lnTo>
                    <a:lnTo>
                      <a:pt x="5" y="108"/>
                    </a:lnTo>
                    <a:lnTo>
                      <a:pt x="4" y="113"/>
                    </a:lnTo>
                    <a:lnTo>
                      <a:pt x="3" y="118"/>
                    </a:lnTo>
                    <a:lnTo>
                      <a:pt x="3" y="123"/>
                    </a:lnTo>
                    <a:lnTo>
                      <a:pt x="2" y="128"/>
                    </a:lnTo>
                    <a:lnTo>
                      <a:pt x="2" y="133"/>
                    </a:lnTo>
                    <a:lnTo>
                      <a:pt x="1" y="138"/>
                    </a:lnTo>
                    <a:lnTo>
                      <a:pt x="1" y="143"/>
                    </a:lnTo>
                    <a:lnTo>
                      <a:pt x="0" y="147"/>
                    </a:lnTo>
                    <a:lnTo>
                      <a:pt x="0" y="167"/>
                    </a:lnTo>
                    <a:lnTo>
                      <a:pt x="1" y="172"/>
                    </a:lnTo>
                    <a:lnTo>
                      <a:pt x="1" y="177"/>
                    </a:lnTo>
                    <a:lnTo>
                      <a:pt x="2" y="182"/>
                    </a:lnTo>
                    <a:lnTo>
                      <a:pt x="2" y="187"/>
                    </a:lnTo>
                    <a:lnTo>
                      <a:pt x="3" y="191"/>
                    </a:lnTo>
                    <a:lnTo>
                      <a:pt x="3" y="196"/>
                    </a:lnTo>
                    <a:lnTo>
                      <a:pt x="4" y="201"/>
                    </a:lnTo>
                    <a:lnTo>
                      <a:pt x="5" y="206"/>
                    </a:lnTo>
                    <a:lnTo>
                      <a:pt x="6" y="211"/>
                    </a:lnTo>
                    <a:lnTo>
                      <a:pt x="7" y="216"/>
                    </a:lnTo>
                    <a:lnTo>
                      <a:pt x="8" y="221"/>
                    </a:lnTo>
                    <a:lnTo>
                      <a:pt x="9" y="226"/>
                    </a:lnTo>
                    <a:lnTo>
                      <a:pt x="10" y="231"/>
                    </a:lnTo>
                    <a:lnTo>
                      <a:pt x="12" y="236"/>
                    </a:lnTo>
                    <a:lnTo>
                      <a:pt x="14" y="241"/>
                    </a:lnTo>
                    <a:lnTo>
                      <a:pt x="15" y="246"/>
                    </a:lnTo>
                    <a:lnTo>
                      <a:pt x="17" y="251"/>
                    </a:lnTo>
                    <a:lnTo>
                      <a:pt x="19" y="256"/>
                    </a:lnTo>
                    <a:lnTo>
                      <a:pt x="20" y="261"/>
                    </a:lnTo>
                    <a:lnTo>
                      <a:pt x="22" y="266"/>
                    </a:lnTo>
                    <a:lnTo>
                      <a:pt x="25" y="270"/>
                    </a:lnTo>
                    <a:lnTo>
                      <a:pt x="27" y="275"/>
                    </a:lnTo>
                    <a:lnTo>
                      <a:pt x="29" y="280"/>
                    </a:lnTo>
                    <a:lnTo>
                      <a:pt x="32" y="285"/>
                    </a:lnTo>
                    <a:lnTo>
                      <a:pt x="34" y="290"/>
                    </a:lnTo>
                    <a:lnTo>
                      <a:pt x="36" y="295"/>
                    </a:lnTo>
                    <a:lnTo>
                      <a:pt x="39" y="300"/>
                    </a:lnTo>
                    <a:lnTo>
                      <a:pt x="42" y="305"/>
                    </a:lnTo>
                    <a:lnTo>
                      <a:pt x="44" y="310"/>
                    </a:lnTo>
                    <a:lnTo>
                      <a:pt x="48" y="3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7" name="Line 146"/>
              <p:cNvSpPr>
                <a:spLocks noChangeShapeType="1"/>
              </p:cNvSpPr>
              <p:nvPr/>
            </p:nvSpPr>
            <p:spPr bwMode="auto">
              <a:xfrm>
                <a:off x="3425" y="2723"/>
                <a:ext cx="24"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8" name="Line 147"/>
              <p:cNvSpPr>
                <a:spLocks noChangeShapeType="1"/>
              </p:cNvSpPr>
              <p:nvPr/>
            </p:nvSpPr>
            <p:spPr bwMode="auto">
              <a:xfrm>
                <a:off x="3235" y="2697"/>
                <a:ext cx="2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Line 148"/>
              <p:cNvSpPr>
                <a:spLocks noChangeShapeType="1"/>
              </p:cNvSpPr>
              <p:nvPr/>
            </p:nvSpPr>
            <p:spPr bwMode="auto">
              <a:xfrm>
                <a:off x="3235" y="2539"/>
                <a:ext cx="21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0" name="Line 149"/>
              <p:cNvSpPr>
                <a:spLocks noChangeShapeType="1"/>
              </p:cNvSpPr>
              <p:nvPr/>
            </p:nvSpPr>
            <p:spPr bwMode="auto">
              <a:xfrm>
                <a:off x="3449" y="2539"/>
                <a:ext cx="995"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1" name="Line 150"/>
              <p:cNvSpPr>
                <a:spLocks noChangeShapeType="1"/>
              </p:cNvSpPr>
              <p:nvPr/>
            </p:nvSpPr>
            <p:spPr bwMode="auto">
              <a:xfrm>
                <a:off x="3472" y="2566"/>
                <a:ext cx="972"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2" name="Line 151"/>
              <p:cNvSpPr>
                <a:spLocks noChangeShapeType="1"/>
              </p:cNvSpPr>
              <p:nvPr/>
            </p:nvSpPr>
            <p:spPr bwMode="auto">
              <a:xfrm>
                <a:off x="3472" y="2618"/>
                <a:ext cx="996"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3" name="Line 152"/>
              <p:cNvSpPr>
                <a:spLocks noChangeShapeType="1"/>
              </p:cNvSpPr>
              <p:nvPr/>
            </p:nvSpPr>
            <p:spPr bwMode="auto">
              <a:xfrm>
                <a:off x="3472" y="2644"/>
                <a:ext cx="996"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4" name="Line 153"/>
              <p:cNvSpPr>
                <a:spLocks noChangeShapeType="1"/>
              </p:cNvSpPr>
              <p:nvPr/>
            </p:nvSpPr>
            <p:spPr bwMode="auto">
              <a:xfrm>
                <a:off x="3449" y="2697"/>
                <a:ext cx="995"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 name="Line 154"/>
              <p:cNvSpPr>
                <a:spLocks noChangeShapeType="1"/>
              </p:cNvSpPr>
              <p:nvPr/>
            </p:nvSpPr>
            <p:spPr bwMode="auto">
              <a:xfrm>
                <a:off x="3449" y="2723"/>
                <a:ext cx="995"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6" name="Oval 155"/>
              <p:cNvSpPr>
                <a:spLocks noChangeArrowheads="1"/>
              </p:cNvSpPr>
              <p:nvPr/>
            </p:nvSpPr>
            <p:spPr bwMode="auto">
              <a:xfrm>
                <a:off x="3211" y="2539"/>
                <a:ext cx="24" cy="26"/>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 name="Oval 156"/>
              <p:cNvSpPr>
                <a:spLocks noChangeArrowheads="1"/>
              </p:cNvSpPr>
              <p:nvPr/>
            </p:nvSpPr>
            <p:spPr bwMode="auto">
              <a:xfrm>
                <a:off x="3211" y="2618"/>
                <a:ext cx="24" cy="25"/>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 name="Oval 157"/>
              <p:cNvSpPr>
                <a:spLocks noChangeArrowheads="1"/>
              </p:cNvSpPr>
              <p:nvPr/>
            </p:nvSpPr>
            <p:spPr bwMode="auto">
              <a:xfrm>
                <a:off x="3211" y="2697"/>
                <a:ext cx="24" cy="25"/>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 name="Oval 158"/>
              <p:cNvSpPr>
                <a:spLocks noChangeArrowheads="1"/>
              </p:cNvSpPr>
              <p:nvPr/>
            </p:nvSpPr>
            <p:spPr bwMode="auto">
              <a:xfrm>
                <a:off x="2903" y="2513"/>
                <a:ext cx="47" cy="52"/>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 name="Oval 159"/>
              <p:cNvSpPr>
                <a:spLocks noChangeArrowheads="1"/>
              </p:cNvSpPr>
              <p:nvPr/>
            </p:nvSpPr>
            <p:spPr bwMode="auto">
              <a:xfrm>
                <a:off x="2856" y="2618"/>
                <a:ext cx="46" cy="52"/>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 name="Oval 160"/>
              <p:cNvSpPr>
                <a:spLocks noChangeArrowheads="1"/>
              </p:cNvSpPr>
              <p:nvPr/>
            </p:nvSpPr>
            <p:spPr bwMode="auto">
              <a:xfrm>
                <a:off x="2950" y="2618"/>
                <a:ext cx="47" cy="52"/>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 name="Line 161"/>
              <p:cNvSpPr>
                <a:spLocks noChangeShapeType="1"/>
              </p:cNvSpPr>
              <p:nvPr/>
            </p:nvSpPr>
            <p:spPr bwMode="auto">
              <a:xfrm flipH="1">
                <a:off x="2899" y="2601"/>
                <a:ext cx="28" cy="31"/>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 name="Line 162"/>
              <p:cNvSpPr>
                <a:spLocks noChangeShapeType="1"/>
              </p:cNvSpPr>
              <p:nvPr/>
            </p:nvSpPr>
            <p:spPr bwMode="auto">
              <a:xfrm>
                <a:off x="2927" y="2605"/>
                <a:ext cx="31" cy="2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 name="Line 163"/>
              <p:cNvSpPr>
                <a:spLocks noChangeShapeType="1"/>
              </p:cNvSpPr>
              <p:nvPr/>
            </p:nvSpPr>
            <p:spPr bwMode="auto">
              <a:xfrm>
                <a:off x="2927" y="2566"/>
                <a:ext cx="0" cy="4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 name="Line 164"/>
              <p:cNvSpPr>
                <a:spLocks noChangeShapeType="1"/>
              </p:cNvSpPr>
              <p:nvPr/>
            </p:nvSpPr>
            <p:spPr bwMode="auto">
              <a:xfrm>
                <a:off x="2927" y="2461"/>
                <a:ext cx="0" cy="5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 name="Line 165"/>
              <p:cNvSpPr>
                <a:spLocks noChangeShapeType="1"/>
              </p:cNvSpPr>
              <p:nvPr/>
            </p:nvSpPr>
            <p:spPr bwMode="auto">
              <a:xfrm flipH="1">
                <a:off x="2812" y="2657"/>
                <a:ext cx="47" cy="3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 name="Line 166"/>
              <p:cNvSpPr>
                <a:spLocks noChangeShapeType="1"/>
              </p:cNvSpPr>
              <p:nvPr/>
            </p:nvSpPr>
            <p:spPr bwMode="auto">
              <a:xfrm>
                <a:off x="2994" y="2662"/>
                <a:ext cx="31" cy="3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 name="Line 167"/>
              <p:cNvSpPr>
                <a:spLocks noChangeShapeType="1"/>
              </p:cNvSpPr>
              <p:nvPr/>
            </p:nvSpPr>
            <p:spPr bwMode="auto">
              <a:xfrm>
                <a:off x="2812" y="2692"/>
                <a:ext cx="0" cy="5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 name="Line 168"/>
              <p:cNvSpPr>
                <a:spLocks noChangeShapeType="1"/>
              </p:cNvSpPr>
              <p:nvPr/>
            </p:nvSpPr>
            <p:spPr bwMode="auto">
              <a:xfrm>
                <a:off x="2808" y="2749"/>
                <a:ext cx="26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 name="Line 169"/>
              <p:cNvSpPr>
                <a:spLocks noChangeShapeType="1"/>
              </p:cNvSpPr>
              <p:nvPr/>
            </p:nvSpPr>
            <p:spPr bwMode="auto">
              <a:xfrm>
                <a:off x="3022" y="2697"/>
                <a:ext cx="1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 name="Line 170"/>
              <p:cNvSpPr>
                <a:spLocks noChangeShapeType="1"/>
              </p:cNvSpPr>
              <p:nvPr/>
            </p:nvSpPr>
            <p:spPr bwMode="auto">
              <a:xfrm flipH="1">
                <a:off x="3077" y="2553"/>
                <a:ext cx="14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 name="Line 171"/>
              <p:cNvSpPr>
                <a:spLocks noChangeShapeType="1"/>
              </p:cNvSpPr>
              <p:nvPr/>
            </p:nvSpPr>
            <p:spPr bwMode="auto">
              <a:xfrm>
                <a:off x="2927" y="2461"/>
                <a:ext cx="14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 name="Line 172"/>
              <p:cNvSpPr>
                <a:spLocks noChangeShapeType="1"/>
              </p:cNvSpPr>
              <p:nvPr/>
            </p:nvSpPr>
            <p:spPr bwMode="auto">
              <a:xfrm>
                <a:off x="3069" y="2461"/>
                <a:ext cx="0" cy="7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 name="Line 173"/>
              <p:cNvSpPr>
                <a:spLocks noChangeShapeType="1"/>
              </p:cNvSpPr>
              <p:nvPr/>
            </p:nvSpPr>
            <p:spPr bwMode="auto">
              <a:xfrm>
                <a:off x="3069" y="2539"/>
                <a:ext cx="0" cy="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 name="Line 174"/>
              <p:cNvSpPr>
                <a:spLocks noChangeShapeType="1"/>
              </p:cNvSpPr>
              <p:nvPr/>
            </p:nvSpPr>
            <p:spPr bwMode="auto">
              <a:xfrm>
                <a:off x="3065" y="2553"/>
                <a:ext cx="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 name="Line 175"/>
              <p:cNvSpPr>
                <a:spLocks noChangeShapeType="1"/>
              </p:cNvSpPr>
              <p:nvPr/>
            </p:nvSpPr>
            <p:spPr bwMode="auto">
              <a:xfrm>
                <a:off x="2927" y="2618"/>
                <a:ext cx="0" cy="10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 name="Line 176"/>
              <p:cNvSpPr>
                <a:spLocks noChangeShapeType="1"/>
              </p:cNvSpPr>
              <p:nvPr/>
            </p:nvSpPr>
            <p:spPr bwMode="auto">
              <a:xfrm>
                <a:off x="2927" y="2776"/>
                <a:ext cx="0" cy="7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 name="Line 177"/>
              <p:cNvSpPr>
                <a:spLocks noChangeShapeType="1"/>
              </p:cNvSpPr>
              <p:nvPr/>
            </p:nvSpPr>
            <p:spPr bwMode="auto">
              <a:xfrm>
                <a:off x="2927" y="2855"/>
                <a:ext cx="23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 name="Line 178"/>
              <p:cNvSpPr>
                <a:spLocks noChangeShapeType="1"/>
              </p:cNvSpPr>
              <p:nvPr/>
            </p:nvSpPr>
            <p:spPr bwMode="auto">
              <a:xfrm>
                <a:off x="3164" y="2855"/>
                <a:ext cx="26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 name="Line 179"/>
              <p:cNvSpPr>
                <a:spLocks noChangeShapeType="1"/>
              </p:cNvSpPr>
              <p:nvPr/>
            </p:nvSpPr>
            <p:spPr bwMode="auto">
              <a:xfrm>
                <a:off x="3425" y="2776"/>
                <a:ext cx="0" cy="7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 name="Freeform 180"/>
              <p:cNvSpPr>
                <a:spLocks/>
              </p:cNvSpPr>
              <p:nvPr/>
            </p:nvSpPr>
            <p:spPr bwMode="auto">
              <a:xfrm>
                <a:off x="2927" y="2723"/>
                <a:ext cx="23" cy="53"/>
              </a:xfrm>
              <a:custGeom>
                <a:avLst/>
                <a:gdLst>
                  <a:gd name="T0" fmla="*/ 0 w 23"/>
                  <a:gd name="T1" fmla="*/ 0 h 53"/>
                  <a:gd name="T2" fmla="*/ 1 w 23"/>
                  <a:gd name="T3" fmla="*/ 1 h 53"/>
                  <a:gd name="T4" fmla="*/ 2 w 23"/>
                  <a:gd name="T5" fmla="*/ 2 h 53"/>
                  <a:gd name="T6" fmla="*/ 4 w 23"/>
                  <a:gd name="T7" fmla="*/ 2 h 53"/>
                  <a:gd name="T8" fmla="*/ 6 w 23"/>
                  <a:gd name="T9" fmla="*/ 4 h 53"/>
                  <a:gd name="T10" fmla="*/ 7 w 23"/>
                  <a:gd name="T11" fmla="*/ 4 h 53"/>
                  <a:gd name="T12" fmla="*/ 8 w 23"/>
                  <a:gd name="T13" fmla="*/ 5 h 53"/>
                  <a:gd name="T14" fmla="*/ 9 w 23"/>
                  <a:gd name="T15" fmla="*/ 6 h 53"/>
                  <a:gd name="T16" fmla="*/ 10 w 23"/>
                  <a:gd name="T17" fmla="*/ 6 h 53"/>
                  <a:gd name="T18" fmla="*/ 11 w 23"/>
                  <a:gd name="T19" fmla="*/ 7 h 53"/>
                  <a:gd name="T20" fmla="*/ 13 w 23"/>
                  <a:gd name="T21" fmla="*/ 8 h 53"/>
                  <a:gd name="T22" fmla="*/ 13 w 23"/>
                  <a:gd name="T23" fmla="*/ 9 h 53"/>
                  <a:gd name="T24" fmla="*/ 14 w 23"/>
                  <a:gd name="T25" fmla="*/ 10 h 53"/>
                  <a:gd name="T26" fmla="*/ 16 w 23"/>
                  <a:gd name="T27" fmla="*/ 11 h 53"/>
                  <a:gd name="T28" fmla="*/ 17 w 23"/>
                  <a:gd name="T29" fmla="*/ 12 h 53"/>
                  <a:gd name="T30" fmla="*/ 18 w 23"/>
                  <a:gd name="T31" fmla="*/ 13 h 53"/>
                  <a:gd name="T32" fmla="*/ 18 w 23"/>
                  <a:gd name="T33" fmla="*/ 14 h 53"/>
                  <a:gd name="T34" fmla="*/ 21 w 23"/>
                  <a:gd name="T35" fmla="*/ 17 h 53"/>
                  <a:gd name="T36" fmla="*/ 21 w 23"/>
                  <a:gd name="T37" fmla="*/ 18 h 53"/>
                  <a:gd name="T38" fmla="*/ 21 w 23"/>
                  <a:gd name="T39" fmla="*/ 18 h 53"/>
                  <a:gd name="T40" fmla="*/ 22 w 23"/>
                  <a:gd name="T41" fmla="*/ 20 h 53"/>
                  <a:gd name="T42" fmla="*/ 22 w 23"/>
                  <a:gd name="T43" fmla="*/ 20 h 53"/>
                  <a:gd name="T44" fmla="*/ 23 w 23"/>
                  <a:gd name="T45" fmla="*/ 21 h 53"/>
                  <a:gd name="T46" fmla="*/ 23 w 23"/>
                  <a:gd name="T47" fmla="*/ 22 h 53"/>
                  <a:gd name="T48" fmla="*/ 23 w 23"/>
                  <a:gd name="T49" fmla="*/ 23 h 53"/>
                  <a:gd name="T50" fmla="*/ 23 w 23"/>
                  <a:gd name="T51" fmla="*/ 29 h 53"/>
                  <a:gd name="T52" fmla="*/ 23 w 23"/>
                  <a:gd name="T53" fmla="*/ 29 h 53"/>
                  <a:gd name="T54" fmla="*/ 23 w 23"/>
                  <a:gd name="T55" fmla="*/ 31 h 53"/>
                  <a:gd name="T56" fmla="*/ 22 w 23"/>
                  <a:gd name="T57" fmla="*/ 32 h 53"/>
                  <a:gd name="T58" fmla="*/ 22 w 23"/>
                  <a:gd name="T59" fmla="*/ 32 h 53"/>
                  <a:gd name="T60" fmla="*/ 21 w 23"/>
                  <a:gd name="T61" fmla="*/ 34 h 53"/>
                  <a:gd name="T62" fmla="*/ 21 w 23"/>
                  <a:gd name="T63" fmla="*/ 34 h 53"/>
                  <a:gd name="T64" fmla="*/ 21 w 23"/>
                  <a:gd name="T65" fmla="*/ 35 h 53"/>
                  <a:gd name="T66" fmla="*/ 19 w 23"/>
                  <a:gd name="T67" fmla="*/ 36 h 53"/>
                  <a:gd name="T68" fmla="*/ 19 w 23"/>
                  <a:gd name="T69" fmla="*/ 38 h 53"/>
                  <a:gd name="T70" fmla="*/ 17 w 23"/>
                  <a:gd name="T71" fmla="*/ 40 h 53"/>
                  <a:gd name="T72" fmla="*/ 16 w 23"/>
                  <a:gd name="T73" fmla="*/ 41 h 53"/>
                  <a:gd name="T74" fmla="*/ 15 w 23"/>
                  <a:gd name="T75" fmla="*/ 41 h 53"/>
                  <a:gd name="T76" fmla="*/ 14 w 23"/>
                  <a:gd name="T77" fmla="*/ 43 h 53"/>
                  <a:gd name="T78" fmla="*/ 13 w 23"/>
                  <a:gd name="T79" fmla="*/ 43 h 53"/>
                  <a:gd name="T80" fmla="*/ 13 w 23"/>
                  <a:gd name="T81" fmla="*/ 44 h 53"/>
                  <a:gd name="T82" fmla="*/ 11 w 23"/>
                  <a:gd name="T83" fmla="*/ 45 h 53"/>
                  <a:gd name="T84" fmla="*/ 10 w 23"/>
                  <a:gd name="T85" fmla="*/ 46 h 53"/>
                  <a:gd name="T86" fmla="*/ 8 w 23"/>
                  <a:gd name="T87" fmla="*/ 48 h 53"/>
                  <a:gd name="T88" fmla="*/ 7 w 23"/>
                  <a:gd name="T89" fmla="*/ 48 h 53"/>
                  <a:gd name="T90" fmla="*/ 6 w 23"/>
                  <a:gd name="T91" fmla="*/ 49 h 53"/>
                  <a:gd name="T92" fmla="*/ 4 w 23"/>
                  <a:gd name="T93" fmla="*/ 50 h 53"/>
                  <a:gd name="T94" fmla="*/ 2 w 23"/>
                  <a:gd name="T95" fmla="*/ 51 h 53"/>
                  <a:gd name="T96" fmla="*/ 1 w 23"/>
                  <a:gd name="T97" fmla="*/ 52 h 53"/>
                  <a:gd name="T98" fmla="*/ 0 w 23"/>
                  <a:gd name="T99"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 h="53">
                    <a:moveTo>
                      <a:pt x="0" y="0"/>
                    </a:moveTo>
                    <a:lnTo>
                      <a:pt x="1" y="1"/>
                    </a:lnTo>
                    <a:lnTo>
                      <a:pt x="2" y="2"/>
                    </a:lnTo>
                    <a:lnTo>
                      <a:pt x="4" y="2"/>
                    </a:lnTo>
                    <a:lnTo>
                      <a:pt x="6" y="4"/>
                    </a:lnTo>
                    <a:lnTo>
                      <a:pt x="7" y="4"/>
                    </a:lnTo>
                    <a:lnTo>
                      <a:pt x="8" y="5"/>
                    </a:lnTo>
                    <a:lnTo>
                      <a:pt x="9" y="6"/>
                    </a:lnTo>
                    <a:lnTo>
                      <a:pt x="10" y="6"/>
                    </a:lnTo>
                    <a:lnTo>
                      <a:pt x="11" y="7"/>
                    </a:lnTo>
                    <a:lnTo>
                      <a:pt x="13" y="8"/>
                    </a:lnTo>
                    <a:lnTo>
                      <a:pt x="13" y="9"/>
                    </a:lnTo>
                    <a:lnTo>
                      <a:pt x="14" y="10"/>
                    </a:lnTo>
                    <a:lnTo>
                      <a:pt x="16" y="11"/>
                    </a:lnTo>
                    <a:lnTo>
                      <a:pt x="17" y="12"/>
                    </a:lnTo>
                    <a:lnTo>
                      <a:pt x="18" y="13"/>
                    </a:lnTo>
                    <a:lnTo>
                      <a:pt x="18" y="14"/>
                    </a:lnTo>
                    <a:lnTo>
                      <a:pt x="21" y="17"/>
                    </a:lnTo>
                    <a:lnTo>
                      <a:pt x="21" y="18"/>
                    </a:lnTo>
                    <a:lnTo>
                      <a:pt x="21" y="18"/>
                    </a:lnTo>
                    <a:lnTo>
                      <a:pt x="22" y="20"/>
                    </a:lnTo>
                    <a:lnTo>
                      <a:pt x="22" y="20"/>
                    </a:lnTo>
                    <a:lnTo>
                      <a:pt x="23" y="21"/>
                    </a:lnTo>
                    <a:lnTo>
                      <a:pt x="23" y="22"/>
                    </a:lnTo>
                    <a:lnTo>
                      <a:pt x="23" y="23"/>
                    </a:lnTo>
                    <a:lnTo>
                      <a:pt x="23" y="29"/>
                    </a:lnTo>
                    <a:lnTo>
                      <a:pt x="23" y="29"/>
                    </a:lnTo>
                    <a:lnTo>
                      <a:pt x="23" y="31"/>
                    </a:lnTo>
                    <a:lnTo>
                      <a:pt x="22" y="32"/>
                    </a:lnTo>
                    <a:lnTo>
                      <a:pt x="22" y="32"/>
                    </a:lnTo>
                    <a:lnTo>
                      <a:pt x="21" y="34"/>
                    </a:lnTo>
                    <a:lnTo>
                      <a:pt x="21" y="34"/>
                    </a:lnTo>
                    <a:lnTo>
                      <a:pt x="21" y="35"/>
                    </a:lnTo>
                    <a:lnTo>
                      <a:pt x="19" y="36"/>
                    </a:lnTo>
                    <a:lnTo>
                      <a:pt x="19" y="38"/>
                    </a:lnTo>
                    <a:lnTo>
                      <a:pt x="17" y="40"/>
                    </a:lnTo>
                    <a:lnTo>
                      <a:pt x="16" y="41"/>
                    </a:lnTo>
                    <a:lnTo>
                      <a:pt x="15" y="41"/>
                    </a:lnTo>
                    <a:lnTo>
                      <a:pt x="14" y="43"/>
                    </a:lnTo>
                    <a:lnTo>
                      <a:pt x="13" y="43"/>
                    </a:lnTo>
                    <a:lnTo>
                      <a:pt x="13" y="44"/>
                    </a:lnTo>
                    <a:lnTo>
                      <a:pt x="11" y="45"/>
                    </a:lnTo>
                    <a:lnTo>
                      <a:pt x="10" y="46"/>
                    </a:lnTo>
                    <a:lnTo>
                      <a:pt x="8" y="48"/>
                    </a:lnTo>
                    <a:lnTo>
                      <a:pt x="7" y="48"/>
                    </a:lnTo>
                    <a:lnTo>
                      <a:pt x="6" y="49"/>
                    </a:lnTo>
                    <a:lnTo>
                      <a:pt x="4" y="50"/>
                    </a:lnTo>
                    <a:lnTo>
                      <a:pt x="2" y="51"/>
                    </a:lnTo>
                    <a:lnTo>
                      <a:pt x="1" y="52"/>
                    </a:lnTo>
                    <a:lnTo>
                      <a:pt x="0" y="53"/>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 name="Oval 181"/>
              <p:cNvSpPr>
                <a:spLocks noChangeArrowheads="1"/>
              </p:cNvSpPr>
              <p:nvPr/>
            </p:nvSpPr>
            <p:spPr bwMode="auto">
              <a:xfrm>
                <a:off x="3417" y="2762"/>
                <a:ext cx="23" cy="26"/>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Line 182"/>
              <p:cNvSpPr>
                <a:spLocks noChangeShapeType="1"/>
              </p:cNvSpPr>
              <p:nvPr/>
            </p:nvSpPr>
            <p:spPr bwMode="auto">
              <a:xfrm>
                <a:off x="4468" y="2539"/>
                <a:ext cx="14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 name="Line 183"/>
              <p:cNvSpPr>
                <a:spLocks noChangeShapeType="1"/>
              </p:cNvSpPr>
              <p:nvPr/>
            </p:nvSpPr>
            <p:spPr bwMode="auto">
              <a:xfrm>
                <a:off x="4468" y="2566"/>
                <a:ext cx="14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 name="Line 184"/>
              <p:cNvSpPr>
                <a:spLocks noChangeShapeType="1"/>
              </p:cNvSpPr>
              <p:nvPr/>
            </p:nvSpPr>
            <p:spPr bwMode="auto">
              <a:xfrm>
                <a:off x="4468" y="2618"/>
                <a:ext cx="14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6" name="Line 185"/>
              <p:cNvSpPr>
                <a:spLocks noChangeShapeType="1"/>
              </p:cNvSpPr>
              <p:nvPr/>
            </p:nvSpPr>
            <p:spPr bwMode="auto">
              <a:xfrm>
                <a:off x="4468" y="2644"/>
                <a:ext cx="14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 name="Line 186"/>
              <p:cNvSpPr>
                <a:spLocks noChangeShapeType="1"/>
              </p:cNvSpPr>
              <p:nvPr/>
            </p:nvSpPr>
            <p:spPr bwMode="auto">
              <a:xfrm>
                <a:off x="4468" y="2697"/>
                <a:ext cx="14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 name="Line 187"/>
              <p:cNvSpPr>
                <a:spLocks noChangeShapeType="1"/>
              </p:cNvSpPr>
              <p:nvPr/>
            </p:nvSpPr>
            <p:spPr bwMode="auto">
              <a:xfrm>
                <a:off x="4444" y="2723"/>
                <a:ext cx="16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9" name="Line 188"/>
              <p:cNvSpPr>
                <a:spLocks noChangeShapeType="1"/>
              </p:cNvSpPr>
              <p:nvPr/>
            </p:nvSpPr>
            <p:spPr bwMode="auto">
              <a:xfrm>
                <a:off x="4610" y="2539"/>
                <a:ext cx="0" cy="2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0" name="Line 189"/>
              <p:cNvSpPr>
                <a:spLocks noChangeShapeType="1"/>
              </p:cNvSpPr>
              <p:nvPr/>
            </p:nvSpPr>
            <p:spPr bwMode="auto">
              <a:xfrm>
                <a:off x="4610" y="2618"/>
                <a:ext cx="0" cy="2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 name="Line 190"/>
              <p:cNvSpPr>
                <a:spLocks noChangeShapeType="1"/>
              </p:cNvSpPr>
              <p:nvPr/>
            </p:nvSpPr>
            <p:spPr bwMode="auto">
              <a:xfrm>
                <a:off x="4610" y="2697"/>
                <a:ext cx="0" cy="2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2" name="Line 191"/>
              <p:cNvSpPr>
                <a:spLocks noChangeShapeType="1"/>
              </p:cNvSpPr>
              <p:nvPr/>
            </p:nvSpPr>
            <p:spPr bwMode="auto">
              <a:xfrm>
                <a:off x="4610" y="2557"/>
                <a:ext cx="9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 name="Line 192"/>
              <p:cNvSpPr>
                <a:spLocks noChangeShapeType="1"/>
              </p:cNvSpPr>
              <p:nvPr/>
            </p:nvSpPr>
            <p:spPr bwMode="auto">
              <a:xfrm>
                <a:off x="4610" y="2714"/>
                <a:ext cx="9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4" name="Rectangle 193"/>
              <p:cNvSpPr>
                <a:spLocks noChangeArrowheads="1"/>
              </p:cNvSpPr>
              <p:nvPr/>
            </p:nvSpPr>
            <p:spPr bwMode="auto">
              <a:xfrm>
                <a:off x="4705" y="2434"/>
                <a:ext cx="261" cy="394"/>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5" name="Rectangle 194"/>
              <p:cNvSpPr>
                <a:spLocks noChangeArrowheads="1"/>
              </p:cNvSpPr>
              <p:nvPr/>
            </p:nvSpPr>
            <p:spPr bwMode="auto">
              <a:xfrm>
                <a:off x="4752" y="2591"/>
                <a:ext cx="12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 charset="0"/>
                    <a:cs typeface="Arial" pitchFamily="34" charset="0"/>
                  </a:rPr>
                  <a:t>Load</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6" name="Line 195"/>
              <p:cNvSpPr>
                <a:spLocks noChangeShapeType="1"/>
              </p:cNvSpPr>
              <p:nvPr/>
            </p:nvSpPr>
            <p:spPr bwMode="auto">
              <a:xfrm>
                <a:off x="4610" y="2632"/>
                <a:ext cx="9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7" name="Line 196"/>
              <p:cNvSpPr>
                <a:spLocks noChangeShapeType="1"/>
              </p:cNvSpPr>
              <p:nvPr/>
            </p:nvSpPr>
            <p:spPr bwMode="auto">
              <a:xfrm flipH="1">
                <a:off x="3045" y="2632"/>
                <a:ext cx="17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8" name="Line 197"/>
              <p:cNvSpPr>
                <a:spLocks noChangeShapeType="1"/>
              </p:cNvSpPr>
              <p:nvPr/>
            </p:nvSpPr>
            <p:spPr bwMode="auto">
              <a:xfrm flipH="1">
                <a:off x="3092" y="2710"/>
                <a:ext cx="13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 name="Line 198"/>
              <p:cNvSpPr>
                <a:spLocks noChangeShapeType="1"/>
              </p:cNvSpPr>
              <p:nvPr/>
            </p:nvSpPr>
            <p:spPr bwMode="auto">
              <a:xfrm>
                <a:off x="3092" y="2723"/>
                <a:ext cx="0" cy="2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0" name="Line 199"/>
              <p:cNvSpPr>
                <a:spLocks noChangeShapeType="1"/>
              </p:cNvSpPr>
              <p:nvPr/>
            </p:nvSpPr>
            <p:spPr bwMode="auto">
              <a:xfrm>
                <a:off x="3069" y="2749"/>
                <a:ext cx="2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1" name="Line 200"/>
              <p:cNvSpPr>
                <a:spLocks noChangeShapeType="1"/>
              </p:cNvSpPr>
              <p:nvPr/>
            </p:nvSpPr>
            <p:spPr bwMode="auto">
              <a:xfrm>
                <a:off x="3092" y="2710"/>
                <a:ext cx="0" cy="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2" name="Line 201"/>
              <p:cNvSpPr>
                <a:spLocks noChangeShapeType="1"/>
              </p:cNvSpPr>
              <p:nvPr/>
            </p:nvSpPr>
            <p:spPr bwMode="auto">
              <a:xfrm>
                <a:off x="3045" y="2632"/>
                <a:ext cx="0" cy="6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3" name="Oval 202"/>
              <p:cNvSpPr>
                <a:spLocks noChangeArrowheads="1"/>
              </p:cNvSpPr>
              <p:nvPr/>
            </p:nvSpPr>
            <p:spPr bwMode="auto">
              <a:xfrm>
                <a:off x="2915" y="2592"/>
                <a:ext cx="23" cy="26"/>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Line 203"/>
              <p:cNvSpPr>
                <a:spLocks noChangeShapeType="1"/>
              </p:cNvSpPr>
              <p:nvPr/>
            </p:nvSpPr>
            <p:spPr bwMode="auto">
              <a:xfrm flipH="1">
                <a:off x="3219" y="2539"/>
                <a:ext cx="1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 name="Line 204"/>
              <p:cNvSpPr>
                <a:spLocks noChangeShapeType="1"/>
              </p:cNvSpPr>
              <p:nvPr/>
            </p:nvSpPr>
            <p:spPr bwMode="auto">
              <a:xfrm flipH="1">
                <a:off x="3219" y="2566"/>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8" name="Line 206"/>
            <p:cNvSpPr>
              <a:spLocks noChangeShapeType="1"/>
            </p:cNvSpPr>
            <p:nvPr/>
          </p:nvSpPr>
          <p:spPr bwMode="auto">
            <a:xfrm flipH="1">
              <a:off x="5116513" y="4156075"/>
              <a:ext cx="1270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207"/>
            <p:cNvSpPr>
              <a:spLocks noChangeShapeType="1"/>
            </p:cNvSpPr>
            <p:nvPr/>
          </p:nvSpPr>
          <p:spPr bwMode="auto">
            <a:xfrm flipH="1">
              <a:off x="5116513" y="4197350"/>
              <a:ext cx="190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208"/>
            <p:cNvSpPr>
              <a:spLocks noChangeShapeType="1"/>
            </p:cNvSpPr>
            <p:nvPr/>
          </p:nvSpPr>
          <p:spPr bwMode="auto">
            <a:xfrm flipH="1">
              <a:off x="5110163" y="4281488"/>
              <a:ext cx="190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209"/>
            <p:cNvSpPr>
              <a:spLocks noChangeShapeType="1"/>
            </p:cNvSpPr>
            <p:nvPr/>
          </p:nvSpPr>
          <p:spPr bwMode="auto">
            <a:xfrm flipH="1">
              <a:off x="5110163" y="4322763"/>
              <a:ext cx="190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210"/>
            <p:cNvSpPr>
              <a:spLocks noChangeShapeType="1"/>
            </p:cNvSpPr>
            <p:nvPr/>
          </p:nvSpPr>
          <p:spPr bwMode="auto">
            <a:xfrm>
              <a:off x="7073900" y="4030663"/>
              <a:ext cx="1270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211"/>
            <p:cNvSpPr>
              <a:spLocks noChangeShapeType="1"/>
            </p:cNvSpPr>
            <p:nvPr/>
          </p:nvSpPr>
          <p:spPr bwMode="auto">
            <a:xfrm>
              <a:off x="7073900" y="4281488"/>
              <a:ext cx="190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Rectangle 212"/>
            <p:cNvSpPr>
              <a:spLocks noChangeArrowheads="1"/>
            </p:cNvSpPr>
            <p:nvPr/>
          </p:nvSpPr>
          <p:spPr bwMode="auto">
            <a:xfrm>
              <a:off x="6019800" y="4419600"/>
              <a:ext cx="16831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rgbClr val="000000"/>
                  </a:solidFill>
                  <a:effectLst/>
                  <a:latin typeface="Arial" pitchFamily="34" charset="0"/>
                  <a:cs typeface="Arial" pitchFamily="34" charset="0"/>
                </a:rPr>
                <a:t>(c)</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Line 213"/>
            <p:cNvSpPr>
              <a:spLocks noChangeShapeType="1"/>
            </p:cNvSpPr>
            <p:nvPr/>
          </p:nvSpPr>
          <p:spPr bwMode="auto">
            <a:xfrm>
              <a:off x="5461000" y="4803775"/>
              <a:ext cx="8366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214"/>
            <p:cNvSpPr>
              <a:spLocks noChangeShapeType="1"/>
            </p:cNvSpPr>
            <p:nvPr/>
          </p:nvSpPr>
          <p:spPr bwMode="auto">
            <a:xfrm>
              <a:off x="6297613" y="4803775"/>
              <a:ext cx="6937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215"/>
            <p:cNvSpPr>
              <a:spLocks noChangeShapeType="1"/>
            </p:cNvSpPr>
            <p:nvPr/>
          </p:nvSpPr>
          <p:spPr bwMode="auto">
            <a:xfrm>
              <a:off x="5168900" y="4992688"/>
              <a:ext cx="3635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216"/>
            <p:cNvSpPr>
              <a:spLocks noChangeShapeType="1"/>
            </p:cNvSpPr>
            <p:nvPr/>
          </p:nvSpPr>
          <p:spPr bwMode="auto">
            <a:xfrm>
              <a:off x="5168900" y="5030788"/>
              <a:ext cx="3635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217"/>
            <p:cNvSpPr>
              <a:spLocks noChangeShapeType="1"/>
            </p:cNvSpPr>
            <p:nvPr/>
          </p:nvSpPr>
          <p:spPr bwMode="auto">
            <a:xfrm>
              <a:off x="5168900" y="5068888"/>
              <a:ext cx="3635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18"/>
            <p:cNvSpPr>
              <a:spLocks noChangeShapeType="1"/>
            </p:cNvSpPr>
            <p:nvPr/>
          </p:nvSpPr>
          <p:spPr bwMode="auto">
            <a:xfrm>
              <a:off x="5168900" y="5183188"/>
              <a:ext cx="29210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19"/>
            <p:cNvSpPr>
              <a:spLocks noChangeShapeType="1"/>
            </p:cNvSpPr>
            <p:nvPr/>
          </p:nvSpPr>
          <p:spPr bwMode="auto">
            <a:xfrm>
              <a:off x="5168900" y="4954588"/>
              <a:ext cx="3635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220"/>
            <p:cNvSpPr>
              <a:spLocks noChangeShapeType="1"/>
            </p:cNvSpPr>
            <p:nvPr/>
          </p:nvSpPr>
          <p:spPr bwMode="auto">
            <a:xfrm>
              <a:off x="5461000" y="5259388"/>
              <a:ext cx="8366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221"/>
            <p:cNvSpPr>
              <a:spLocks noChangeShapeType="1"/>
            </p:cNvSpPr>
            <p:nvPr/>
          </p:nvSpPr>
          <p:spPr bwMode="auto">
            <a:xfrm>
              <a:off x="6297613" y="5259388"/>
              <a:ext cx="6937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22"/>
            <p:cNvSpPr>
              <a:spLocks/>
            </p:cNvSpPr>
            <p:nvPr/>
          </p:nvSpPr>
          <p:spPr bwMode="auto">
            <a:xfrm>
              <a:off x="6991350" y="4803775"/>
              <a:ext cx="73025" cy="455613"/>
            </a:xfrm>
            <a:custGeom>
              <a:avLst/>
              <a:gdLst>
                <a:gd name="T0" fmla="*/ 0 w 46"/>
                <a:gd name="T1" fmla="*/ 0 h 287"/>
                <a:gd name="T2" fmla="*/ 3 w 46"/>
                <a:gd name="T3" fmla="*/ 4 h 287"/>
                <a:gd name="T4" fmla="*/ 5 w 46"/>
                <a:gd name="T5" fmla="*/ 8 h 287"/>
                <a:gd name="T6" fmla="*/ 8 w 46"/>
                <a:gd name="T7" fmla="*/ 13 h 287"/>
                <a:gd name="T8" fmla="*/ 11 w 46"/>
                <a:gd name="T9" fmla="*/ 17 h 287"/>
                <a:gd name="T10" fmla="*/ 13 w 46"/>
                <a:gd name="T11" fmla="*/ 22 h 287"/>
                <a:gd name="T12" fmla="*/ 15 w 46"/>
                <a:gd name="T13" fmla="*/ 26 h 287"/>
                <a:gd name="T14" fmla="*/ 18 w 46"/>
                <a:gd name="T15" fmla="*/ 31 h 287"/>
                <a:gd name="T16" fmla="*/ 20 w 46"/>
                <a:gd name="T17" fmla="*/ 35 h 287"/>
                <a:gd name="T18" fmla="*/ 22 w 46"/>
                <a:gd name="T19" fmla="*/ 40 h 287"/>
                <a:gd name="T20" fmla="*/ 24 w 46"/>
                <a:gd name="T21" fmla="*/ 44 h 287"/>
                <a:gd name="T22" fmla="*/ 26 w 46"/>
                <a:gd name="T23" fmla="*/ 49 h 287"/>
                <a:gd name="T24" fmla="*/ 28 w 46"/>
                <a:gd name="T25" fmla="*/ 53 h 287"/>
                <a:gd name="T26" fmla="*/ 30 w 46"/>
                <a:gd name="T27" fmla="*/ 58 h 287"/>
                <a:gd name="T28" fmla="*/ 31 w 46"/>
                <a:gd name="T29" fmla="*/ 62 h 287"/>
                <a:gd name="T30" fmla="*/ 33 w 46"/>
                <a:gd name="T31" fmla="*/ 67 h 287"/>
                <a:gd name="T32" fmla="*/ 34 w 46"/>
                <a:gd name="T33" fmla="*/ 72 h 287"/>
                <a:gd name="T34" fmla="*/ 36 w 46"/>
                <a:gd name="T35" fmla="*/ 76 h 287"/>
                <a:gd name="T36" fmla="*/ 37 w 46"/>
                <a:gd name="T37" fmla="*/ 81 h 287"/>
                <a:gd name="T38" fmla="*/ 38 w 46"/>
                <a:gd name="T39" fmla="*/ 85 h 287"/>
                <a:gd name="T40" fmla="*/ 39 w 46"/>
                <a:gd name="T41" fmla="*/ 89 h 287"/>
                <a:gd name="T42" fmla="*/ 40 w 46"/>
                <a:gd name="T43" fmla="*/ 94 h 287"/>
                <a:gd name="T44" fmla="*/ 42 w 46"/>
                <a:gd name="T45" fmla="*/ 98 h 287"/>
                <a:gd name="T46" fmla="*/ 42 w 46"/>
                <a:gd name="T47" fmla="*/ 103 h 287"/>
                <a:gd name="T48" fmla="*/ 43 w 46"/>
                <a:gd name="T49" fmla="*/ 107 h 287"/>
                <a:gd name="T50" fmla="*/ 43 w 46"/>
                <a:gd name="T51" fmla="*/ 112 h 287"/>
                <a:gd name="T52" fmla="*/ 44 w 46"/>
                <a:gd name="T53" fmla="*/ 116 h 287"/>
                <a:gd name="T54" fmla="*/ 45 w 46"/>
                <a:gd name="T55" fmla="*/ 121 h 287"/>
                <a:gd name="T56" fmla="*/ 45 w 46"/>
                <a:gd name="T57" fmla="*/ 125 h 287"/>
                <a:gd name="T58" fmla="*/ 45 w 46"/>
                <a:gd name="T59" fmla="*/ 130 h 287"/>
                <a:gd name="T60" fmla="*/ 46 w 46"/>
                <a:gd name="T61" fmla="*/ 134 h 287"/>
                <a:gd name="T62" fmla="*/ 46 w 46"/>
                <a:gd name="T63" fmla="*/ 152 h 287"/>
                <a:gd name="T64" fmla="*/ 45 w 46"/>
                <a:gd name="T65" fmla="*/ 156 h 287"/>
                <a:gd name="T66" fmla="*/ 45 w 46"/>
                <a:gd name="T67" fmla="*/ 161 h 287"/>
                <a:gd name="T68" fmla="*/ 45 w 46"/>
                <a:gd name="T69" fmla="*/ 165 h 287"/>
                <a:gd name="T70" fmla="*/ 44 w 46"/>
                <a:gd name="T71" fmla="*/ 170 h 287"/>
                <a:gd name="T72" fmla="*/ 43 w 46"/>
                <a:gd name="T73" fmla="*/ 174 h 287"/>
                <a:gd name="T74" fmla="*/ 43 w 46"/>
                <a:gd name="T75" fmla="*/ 179 h 287"/>
                <a:gd name="T76" fmla="*/ 42 w 46"/>
                <a:gd name="T77" fmla="*/ 183 h 287"/>
                <a:gd name="T78" fmla="*/ 42 w 46"/>
                <a:gd name="T79" fmla="*/ 188 h 287"/>
                <a:gd name="T80" fmla="*/ 40 w 46"/>
                <a:gd name="T81" fmla="*/ 192 h 287"/>
                <a:gd name="T82" fmla="*/ 39 w 46"/>
                <a:gd name="T83" fmla="*/ 197 h 287"/>
                <a:gd name="T84" fmla="*/ 38 w 46"/>
                <a:gd name="T85" fmla="*/ 201 h 287"/>
                <a:gd name="T86" fmla="*/ 37 w 46"/>
                <a:gd name="T87" fmla="*/ 206 h 287"/>
                <a:gd name="T88" fmla="*/ 36 w 46"/>
                <a:gd name="T89" fmla="*/ 210 h 287"/>
                <a:gd name="T90" fmla="*/ 34 w 46"/>
                <a:gd name="T91" fmla="*/ 215 h 287"/>
                <a:gd name="T92" fmla="*/ 33 w 46"/>
                <a:gd name="T93" fmla="*/ 220 h 287"/>
                <a:gd name="T94" fmla="*/ 31 w 46"/>
                <a:gd name="T95" fmla="*/ 224 h 287"/>
                <a:gd name="T96" fmla="*/ 30 w 46"/>
                <a:gd name="T97" fmla="*/ 229 h 287"/>
                <a:gd name="T98" fmla="*/ 28 w 46"/>
                <a:gd name="T99" fmla="*/ 233 h 287"/>
                <a:gd name="T100" fmla="*/ 26 w 46"/>
                <a:gd name="T101" fmla="*/ 237 h 287"/>
                <a:gd name="T102" fmla="*/ 24 w 46"/>
                <a:gd name="T103" fmla="*/ 242 h 287"/>
                <a:gd name="T104" fmla="*/ 22 w 46"/>
                <a:gd name="T105" fmla="*/ 246 h 287"/>
                <a:gd name="T106" fmla="*/ 20 w 46"/>
                <a:gd name="T107" fmla="*/ 251 h 287"/>
                <a:gd name="T108" fmla="*/ 18 w 46"/>
                <a:gd name="T109" fmla="*/ 255 h 287"/>
                <a:gd name="T110" fmla="*/ 15 w 46"/>
                <a:gd name="T111" fmla="*/ 260 h 287"/>
                <a:gd name="T112" fmla="*/ 13 w 46"/>
                <a:gd name="T113" fmla="*/ 264 h 287"/>
                <a:gd name="T114" fmla="*/ 11 w 46"/>
                <a:gd name="T115" fmla="*/ 269 h 287"/>
                <a:gd name="T116" fmla="*/ 8 w 46"/>
                <a:gd name="T117" fmla="*/ 273 h 287"/>
                <a:gd name="T118" fmla="*/ 5 w 46"/>
                <a:gd name="T119" fmla="*/ 278 h 287"/>
                <a:gd name="T120" fmla="*/ 3 w 46"/>
                <a:gd name="T121" fmla="*/ 282 h 287"/>
                <a:gd name="T122" fmla="*/ 0 w 46"/>
                <a:gd name="T123" fmla="*/ 28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 h="287">
                  <a:moveTo>
                    <a:pt x="0" y="0"/>
                  </a:moveTo>
                  <a:lnTo>
                    <a:pt x="3" y="4"/>
                  </a:lnTo>
                  <a:lnTo>
                    <a:pt x="5" y="8"/>
                  </a:lnTo>
                  <a:lnTo>
                    <a:pt x="8" y="13"/>
                  </a:lnTo>
                  <a:lnTo>
                    <a:pt x="11" y="17"/>
                  </a:lnTo>
                  <a:lnTo>
                    <a:pt x="13" y="22"/>
                  </a:lnTo>
                  <a:lnTo>
                    <a:pt x="15" y="26"/>
                  </a:lnTo>
                  <a:lnTo>
                    <a:pt x="18" y="31"/>
                  </a:lnTo>
                  <a:lnTo>
                    <a:pt x="20" y="35"/>
                  </a:lnTo>
                  <a:lnTo>
                    <a:pt x="22" y="40"/>
                  </a:lnTo>
                  <a:lnTo>
                    <a:pt x="24" y="44"/>
                  </a:lnTo>
                  <a:lnTo>
                    <a:pt x="26" y="49"/>
                  </a:lnTo>
                  <a:lnTo>
                    <a:pt x="28" y="53"/>
                  </a:lnTo>
                  <a:lnTo>
                    <a:pt x="30" y="58"/>
                  </a:lnTo>
                  <a:lnTo>
                    <a:pt x="31" y="62"/>
                  </a:lnTo>
                  <a:lnTo>
                    <a:pt x="33" y="67"/>
                  </a:lnTo>
                  <a:lnTo>
                    <a:pt x="34" y="72"/>
                  </a:lnTo>
                  <a:lnTo>
                    <a:pt x="36" y="76"/>
                  </a:lnTo>
                  <a:lnTo>
                    <a:pt x="37" y="81"/>
                  </a:lnTo>
                  <a:lnTo>
                    <a:pt x="38" y="85"/>
                  </a:lnTo>
                  <a:lnTo>
                    <a:pt x="39" y="89"/>
                  </a:lnTo>
                  <a:lnTo>
                    <a:pt x="40" y="94"/>
                  </a:lnTo>
                  <a:lnTo>
                    <a:pt x="42" y="98"/>
                  </a:lnTo>
                  <a:lnTo>
                    <a:pt x="42" y="103"/>
                  </a:lnTo>
                  <a:lnTo>
                    <a:pt x="43" y="107"/>
                  </a:lnTo>
                  <a:lnTo>
                    <a:pt x="43" y="112"/>
                  </a:lnTo>
                  <a:lnTo>
                    <a:pt x="44" y="116"/>
                  </a:lnTo>
                  <a:lnTo>
                    <a:pt x="45" y="121"/>
                  </a:lnTo>
                  <a:lnTo>
                    <a:pt x="45" y="125"/>
                  </a:lnTo>
                  <a:lnTo>
                    <a:pt x="45" y="130"/>
                  </a:lnTo>
                  <a:lnTo>
                    <a:pt x="46" y="134"/>
                  </a:lnTo>
                  <a:lnTo>
                    <a:pt x="46" y="152"/>
                  </a:lnTo>
                  <a:lnTo>
                    <a:pt x="45" y="156"/>
                  </a:lnTo>
                  <a:lnTo>
                    <a:pt x="45" y="161"/>
                  </a:lnTo>
                  <a:lnTo>
                    <a:pt x="45" y="165"/>
                  </a:lnTo>
                  <a:lnTo>
                    <a:pt x="44" y="170"/>
                  </a:lnTo>
                  <a:lnTo>
                    <a:pt x="43" y="174"/>
                  </a:lnTo>
                  <a:lnTo>
                    <a:pt x="43" y="179"/>
                  </a:lnTo>
                  <a:lnTo>
                    <a:pt x="42" y="183"/>
                  </a:lnTo>
                  <a:lnTo>
                    <a:pt x="42" y="188"/>
                  </a:lnTo>
                  <a:lnTo>
                    <a:pt x="40" y="192"/>
                  </a:lnTo>
                  <a:lnTo>
                    <a:pt x="39" y="197"/>
                  </a:lnTo>
                  <a:lnTo>
                    <a:pt x="38" y="201"/>
                  </a:lnTo>
                  <a:lnTo>
                    <a:pt x="37" y="206"/>
                  </a:lnTo>
                  <a:lnTo>
                    <a:pt x="36" y="210"/>
                  </a:lnTo>
                  <a:lnTo>
                    <a:pt x="34" y="215"/>
                  </a:lnTo>
                  <a:lnTo>
                    <a:pt x="33" y="220"/>
                  </a:lnTo>
                  <a:lnTo>
                    <a:pt x="31" y="224"/>
                  </a:lnTo>
                  <a:lnTo>
                    <a:pt x="30" y="229"/>
                  </a:lnTo>
                  <a:lnTo>
                    <a:pt x="28" y="233"/>
                  </a:lnTo>
                  <a:lnTo>
                    <a:pt x="26" y="237"/>
                  </a:lnTo>
                  <a:lnTo>
                    <a:pt x="24" y="242"/>
                  </a:lnTo>
                  <a:lnTo>
                    <a:pt x="22" y="246"/>
                  </a:lnTo>
                  <a:lnTo>
                    <a:pt x="20" y="251"/>
                  </a:lnTo>
                  <a:lnTo>
                    <a:pt x="18" y="255"/>
                  </a:lnTo>
                  <a:lnTo>
                    <a:pt x="15" y="260"/>
                  </a:lnTo>
                  <a:lnTo>
                    <a:pt x="13" y="264"/>
                  </a:lnTo>
                  <a:lnTo>
                    <a:pt x="11" y="269"/>
                  </a:lnTo>
                  <a:lnTo>
                    <a:pt x="8" y="273"/>
                  </a:lnTo>
                  <a:lnTo>
                    <a:pt x="5" y="278"/>
                  </a:lnTo>
                  <a:lnTo>
                    <a:pt x="3" y="282"/>
                  </a:lnTo>
                  <a:lnTo>
                    <a:pt x="0" y="28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223"/>
            <p:cNvSpPr>
              <a:spLocks/>
            </p:cNvSpPr>
            <p:nvPr/>
          </p:nvSpPr>
          <p:spPr bwMode="auto">
            <a:xfrm>
              <a:off x="5461000" y="4803775"/>
              <a:ext cx="71438" cy="455613"/>
            </a:xfrm>
            <a:custGeom>
              <a:avLst/>
              <a:gdLst>
                <a:gd name="T0" fmla="*/ 0 w 45"/>
                <a:gd name="T1" fmla="*/ 0 h 287"/>
                <a:gd name="T2" fmla="*/ 3 w 45"/>
                <a:gd name="T3" fmla="*/ 4 h 287"/>
                <a:gd name="T4" fmla="*/ 5 w 45"/>
                <a:gd name="T5" fmla="*/ 8 h 287"/>
                <a:gd name="T6" fmla="*/ 8 w 45"/>
                <a:gd name="T7" fmla="*/ 13 h 287"/>
                <a:gd name="T8" fmla="*/ 11 w 45"/>
                <a:gd name="T9" fmla="*/ 17 h 287"/>
                <a:gd name="T10" fmla="*/ 13 w 45"/>
                <a:gd name="T11" fmla="*/ 22 h 287"/>
                <a:gd name="T12" fmla="*/ 15 w 45"/>
                <a:gd name="T13" fmla="*/ 26 h 287"/>
                <a:gd name="T14" fmla="*/ 17 w 45"/>
                <a:gd name="T15" fmla="*/ 31 h 287"/>
                <a:gd name="T16" fmla="*/ 20 w 45"/>
                <a:gd name="T17" fmla="*/ 35 h 287"/>
                <a:gd name="T18" fmla="*/ 22 w 45"/>
                <a:gd name="T19" fmla="*/ 40 h 287"/>
                <a:gd name="T20" fmla="*/ 24 w 45"/>
                <a:gd name="T21" fmla="*/ 44 h 287"/>
                <a:gd name="T22" fmla="*/ 26 w 45"/>
                <a:gd name="T23" fmla="*/ 49 h 287"/>
                <a:gd name="T24" fmla="*/ 28 w 45"/>
                <a:gd name="T25" fmla="*/ 53 h 287"/>
                <a:gd name="T26" fmla="*/ 30 w 45"/>
                <a:gd name="T27" fmla="*/ 58 h 287"/>
                <a:gd name="T28" fmla="*/ 31 w 45"/>
                <a:gd name="T29" fmla="*/ 62 h 287"/>
                <a:gd name="T30" fmla="*/ 33 w 45"/>
                <a:gd name="T31" fmla="*/ 67 h 287"/>
                <a:gd name="T32" fmla="*/ 34 w 45"/>
                <a:gd name="T33" fmla="*/ 72 h 287"/>
                <a:gd name="T34" fmla="*/ 36 w 45"/>
                <a:gd name="T35" fmla="*/ 76 h 287"/>
                <a:gd name="T36" fmla="*/ 37 w 45"/>
                <a:gd name="T37" fmla="*/ 81 h 287"/>
                <a:gd name="T38" fmla="*/ 38 w 45"/>
                <a:gd name="T39" fmla="*/ 85 h 287"/>
                <a:gd name="T40" fmla="*/ 39 w 45"/>
                <a:gd name="T41" fmla="*/ 89 h 287"/>
                <a:gd name="T42" fmla="*/ 40 w 45"/>
                <a:gd name="T43" fmla="*/ 94 h 287"/>
                <a:gd name="T44" fmla="*/ 41 w 45"/>
                <a:gd name="T45" fmla="*/ 98 h 287"/>
                <a:gd name="T46" fmla="*/ 42 w 45"/>
                <a:gd name="T47" fmla="*/ 103 h 287"/>
                <a:gd name="T48" fmla="*/ 42 w 45"/>
                <a:gd name="T49" fmla="*/ 107 h 287"/>
                <a:gd name="T50" fmla="*/ 43 w 45"/>
                <a:gd name="T51" fmla="*/ 112 h 287"/>
                <a:gd name="T52" fmla="*/ 44 w 45"/>
                <a:gd name="T53" fmla="*/ 116 h 287"/>
                <a:gd name="T54" fmla="*/ 44 w 45"/>
                <a:gd name="T55" fmla="*/ 121 h 287"/>
                <a:gd name="T56" fmla="*/ 45 w 45"/>
                <a:gd name="T57" fmla="*/ 125 h 287"/>
                <a:gd name="T58" fmla="*/ 45 w 45"/>
                <a:gd name="T59" fmla="*/ 130 h 287"/>
                <a:gd name="T60" fmla="*/ 45 w 45"/>
                <a:gd name="T61" fmla="*/ 134 h 287"/>
                <a:gd name="T62" fmla="*/ 45 w 45"/>
                <a:gd name="T63" fmla="*/ 152 h 287"/>
                <a:gd name="T64" fmla="*/ 45 w 45"/>
                <a:gd name="T65" fmla="*/ 156 h 287"/>
                <a:gd name="T66" fmla="*/ 45 w 45"/>
                <a:gd name="T67" fmla="*/ 161 h 287"/>
                <a:gd name="T68" fmla="*/ 44 w 45"/>
                <a:gd name="T69" fmla="*/ 165 h 287"/>
                <a:gd name="T70" fmla="*/ 44 w 45"/>
                <a:gd name="T71" fmla="*/ 170 h 287"/>
                <a:gd name="T72" fmla="*/ 43 w 45"/>
                <a:gd name="T73" fmla="*/ 174 h 287"/>
                <a:gd name="T74" fmla="*/ 42 w 45"/>
                <a:gd name="T75" fmla="*/ 179 h 287"/>
                <a:gd name="T76" fmla="*/ 42 w 45"/>
                <a:gd name="T77" fmla="*/ 183 h 287"/>
                <a:gd name="T78" fmla="*/ 41 w 45"/>
                <a:gd name="T79" fmla="*/ 188 h 287"/>
                <a:gd name="T80" fmla="*/ 40 w 45"/>
                <a:gd name="T81" fmla="*/ 192 h 287"/>
                <a:gd name="T82" fmla="*/ 39 w 45"/>
                <a:gd name="T83" fmla="*/ 197 h 287"/>
                <a:gd name="T84" fmla="*/ 38 w 45"/>
                <a:gd name="T85" fmla="*/ 201 h 287"/>
                <a:gd name="T86" fmla="*/ 37 w 45"/>
                <a:gd name="T87" fmla="*/ 206 h 287"/>
                <a:gd name="T88" fmla="*/ 36 w 45"/>
                <a:gd name="T89" fmla="*/ 210 h 287"/>
                <a:gd name="T90" fmla="*/ 34 w 45"/>
                <a:gd name="T91" fmla="*/ 215 h 287"/>
                <a:gd name="T92" fmla="*/ 33 w 45"/>
                <a:gd name="T93" fmla="*/ 220 h 287"/>
                <a:gd name="T94" fmla="*/ 31 w 45"/>
                <a:gd name="T95" fmla="*/ 224 h 287"/>
                <a:gd name="T96" fmla="*/ 30 w 45"/>
                <a:gd name="T97" fmla="*/ 229 h 287"/>
                <a:gd name="T98" fmla="*/ 28 w 45"/>
                <a:gd name="T99" fmla="*/ 233 h 287"/>
                <a:gd name="T100" fmla="*/ 26 w 45"/>
                <a:gd name="T101" fmla="*/ 237 h 287"/>
                <a:gd name="T102" fmla="*/ 24 w 45"/>
                <a:gd name="T103" fmla="*/ 242 h 287"/>
                <a:gd name="T104" fmla="*/ 22 w 45"/>
                <a:gd name="T105" fmla="*/ 246 h 287"/>
                <a:gd name="T106" fmla="*/ 20 w 45"/>
                <a:gd name="T107" fmla="*/ 251 h 287"/>
                <a:gd name="T108" fmla="*/ 17 w 45"/>
                <a:gd name="T109" fmla="*/ 255 h 287"/>
                <a:gd name="T110" fmla="*/ 15 w 45"/>
                <a:gd name="T111" fmla="*/ 260 h 287"/>
                <a:gd name="T112" fmla="*/ 13 w 45"/>
                <a:gd name="T113" fmla="*/ 264 h 287"/>
                <a:gd name="T114" fmla="*/ 11 w 45"/>
                <a:gd name="T115" fmla="*/ 269 h 287"/>
                <a:gd name="T116" fmla="*/ 8 w 45"/>
                <a:gd name="T117" fmla="*/ 273 h 287"/>
                <a:gd name="T118" fmla="*/ 5 w 45"/>
                <a:gd name="T119" fmla="*/ 278 h 287"/>
                <a:gd name="T120" fmla="*/ 3 w 45"/>
                <a:gd name="T121" fmla="*/ 282 h 287"/>
                <a:gd name="T122" fmla="*/ 0 w 45"/>
                <a:gd name="T123" fmla="*/ 28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 h="287">
                  <a:moveTo>
                    <a:pt x="0" y="0"/>
                  </a:moveTo>
                  <a:lnTo>
                    <a:pt x="3" y="4"/>
                  </a:lnTo>
                  <a:lnTo>
                    <a:pt x="5" y="8"/>
                  </a:lnTo>
                  <a:lnTo>
                    <a:pt x="8" y="13"/>
                  </a:lnTo>
                  <a:lnTo>
                    <a:pt x="11" y="17"/>
                  </a:lnTo>
                  <a:lnTo>
                    <a:pt x="13" y="22"/>
                  </a:lnTo>
                  <a:lnTo>
                    <a:pt x="15" y="26"/>
                  </a:lnTo>
                  <a:lnTo>
                    <a:pt x="17" y="31"/>
                  </a:lnTo>
                  <a:lnTo>
                    <a:pt x="20" y="35"/>
                  </a:lnTo>
                  <a:lnTo>
                    <a:pt x="22" y="40"/>
                  </a:lnTo>
                  <a:lnTo>
                    <a:pt x="24" y="44"/>
                  </a:lnTo>
                  <a:lnTo>
                    <a:pt x="26" y="49"/>
                  </a:lnTo>
                  <a:lnTo>
                    <a:pt x="28" y="53"/>
                  </a:lnTo>
                  <a:lnTo>
                    <a:pt x="30" y="58"/>
                  </a:lnTo>
                  <a:lnTo>
                    <a:pt x="31" y="62"/>
                  </a:lnTo>
                  <a:lnTo>
                    <a:pt x="33" y="67"/>
                  </a:lnTo>
                  <a:lnTo>
                    <a:pt x="34" y="72"/>
                  </a:lnTo>
                  <a:lnTo>
                    <a:pt x="36" y="76"/>
                  </a:lnTo>
                  <a:lnTo>
                    <a:pt x="37" y="81"/>
                  </a:lnTo>
                  <a:lnTo>
                    <a:pt x="38" y="85"/>
                  </a:lnTo>
                  <a:lnTo>
                    <a:pt x="39" y="89"/>
                  </a:lnTo>
                  <a:lnTo>
                    <a:pt x="40" y="94"/>
                  </a:lnTo>
                  <a:lnTo>
                    <a:pt x="41" y="98"/>
                  </a:lnTo>
                  <a:lnTo>
                    <a:pt x="42" y="103"/>
                  </a:lnTo>
                  <a:lnTo>
                    <a:pt x="42" y="107"/>
                  </a:lnTo>
                  <a:lnTo>
                    <a:pt x="43" y="112"/>
                  </a:lnTo>
                  <a:lnTo>
                    <a:pt x="44" y="116"/>
                  </a:lnTo>
                  <a:lnTo>
                    <a:pt x="44" y="121"/>
                  </a:lnTo>
                  <a:lnTo>
                    <a:pt x="45" y="125"/>
                  </a:lnTo>
                  <a:lnTo>
                    <a:pt x="45" y="130"/>
                  </a:lnTo>
                  <a:lnTo>
                    <a:pt x="45" y="134"/>
                  </a:lnTo>
                  <a:lnTo>
                    <a:pt x="45" y="152"/>
                  </a:lnTo>
                  <a:lnTo>
                    <a:pt x="45" y="156"/>
                  </a:lnTo>
                  <a:lnTo>
                    <a:pt x="45" y="161"/>
                  </a:lnTo>
                  <a:lnTo>
                    <a:pt x="44" y="165"/>
                  </a:lnTo>
                  <a:lnTo>
                    <a:pt x="44" y="170"/>
                  </a:lnTo>
                  <a:lnTo>
                    <a:pt x="43" y="174"/>
                  </a:lnTo>
                  <a:lnTo>
                    <a:pt x="42" y="179"/>
                  </a:lnTo>
                  <a:lnTo>
                    <a:pt x="42" y="183"/>
                  </a:lnTo>
                  <a:lnTo>
                    <a:pt x="41" y="188"/>
                  </a:lnTo>
                  <a:lnTo>
                    <a:pt x="40" y="192"/>
                  </a:lnTo>
                  <a:lnTo>
                    <a:pt x="39" y="197"/>
                  </a:lnTo>
                  <a:lnTo>
                    <a:pt x="38" y="201"/>
                  </a:lnTo>
                  <a:lnTo>
                    <a:pt x="37" y="206"/>
                  </a:lnTo>
                  <a:lnTo>
                    <a:pt x="36" y="210"/>
                  </a:lnTo>
                  <a:lnTo>
                    <a:pt x="34" y="215"/>
                  </a:lnTo>
                  <a:lnTo>
                    <a:pt x="33" y="220"/>
                  </a:lnTo>
                  <a:lnTo>
                    <a:pt x="31" y="224"/>
                  </a:lnTo>
                  <a:lnTo>
                    <a:pt x="30" y="229"/>
                  </a:lnTo>
                  <a:lnTo>
                    <a:pt x="28" y="233"/>
                  </a:lnTo>
                  <a:lnTo>
                    <a:pt x="26" y="237"/>
                  </a:lnTo>
                  <a:lnTo>
                    <a:pt x="24" y="242"/>
                  </a:lnTo>
                  <a:lnTo>
                    <a:pt x="22" y="246"/>
                  </a:lnTo>
                  <a:lnTo>
                    <a:pt x="20" y="251"/>
                  </a:lnTo>
                  <a:lnTo>
                    <a:pt x="17" y="255"/>
                  </a:lnTo>
                  <a:lnTo>
                    <a:pt x="15" y="260"/>
                  </a:lnTo>
                  <a:lnTo>
                    <a:pt x="13" y="264"/>
                  </a:lnTo>
                  <a:lnTo>
                    <a:pt x="11" y="269"/>
                  </a:lnTo>
                  <a:lnTo>
                    <a:pt x="8" y="273"/>
                  </a:lnTo>
                  <a:lnTo>
                    <a:pt x="5" y="278"/>
                  </a:lnTo>
                  <a:lnTo>
                    <a:pt x="3" y="282"/>
                  </a:lnTo>
                  <a:lnTo>
                    <a:pt x="0" y="28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24"/>
            <p:cNvSpPr>
              <a:spLocks/>
            </p:cNvSpPr>
            <p:nvPr/>
          </p:nvSpPr>
          <p:spPr bwMode="auto">
            <a:xfrm>
              <a:off x="5387975" y="4803775"/>
              <a:ext cx="73025" cy="455613"/>
            </a:xfrm>
            <a:custGeom>
              <a:avLst/>
              <a:gdLst>
                <a:gd name="T0" fmla="*/ 46 w 46"/>
                <a:gd name="T1" fmla="*/ 0 h 287"/>
                <a:gd name="T2" fmla="*/ 43 w 46"/>
                <a:gd name="T3" fmla="*/ 4 h 287"/>
                <a:gd name="T4" fmla="*/ 40 w 46"/>
                <a:gd name="T5" fmla="*/ 8 h 287"/>
                <a:gd name="T6" fmla="*/ 38 w 46"/>
                <a:gd name="T7" fmla="*/ 13 h 287"/>
                <a:gd name="T8" fmla="*/ 35 w 46"/>
                <a:gd name="T9" fmla="*/ 17 h 287"/>
                <a:gd name="T10" fmla="*/ 32 w 46"/>
                <a:gd name="T11" fmla="*/ 22 h 287"/>
                <a:gd name="T12" fmla="*/ 30 w 46"/>
                <a:gd name="T13" fmla="*/ 26 h 287"/>
                <a:gd name="T14" fmla="*/ 28 w 46"/>
                <a:gd name="T15" fmla="*/ 31 h 287"/>
                <a:gd name="T16" fmla="*/ 25 w 46"/>
                <a:gd name="T17" fmla="*/ 35 h 287"/>
                <a:gd name="T18" fmla="*/ 24 w 46"/>
                <a:gd name="T19" fmla="*/ 40 h 287"/>
                <a:gd name="T20" fmla="*/ 21 w 46"/>
                <a:gd name="T21" fmla="*/ 44 h 287"/>
                <a:gd name="T22" fmla="*/ 19 w 46"/>
                <a:gd name="T23" fmla="*/ 49 h 287"/>
                <a:gd name="T24" fmla="*/ 17 w 46"/>
                <a:gd name="T25" fmla="*/ 53 h 287"/>
                <a:gd name="T26" fmla="*/ 16 w 46"/>
                <a:gd name="T27" fmla="*/ 58 h 287"/>
                <a:gd name="T28" fmla="*/ 14 w 46"/>
                <a:gd name="T29" fmla="*/ 62 h 287"/>
                <a:gd name="T30" fmla="*/ 13 w 46"/>
                <a:gd name="T31" fmla="*/ 67 h 287"/>
                <a:gd name="T32" fmla="*/ 11 w 46"/>
                <a:gd name="T33" fmla="*/ 72 h 287"/>
                <a:gd name="T34" fmla="*/ 10 w 46"/>
                <a:gd name="T35" fmla="*/ 76 h 287"/>
                <a:gd name="T36" fmla="*/ 8 w 46"/>
                <a:gd name="T37" fmla="*/ 81 h 287"/>
                <a:gd name="T38" fmla="*/ 7 w 46"/>
                <a:gd name="T39" fmla="*/ 85 h 287"/>
                <a:gd name="T40" fmla="*/ 6 w 46"/>
                <a:gd name="T41" fmla="*/ 89 h 287"/>
                <a:gd name="T42" fmla="*/ 5 w 46"/>
                <a:gd name="T43" fmla="*/ 94 h 287"/>
                <a:gd name="T44" fmla="*/ 4 w 46"/>
                <a:gd name="T45" fmla="*/ 98 h 287"/>
                <a:gd name="T46" fmla="*/ 3 w 46"/>
                <a:gd name="T47" fmla="*/ 103 h 287"/>
                <a:gd name="T48" fmla="*/ 3 w 46"/>
                <a:gd name="T49" fmla="*/ 107 h 287"/>
                <a:gd name="T50" fmla="*/ 2 w 46"/>
                <a:gd name="T51" fmla="*/ 112 h 287"/>
                <a:gd name="T52" fmla="*/ 2 w 46"/>
                <a:gd name="T53" fmla="*/ 116 h 287"/>
                <a:gd name="T54" fmla="*/ 1 w 46"/>
                <a:gd name="T55" fmla="*/ 121 h 287"/>
                <a:gd name="T56" fmla="*/ 0 w 46"/>
                <a:gd name="T57" fmla="*/ 125 h 287"/>
                <a:gd name="T58" fmla="*/ 0 w 46"/>
                <a:gd name="T59" fmla="*/ 130 h 287"/>
                <a:gd name="T60" fmla="*/ 0 w 46"/>
                <a:gd name="T61" fmla="*/ 134 h 287"/>
                <a:gd name="T62" fmla="*/ 0 w 46"/>
                <a:gd name="T63" fmla="*/ 152 h 287"/>
                <a:gd name="T64" fmla="*/ 0 w 46"/>
                <a:gd name="T65" fmla="*/ 156 h 287"/>
                <a:gd name="T66" fmla="*/ 0 w 46"/>
                <a:gd name="T67" fmla="*/ 161 h 287"/>
                <a:gd name="T68" fmla="*/ 1 w 46"/>
                <a:gd name="T69" fmla="*/ 165 h 287"/>
                <a:gd name="T70" fmla="*/ 2 w 46"/>
                <a:gd name="T71" fmla="*/ 170 h 287"/>
                <a:gd name="T72" fmla="*/ 2 w 46"/>
                <a:gd name="T73" fmla="*/ 174 h 287"/>
                <a:gd name="T74" fmla="*/ 3 w 46"/>
                <a:gd name="T75" fmla="*/ 179 h 287"/>
                <a:gd name="T76" fmla="*/ 3 w 46"/>
                <a:gd name="T77" fmla="*/ 183 h 287"/>
                <a:gd name="T78" fmla="*/ 4 w 46"/>
                <a:gd name="T79" fmla="*/ 188 h 287"/>
                <a:gd name="T80" fmla="*/ 5 w 46"/>
                <a:gd name="T81" fmla="*/ 192 h 287"/>
                <a:gd name="T82" fmla="*/ 6 w 46"/>
                <a:gd name="T83" fmla="*/ 197 h 287"/>
                <a:gd name="T84" fmla="*/ 7 w 46"/>
                <a:gd name="T85" fmla="*/ 201 h 287"/>
                <a:gd name="T86" fmla="*/ 8 w 46"/>
                <a:gd name="T87" fmla="*/ 206 h 287"/>
                <a:gd name="T88" fmla="*/ 10 w 46"/>
                <a:gd name="T89" fmla="*/ 210 h 287"/>
                <a:gd name="T90" fmla="*/ 11 w 46"/>
                <a:gd name="T91" fmla="*/ 215 h 287"/>
                <a:gd name="T92" fmla="*/ 13 w 46"/>
                <a:gd name="T93" fmla="*/ 220 h 287"/>
                <a:gd name="T94" fmla="*/ 14 w 46"/>
                <a:gd name="T95" fmla="*/ 224 h 287"/>
                <a:gd name="T96" fmla="*/ 16 w 46"/>
                <a:gd name="T97" fmla="*/ 229 h 287"/>
                <a:gd name="T98" fmla="*/ 17 w 46"/>
                <a:gd name="T99" fmla="*/ 233 h 287"/>
                <a:gd name="T100" fmla="*/ 19 w 46"/>
                <a:gd name="T101" fmla="*/ 237 h 287"/>
                <a:gd name="T102" fmla="*/ 21 w 46"/>
                <a:gd name="T103" fmla="*/ 242 h 287"/>
                <a:gd name="T104" fmla="*/ 24 w 46"/>
                <a:gd name="T105" fmla="*/ 246 h 287"/>
                <a:gd name="T106" fmla="*/ 25 w 46"/>
                <a:gd name="T107" fmla="*/ 251 h 287"/>
                <a:gd name="T108" fmla="*/ 28 w 46"/>
                <a:gd name="T109" fmla="*/ 255 h 287"/>
                <a:gd name="T110" fmla="*/ 30 w 46"/>
                <a:gd name="T111" fmla="*/ 260 h 287"/>
                <a:gd name="T112" fmla="*/ 32 w 46"/>
                <a:gd name="T113" fmla="*/ 264 h 287"/>
                <a:gd name="T114" fmla="*/ 35 w 46"/>
                <a:gd name="T115" fmla="*/ 269 h 287"/>
                <a:gd name="T116" fmla="*/ 38 w 46"/>
                <a:gd name="T117" fmla="*/ 273 h 287"/>
                <a:gd name="T118" fmla="*/ 40 w 46"/>
                <a:gd name="T119" fmla="*/ 278 h 287"/>
                <a:gd name="T120" fmla="*/ 43 w 46"/>
                <a:gd name="T121" fmla="*/ 282 h 287"/>
                <a:gd name="T122" fmla="*/ 46 w 46"/>
                <a:gd name="T123" fmla="*/ 28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 h="287">
                  <a:moveTo>
                    <a:pt x="46" y="0"/>
                  </a:moveTo>
                  <a:lnTo>
                    <a:pt x="43" y="4"/>
                  </a:lnTo>
                  <a:lnTo>
                    <a:pt x="40" y="8"/>
                  </a:lnTo>
                  <a:lnTo>
                    <a:pt x="38" y="13"/>
                  </a:lnTo>
                  <a:lnTo>
                    <a:pt x="35" y="17"/>
                  </a:lnTo>
                  <a:lnTo>
                    <a:pt x="32" y="22"/>
                  </a:lnTo>
                  <a:lnTo>
                    <a:pt x="30" y="26"/>
                  </a:lnTo>
                  <a:lnTo>
                    <a:pt x="28" y="31"/>
                  </a:lnTo>
                  <a:lnTo>
                    <a:pt x="25" y="35"/>
                  </a:lnTo>
                  <a:lnTo>
                    <a:pt x="24" y="40"/>
                  </a:lnTo>
                  <a:lnTo>
                    <a:pt x="21" y="44"/>
                  </a:lnTo>
                  <a:lnTo>
                    <a:pt x="19" y="49"/>
                  </a:lnTo>
                  <a:lnTo>
                    <a:pt x="17" y="53"/>
                  </a:lnTo>
                  <a:lnTo>
                    <a:pt x="16" y="58"/>
                  </a:lnTo>
                  <a:lnTo>
                    <a:pt x="14" y="62"/>
                  </a:lnTo>
                  <a:lnTo>
                    <a:pt x="13" y="67"/>
                  </a:lnTo>
                  <a:lnTo>
                    <a:pt x="11" y="72"/>
                  </a:lnTo>
                  <a:lnTo>
                    <a:pt x="10" y="76"/>
                  </a:lnTo>
                  <a:lnTo>
                    <a:pt x="8" y="81"/>
                  </a:lnTo>
                  <a:lnTo>
                    <a:pt x="7" y="85"/>
                  </a:lnTo>
                  <a:lnTo>
                    <a:pt x="6" y="89"/>
                  </a:lnTo>
                  <a:lnTo>
                    <a:pt x="5" y="94"/>
                  </a:lnTo>
                  <a:lnTo>
                    <a:pt x="4" y="98"/>
                  </a:lnTo>
                  <a:lnTo>
                    <a:pt x="3" y="103"/>
                  </a:lnTo>
                  <a:lnTo>
                    <a:pt x="3" y="107"/>
                  </a:lnTo>
                  <a:lnTo>
                    <a:pt x="2" y="112"/>
                  </a:lnTo>
                  <a:lnTo>
                    <a:pt x="2" y="116"/>
                  </a:lnTo>
                  <a:lnTo>
                    <a:pt x="1" y="121"/>
                  </a:lnTo>
                  <a:lnTo>
                    <a:pt x="0" y="125"/>
                  </a:lnTo>
                  <a:lnTo>
                    <a:pt x="0" y="130"/>
                  </a:lnTo>
                  <a:lnTo>
                    <a:pt x="0" y="134"/>
                  </a:lnTo>
                  <a:lnTo>
                    <a:pt x="0" y="152"/>
                  </a:lnTo>
                  <a:lnTo>
                    <a:pt x="0" y="156"/>
                  </a:lnTo>
                  <a:lnTo>
                    <a:pt x="0" y="161"/>
                  </a:lnTo>
                  <a:lnTo>
                    <a:pt x="1" y="165"/>
                  </a:lnTo>
                  <a:lnTo>
                    <a:pt x="2" y="170"/>
                  </a:lnTo>
                  <a:lnTo>
                    <a:pt x="2" y="174"/>
                  </a:lnTo>
                  <a:lnTo>
                    <a:pt x="3" y="179"/>
                  </a:lnTo>
                  <a:lnTo>
                    <a:pt x="3" y="183"/>
                  </a:lnTo>
                  <a:lnTo>
                    <a:pt x="4" y="188"/>
                  </a:lnTo>
                  <a:lnTo>
                    <a:pt x="5" y="192"/>
                  </a:lnTo>
                  <a:lnTo>
                    <a:pt x="6" y="197"/>
                  </a:lnTo>
                  <a:lnTo>
                    <a:pt x="7" y="201"/>
                  </a:lnTo>
                  <a:lnTo>
                    <a:pt x="8" y="206"/>
                  </a:lnTo>
                  <a:lnTo>
                    <a:pt x="10" y="210"/>
                  </a:lnTo>
                  <a:lnTo>
                    <a:pt x="11" y="215"/>
                  </a:lnTo>
                  <a:lnTo>
                    <a:pt x="13" y="220"/>
                  </a:lnTo>
                  <a:lnTo>
                    <a:pt x="14" y="224"/>
                  </a:lnTo>
                  <a:lnTo>
                    <a:pt x="16" y="229"/>
                  </a:lnTo>
                  <a:lnTo>
                    <a:pt x="17" y="233"/>
                  </a:lnTo>
                  <a:lnTo>
                    <a:pt x="19" y="237"/>
                  </a:lnTo>
                  <a:lnTo>
                    <a:pt x="21" y="242"/>
                  </a:lnTo>
                  <a:lnTo>
                    <a:pt x="24" y="246"/>
                  </a:lnTo>
                  <a:lnTo>
                    <a:pt x="25" y="251"/>
                  </a:lnTo>
                  <a:lnTo>
                    <a:pt x="28" y="255"/>
                  </a:lnTo>
                  <a:lnTo>
                    <a:pt x="30" y="260"/>
                  </a:lnTo>
                  <a:lnTo>
                    <a:pt x="32" y="264"/>
                  </a:lnTo>
                  <a:lnTo>
                    <a:pt x="35" y="269"/>
                  </a:lnTo>
                  <a:lnTo>
                    <a:pt x="38" y="273"/>
                  </a:lnTo>
                  <a:lnTo>
                    <a:pt x="40" y="278"/>
                  </a:lnTo>
                  <a:lnTo>
                    <a:pt x="43" y="282"/>
                  </a:lnTo>
                  <a:lnTo>
                    <a:pt x="46" y="28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225"/>
            <p:cNvSpPr>
              <a:spLocks noChangeShapeType="1"/>
            </p:cNvSpPr>
            <p:nvPr/>
          </p:nvSpPr>
          <p:spPr bwMode="auto">
            <a:xfrm>
              <a:off x="5461000" y="5183188"/>
              <a:ext cx="36513"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226"/>
            <p:cNvSpPr>
              <a:spLocks noChangeShapeType="1"/>
            </p:cNvSpPr>
            <p:nvPr/>
          </p:nvSpPr>
          <p:spPr bwMode="auto">
            <a:xfrm>
              <a:off x="5168900" y="5106988"/>
              <a:ext cx="3635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227"/>
            <p:cNvSpPr>
              <a:spLocks noChangeShapeType="1"/>
            </p:cNvSpPr>
            <p:nvPr/>
          </p:nvSpPr>
          <p:spPr bwMode="auto">
            <a:xfrm>
              <a:off x="5168900" y="5143500"/>
              <a:ext cx="3286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228"/>
            <p:cNvSpPr>
              <a:spLocks noChangeShapeType="1"/>
            </p:cNvSpPr>
            <p:nvPr/>
          </p:nvSpPr>
          <p:spPr bwMode="auto">
            <a:xfrm>
              <a:off x="5168900" y="4916488"/>
              <a:ext cx="3286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Line 229"/>
            <p:cNvSpPr>
              <a:spLocks noChangeShapeType="1"/>
            </p:cNvSpPr>
            <p:nvPr/>
          </p:nvSpPr>
          <p:spPr bwMode="auto">
            <a:xfrm>
              <a:off x="5497513" y="4916488"/>
              <a:ext cx="1530350"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Line 230"/>
            <p:cNvSpPr>
              <a:spLocks noChangeShapeType="1"/>
            </p:cNvSpPr>
            <p:nvPr/>
          </p:nvSpPr>
          <p:spPr bwMode="auto">
            <a:xfrm>
              <a:off x="5532438" y="4954588"/>
              <a:ext cx="1495425"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Line 231"/>
            <p:cNvSpPr>
              <a:spLocks noChangeShapeType="1"/>
            </p:cNvSpPr>
            <p:nvPr/>
          </p:nvSpPr>
          <p:spPr bwMode="auto">
            <a:xfrm>
              <a:off x="5532438" y="4992688"/>
              <a:ext cx="1531938"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Line 232"/>
            <p:cNvSpPr>
              <a:spLocks noChangeShapeType="1"/>
            </p:cNvSpPr>
            <p:nvPr/>
          </p:nvSpPr>
          <p:spPr bwMode="auto">
            <a:xfrm>
              <a:off x="5532438" y="5030788"/>
              <a:ext cx="1531938"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Line 233"/>
            <p:cNvSpPr>
              <a:spLocks noChangeShapeType="1"/>
            </p:cNvSpPr>
            <p:nvPr/>
          </p:nvSpPr>
          <p:spPr bwMode="auto">
            <a:xfrm>
              <a:off x="5532438" y="5068888"/>
              <a:ext cx="1531938"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Line 234"/>
            <p:cNvSpPr>
              <a:spLocks noChangeShapeType="1"/>
            </p:cNvSpPr>
            <p:nvPr/>
          </p:nvSpPr>
          <p:spPr bwMode="auto">
            <a:xfrm>
              <a:off x="5532438" y="5106988"/>
              <a:ext cx="1531938"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235"/>
            <p:cNvSpPr>
              <a:spLocks noChangeShapeType="1"/>
            </p:cNvSpPr>
            <p:nvPr/>
          </p:nvSpPr>
          <p:spPr bwMode="auto">
            <a:xfrm>
              <a:off x="5497513" y="5143500"/>
              <a:ext cx="1530350"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236"/>
            <p:cNvSpPr>
              <a:spLocks noChangeShapeType="1"/>
            </p:cNvSpPr>
            <p:nvPr/>
          </p:nvSpPr>
          <p:spPr bwMode="auto">
            <a:xfrm>
              <a:off x="5497513" y="5183188"/>
              <a:ext cx="1530350" cy="0"/>
            </a:xfrm>
            <a:prstGeom prst="line">
              <a:avLst/>
            </a:prstGeom>
            <a:noFill/>
            <a:ln w="0">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Oval 237"/>
            <p:cNvSpPr>
              <a:spLocks noChangeArrowheads="1"/>
            </p:cNvSpPr>
            <p:nvPr/>
          </p:nvSpPr>
          <p:spPr bwMode="auto">
            <a:xfrm>
              <a:off x="5132388" y="4916488"/>
              <a:ext cx="36513" cy="38100"/>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Oval 238"/>
            <p:cNvSpPr>
              <a:spLocks noChangeArrowheads="1"/>
            </p:cNvSpPr>
            <p:nvPr/>
          </p:nvSpPr>
          <p:spPr bwMode="auto">
            <a:xfrm>
              <a:off x="5132388" y="4992688"/>
              <a:ext cx="36513" cy="36513"/>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Oval 239"/>
            <p:cNvSpPr>
              <a:spLocks noChangeArrowheads="1"/>
            </p:cNvSpPr>
            <p:nvPr/>
          </p:nvSpPr>
          <p:spPr bwMode="auto">
            <a:xfrm>
              <a:off x="5132388" y="5068888"/>
              <a:ext cx="36513" cy="36513"/>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Oval 240"/>
            <p:cNvSpPr>
              <a:spLocks noChangeArrowheads="1"/>
            </p:cNvSpPr>
            <p:nvPr/>
          </p:nvSpPr>
          <p:spPr bwMode="auto">
            <a:xfrm>
              <a:off x="5132388" y="5143500"/>
              <a:ext cx="36513" cy="38100"/>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Oval 241"/>
            <p:cNvSpPr>
              <a:spLocks noChangeArrowheads="1"/>
            </p:cNvSpPr>
            <p:nvPr/>
          </p:nvSpPr>
          <p:spPr bwMode="auto">
            <a:xfrm>
              <a:off x="4657725" y="4878388"/>
              <a:ext cx="73025" cy="76200"/>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Oval 242"/>
            <p:cNvSpPr>
              <a:spLocks noChangeArrowheads="1"/>
            </p:cNvSpPr>
            <p:nvPr/>
          </p:nvSpPr>
          <p:spPr bwMode="auto">
            <a:xfrm>
              <a:off x="4586288" y="5030788"/>
              <a:ext cx="71438" cy="74613"/>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Oval 243"/>
            <p:cNvSpPr>
              <a:spLocks noChangeArrowheads="1"/>
            </p:cNvSpPr>
            <p:nvPr/>
          </p:nvSpPr>
          <p:spPr bwMode="auto">
            <a:xfrm>
              <a:off x="4730750" y="5030788"/>
              <a:ext cx="73025" cy="74613"/>
            </a:xfrm>
            <a:prstGeom prst="ellipse">
              <a:avLst/>
            </a:pr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244"/>
            <p:cNvSpPr>
              <a:spLocks noChangeShapeType="1"/>
            </p:cNvSpPr>
            <p:nvPr/>
          </p:nvSpPr>
          <p:spPr bwMode="auto">
            <a:xfrm flipH="1">
              <a:off x="4652963" y="5005388"/>
              <a:ext cx="42863" cy="444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245"/>
            <p:cNvSpPr>
              <a:spLocks noChangeShapeType="1"/>
            </p:cNvSpPr>
            <p:nvPr/>
          </p:nvSpPr>
          <p:spPr bwMode="auto">
            <a:xfrm>
              <a:off x="4695825" y="5011738"/>
              <a:ext cx="47625" cy="317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246"/>
            <p:cNvSpPr>
              <a:spLocks noChangeShapeType="1"/>
            </p:cNvSpPr>
            <p:nvPr/>
          </p:nvSpPr>
          <p:spPr bwMode="auto">
            <a:xfrm>
              <a:off x="4695825" y="4954588"/>
              <a:ext cx="0" cy="6350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247"/>
            <p:cNvSpPr>
              <a:spLocks noChangeShapeType="1"/>
            </p:cNvSpPr>
            <p:nvPr/>
          </p:nvSpPr>
          <p:spPr bwMode="auto">
            <a:xfrm>
              <a:off x="4695825" y="4803775"/>
              <a:ext cx="0" cy="746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248"/>
            <p:cNvSpPr>
              <a:spLocks noChangeShapeType="1"/>
            </p:cNvSpPr>
            <p:nvPr/>
          </p:nvSpPr>
          <p:spPr bwMode="auto">
            <a:xfrm flipH="1">
              <a:off x="4518025" y="5087938"/>
              <a:ext cx="73025" cy="5080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249"/>
            <p:cNvSpPr>
              <a:spLocks noChangeShapeType="1"/>
            </p:cNvSpPr>
            <p:nvPr/>
          </p:nvSpPr>
          <p:spPr bwMode="auto">
            <a:xfrm flipH="1">
              <a:off x="4913313" y="5087938"/>
              <a:ext cx="2381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250"/>
            <p:cNvSpPr>
              <a:spLocks noChangeShapeType="1"/>
            </p:cNvSpPr>
            <p:nvPr/>
          </p:nvSpPr>
          <p:spPr bwMode="auto">
            <a:xfrm>
              <a:off x="4913313" y="5106988"/>
              <a:ext cx="0" cy="365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251"/>
            <p:cNvSpPr>
              <a:spLocks noChangeShapeType="1"/>
            </p:cNvSpPr>
            <p:nvPr/>
          </p:nvSpPr>
          <p:spPr bwMode="auto">
            <a:xfrm>
              <a:off x="4913313" y="5087938"/>
              <a:ext cx="0" cy="190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252"/>
            <p:cNvSpPr>
              <a:spLocks noChangeShapeType="1"/>
            </p:cNvSpPr>
            <p:nvPr/>
          </p:nvSpPr>
          <p:spPr bwMode="auto">
            <a:xfrm>
              <a:off x="4799013" y="5094288"/>
              <a:ext cx="47625" cy="492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253"/>
            <p:cNvSpPr>
              <a:spLocks noChangeShapeType="1"/>
            </p:cNvSpPr>
            <p:nvPr/>
          </p:nvSpPr>
          <p:spPr bwMode="auto">
            <a:xfrm>
              <a:off x="4518025" y="5138738"/>
              <a:ext cx="0" cy="8096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254"/>
            <p:cNvSpPr>
              <a:spLocks noChangeShapeType="1"/>
            </p:cNvSpPr>
            <p:nvPr/>
          </p:nvSpPr>
          <p:spPr bwMode="auto">
            <a:xfrm>
              <a:off x="4513263" y="5219700"/>
              <a:ext cx="4000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255"/>
            <p:cNvSpPr>
              <a:spLocks noChangeShapeType="1"/>
            </p:cNvSpPr>
            <p:nvPr/>
          </p:nvSpPr>
          <p:spPr bwMode="auto">
            <a:xfrm>
              <a:off x="4913313" y="5143500"/>
              <a:ext cx="0" cy="7620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256"/>
            <p:cNvSpPr>
              <a:spLocks noChangeShapeType="1"/>
            </p:cNvSpPr>
            <p:nvPr/>
          </p:nvSpPr>
          <p:spPr bwMode="auto">
            <a:xfrm flipH="1">
              <a:off x="4876800" y="5011738"/>
              <a:ext cx="2682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257"/>
            <p:cNvSpPr>
              <a:spLocks noChangeShapeType="1"/>
            </p:cNvSpPr>
            <p:nvPr/>
          </p:nvSpPr>
          <p:spPr bwMode="auto">
            <a:xfrm>
              <a:off x="4876800" y="5030788"/>
              <a:ext cx="0" cy="1127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258"/>
            <p:cNvSpPr>
              <a:spLocks noChangeShapeType="1"/>
            </p:cNvSpPr>
            <p:nvPr/>
          </p:nvSpPr>
          <p:spPr bwMode="auto">
            <a:xfrm>
              <a:off x="4840288" y="5143500"/>
              <a:ext cx="3016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259"/>
            <p:cNvSpPr>
              <a:spLocks noChangeShapeType="1"/>
            </p:cNvSpPr>
            <p:nvPr/>
          </p:nvSpPr>
          <p:spPr bwMode="auto">
            <a:xfrm>
              <a:off x="4876800" y="5011738"/>
              <a:ext cx="0" cy="3175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260"/>
            <p:cNvSpPr>
              <a:spLocks noChangeShapeType="1"/>
            </p:cNvSpPr>
            <p:nvPr/>
          </p:nvSpPr>
          <p:spPr bwMode="auto">
            <a:xfrm flipH="1">
              <a:off x="4926013" y="4935538"/>
              <a:ext cx="2254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261"/>
            <p:cNvSpPr>
              <a:spLocks noChangeShapeType="1"/>
            </p:cNvSpPr>
            <p:nvPr/>
          </p:nvSpPr>
          <p:spPr bwMode="auto">
            <a:xfrm>
              <a:off x="4695825" y="4803775"/>
              <a:ext cx="2174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Line 262"/>
            <p:cNvSpPr>
              <a:spLocks noChangeShapeType="1"/>
            </p:cNvSpPr>
            <p:nvPr/>
          </p:nvSpPr>
          <p:spPr bwMode="auto">
            <a:xfrm>
              <a:off x="4913313" y="4803775"/>
              <a:ext cx="0" cy="1127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Line 263"/>
            <p:cNvSpPr>
              <a:spLocks noChangeShapeType="1"/>
            </p:cNvSpPr>
            <p:nvPr/>
          </p:nvSpPr>
          <p:spPr bwMode="auto">
            <a:xfrm>
              <a:off x="4913313" y="4916488"/>
              <a:ext cx="0" cy="1270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Line 264"/>
            <p:cNvSpPr>
              <a:spLocks noChangeShapeType="1"/>
            </p:cNvSpPr>
            <p:nvPr/>
          </p:nvSpPr>
          <p:spPr bwMode="auto">
            <a:xfrm>
              <a:off x="4908550" y="4935538"/>
              <a:ext cx="111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Line 265"/>
            <p:cNvSpPr>
              <a:spLocks noChangeShapeType="1"/>
            </p:cNvSpPr>
            <p:nvPr/>
          </p:nvSpPr>
          <p:spPr bwMode="auto">
            <a:xfrm>
              <a:off x="4695825" y="5030788"/>
              <a:ext cx="0" cy="15240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Line 266"/>
            <p:cNvSpPr>
              <a:spLocks noChangeShapeType="1"/>
            </p:cNvSpPr>
            <p:nvPr/>
          </p:nvSpPr>
          <p:spPr bwMode="auto">
            <a:xfrm>
              <a:off x="4695825" y="5259388"/>
              <a:ext cx="0" cy="11430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Line 267"/>
            <p:cNvSpPr>
              <a:spLocks noChangeShapeType="1"/>
            </p:cNvSpPr>
            <p:nvPr/>
          </p:nvSpPr>
          <p:spPr bwMode="auto">
            <a:xfrm>
              <a:off x="4695825" y="5373688"/>
              <a:ext cx="3635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Line 268"/>
            <p:cNvSpPr>
              <a:spLocks noChangeShapeType="1"/>
            </p:cNvSpPr>
            <p:nvPr/>
          </p:nvSpPr>
          <p:spPr bwMode="auto">
            <a:xfrm>
              <a:off x="5059363" y="5373688"/>
              <a:ext cx="40163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Line 269"/>
            <p:cNvSpPr>
              <a:spLocks noChangeShapeType="1"/>
            </p:cNvSpPr>
            <p:nvPr/>
          </p:nvSpPr>
          <p:spPr bwMode="auto">
            <a:xfrm flipH="1">
              <a:off x="5053013" y="5168900"/>
              <a:ext cx="9842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Line 270"/>
            <p:cNvSpPr>
              <a:spLocks noChangeShapeType="1"/>
            </p:cNvSpPr>
            <p:nvPr/>
          </p:nvSpPr>
          <p:spPr bwMode="auto">
            <a:xfrm>
              <a:off x="5022850" y="5168900"/>
              <a:ext cx="2540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Line 271"/>
            <p:cNvSpPr>
              <a:spLocks noChangeShapeType="1"/>
            </p:cNvSpPr>
            <p:nvPr/>
          </p:nvSpPr>
          <p:spPr bwMode="auto">
            <a:xfrm>
              <a:off x="5022850" y="5183188"/>
              <a:ext cx="0" cy="19050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Line 272"/>
            <p:cNvSpPr>
              <a:spLocks noChangeShapeType="1"/>
            </p:cNvSpPr>
            <p:nvPr/>
          </p:nvSpPr>
          <p:spPr bwMode="auto">
            <a:xfrm>
              <a:off x="5461000" y="5259388"/>
              <a:ext cx="0" cy="11430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273"/>
            <p:cNvSpPr>
              <a:spLocks/>
            </p:cNvSpPr>
            <p:nvPr/>
          </p:nvSpPr>
          <p:spPr bwMode="auto">
            <a:xfrm>
              <a:off x="4695825" y="5183188"/>
              <a:ext cx="34925" cy="76200"/>
            </a:xfrm>
            <a:custGeom>
              <a:avLst/>
              <a:gdLst>
                <a:gd name="T0" fmla="*/ 0 w 22"/>
                <a:gd name="T1" fmla="*/ 0 h 48"/>
                <a:gd name="T2" fmla="*/ 1 w 22"/>
                <a:gd name="T3" fmla="*/ 0 h 48"/>
                <a:gd name="T4" fmla="*/ 2 w 22"/>
                <a:gd name="T5" fmla="*/ 1 h 48"/>
                <a:gd name="T6" fmla="*/ 4 w 22"/>
                <a:gd name="T7" fmla="*/ 2 h 48"/>
                <a:gd name="T8" fmla="*/ 5 w 22"/>
                <a:gd name="T9" fmla="*/ 3 h 48"/>
                <a:gd name="T10" fmla="*/ 6 w 22"/>
                <a:gd name="T11" fmla="*/ 4 h 48"/>
                <a:gd name="T12" fmla="*/ 8 w 22"/>
                <a:gd name="T13" fmla="*/ 4 h 48"/>
                <a:gd name="T14" fmla="*/ 8 w 22"/>
                <a:gd name="T15" fmla="*/ 5 h 48"/>
                <a:gd name="T16" fmla="*/ 9 w 22"/>
                <a:gd name="T17" fmla="*/ 5 h 48"/>
                <a:gd name="T18" fmla="*/ 11 w 22"/>
                <a:gd name="T19" fmla="*/ 6 h 48"/>
                <a:gd name="T20" fmla="*/ 12 w 22"/>
                <a:gd name="T21" fmla="*/ 7 h 48"/>
                <a:gd name="T22" fmla="*/ 13 w 22"/>
                <a:gd name="T23" fmla="*/ 8 h 48"/>
                <a:gd name="T24" fmla="*/ 14 w 22"/>
                <a:gd name="T25" fmla="*/ 9 h 48"/>
                <a:gd name="T26" fmla="*/ 15 w 22"/>
                <a:gd name="T27" fmla="*/ 10 h 48"/>
                <a:gd name="T28" fmla="*/ 16 w 22"/>
                <a:gd name="T29" fmla="*/ 11 h 48"/>
                <a:gd name="T30" fmla="*/ 17 w 22"/>
                <a:gd name="T31" fmla="*/ 11 h 48"/>
                <a:gd name="T32" fmla="*/ 17 w 22"/>
                <a:gd name="T33" fmla="*/ 12 h 48"/>
                <a:gd name="T34" fmla="*/ 20 w 22"/>
                <a:gd name="T35" fmla="*/ 15 h 48"/>
                <a:gd name="T36" fmla="*/ 20 w 22"/>
                <a:gd name="T37" fmla="*/ 16 h 48"/>
                <a:gd name="T38" fmla="*/ 21 w 22"/>
                <a:gd name="T39" fmla="*/ 16 h 48"/>
                <a:gd name="T40" fmla="*/ 21 w 22"/>
                <a:gd name="T41" fmla="*/ 18 h 48"/>
                <a:gd name="T42" fmla="*/ 21 w 22"/>
                <a:gd name="T43" fmla="*/ 18 h 48"/>
                <a:gd name="T44" fmla="*/ 22 w 22"/>
                <a:gd name="T45" fmla="*/ 19 h 48"/>
                <a:gd name="T46" fmla="*/ 22 w 22"/>
                <a:gd name="T47" fmla="*/ 20 h 48"/>
                <a:gd name="T48" fmla="*/ 22 w 22"/>
                <a:gd name="T49" fmla="*/ 21 h 48"/>
                <a:gd name="T50" fmla="*/ 22 w 22"/>
                <a:gd name="T51" fmla="*/ 26 h 48"/>
                <a:gd name="T52" fmla="*/ 22 w 22"/>
                <a:gd name="T53" fmla="*/ 27 h 48"/>
                <a:gd name="T54" fmla="*/ 22 w 22"/>
                <a:gd name="T55" fmla="*/ 28 h 48"/>
                <a:gd name="T56" fmla="*/ 21 w 22"/>
                <a:gd name="T57" fmla="*/ 28 h 48"/>
                <a:gd name="T58" fmla="*/ 21 w 22"/>
                <a:gd name="T59" fmla="*/ 29 h 48"/>
                <a:gd name="T60" fmla="*/ 21 w 22"/>
                <a:gd name="T61" fmla="*/ 30 h 48"/>
                <a:gd name="T62" fmla="*/ 20 w 22"/>
                <a:gd name="T63" fmla="*/ 31 h 48"/>
                <a:gd name="T64" fmla="*/ 20 w 22"/>
                <a:gd name="T65" fmla="*/ 32 h 48"/>
                <a:gd name="T66" fmla="*/ 19 w 22"/>
                <a:gd name="T67" fmla="*/ 33 h 48"/>
                <a:gd name="T68" fmla="*/ 18 w 22"/>
                <a:gd name="T69" fmla="*/ 34 h 48"/>
                <a:gd name="T70" fmla="*/ 16 w 22"/>
                <a:gd name="T71" fmla="*/ 36 h 48"/>
                <a:gd name="T72" fmla="*/ 15 w 22"/>
                <a:gd name="T73" fmla="*/ 37 h 48"/>
                <a:gd name="T74" fmla="*/ 14 w 22"/>
                <a:gd name="T75" fmla="*/ 37 h 48"/>
                <a:gd name="T76" fmla="*/ 14 w 22"/>
                <a:gd name="T77" fmla="*/ 39 h 48"/>
                <a:gd name="T78" fmla="*/ 13 w 22"/>
                <a:gd name="T79" fmla="*/ 39 h 48"/>
                <a:gd name="T80" fmla="*/ 12 w 22"/>
                <a:gd name="T81" fmla="*/ 40 h 48"/>
                <a:gd name="T82" fmla="*/ 11 w 22"/>
                <a:gd name="T83" fmla="*/ 41 h 48"/>
                <a:gd name="T84" fmla="*/ 9 w 22"/>
                <a:gd name="T85" fmla="*/ 41 h 48"/>
                <a:gd name="T86" fmla="*/ 8 w 22"/>
                <a:gd name="T87" fmla="*/ 43 h 48"/>
                <a:gd name="T88" fmla="*/ 6 w 22"/>
                <a:gd name="T89" fmla="*/ 44 h 48"/>
                <a:gd name="T90" fmla="*/ 5 w 22"/>
                <a:gd name="T91" fmla="*/ 44 h 48"/>
                <a:gd name="T92" fmla="*/ 4 w 22"/>
                <a:gd name="T93" fmla="*/ 45 h 48"/>
                <a:gd name="T94" fmla="*/ 2 w 22"/>
                <a:gd name="T95" fmla="*/ 46 h 48"/>
                <a:gd name="T96" fmla="*/ 1 w 22"/>
                <a:gd name="T97" fmla="*/ 47 h 48"/>
                <a:gd name="T98" fmla="*/ 0 w 22"/>
                <a:gd name="T9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48">
                  <a:moveTo>
                    <a:pt x="0" y="0"/>
                  </a:moveTo>
                  <a:lnTo>
                    <a:pt x="1" y="0"/>
                  </a:lnTo>
                  <a:lnTo>
                    <a:pt x="2" y="1"/>
                  </a:lnTo>
                  <a:lnTo>
                    <a:pt x="4" y="2"/>
                  </a:lnTo>
                  <a:lnTo>
                    <a:pt x="5" y="3"/>
                  </a:lnTo>
                  <a:lnTo>
                    <a:pt x="6" y="4"/>
                  </a:lnTo>
                  <a:lnTo>
                    <a:pt x="8" y="4"/>
                  </a:lnTo>
                  <a:lnTo>
                    <a:pt x="8" y="5"/>
                  </a:lnTo>
                  <a:lnTo>
                    <a:pt x="9" y="5"/>
                  </a:lnTo>
                  <a:lnTo>
                    <a:pt x="11" y="6"/>
                  </a:lnTo>
                  <a:lnTo>
                    <a:pt x="12" y="7"/>
                  </a:lnTo>
                  <a:lnTo>
                    <a:pt x="13" y="8"/>
                  </a:lnTo>
                  <a:lnTo>
                    <a:pt x="14" y="9"/>
                  </a:lnTo>
                  <a:lnTo>
                    <a:pt x="15" y="10"/>
                  </a:lnTo>
                  <a:lnTo>
                    <a:pt x="16" y="11"/>
                  </a:lnTo>
                  <a:lnTo>
                    <a:pt x="17" y="11"/>
                  </a:lnTo>
                  <a:lnTo>
                    <a:pt x="17" y="12"/>
                  </a:lnTo>
                  <a:lnTo>
                    <a:pt x="20" y="15"/>
                  </a:lnTo>
                  <a:lnTo>
                    <a:pt x="20" y="16"/>
                  </a:lnTo>
                  <a:lnTo>
                    <a:pt x="21" y="16"/>
                  </a:lnTo>
                  <a:lnTo>
                    <a:pt x="21" y="18"/>
                  </a:lnTo>
                  <a:lnTo>
                    <a:pt x="21" y="18"/>
                  </a:lnTo>
                  <a:lnTo>
                    <a:pt x="22" y="19"/>
                  </a:lnTo>
                  <a:lnTo>
                    <a:pt x="22" y="20"/>
                  </a:lnTo>
                  <a:lnTo>
                    <a:pt x="22" y="21"/>
                  </a:lnTo>
                  <a:lnTo>
                    <a:pt x="22" y="26"/>
                  </a:lnTo>
                  <a:lnTo>
                    <a:pt x="22" y="27"/>
                  </a:lnTo>
                  <a:lnTo>
                    <a:pt x="22" y="28"/>
                  </a:lnTo>
                  <a:lnTo>
                    <a:pt x="21" y="28"/>
                  </a:lnTo>
                  <a:lnTo>
                    <a:pt x="21" y="29"/>
                  </a:lnTo>
                  <a:lnTo>
                    <a:pt x="21" y="30"/>
                  </a:lnTo>
                  <a:lnTo>
                    <a:pt x="20" y="31"/>
                  </a:lnTo>
                  <a:lnTo>
                    <a:pt x="20" y="32"/>
                  </a:lnTo>
                  <a:lnTo>
                    <a:pt x="19" y="33"/>
                  </a:lnTo>
                  <a:lnTo>
                    <a:pt x="18" y="34"/>
                  </a:lnTo>
                  <a:lnTo>
                    <a:pt x="16" y="36"/>
                  </a:lnTo>
                  <a:lnTo>
                    <a:pt x="15" y="37"/>
                  </a:lnTo>
                  <a:lnTo>
                    <a:pt x="14" y="37"/>
                  </a:lnTo>
                  <a:lnTo>
                    <a:pt x="14" y="39"/>
                  </a:lnTo>
                  <a:lnTo>
                    <a:pt x="13" y="39"/>
                  </a:lnTo>
                  <a:lnTo>
                    <a:pt x="12" y="40"/>
                  </a:lnTo>
                  <a:lnTo>
                    <a:pt x="11" y="41"/>
                  </a:lnTo>
                  <a:lnTo>
                    <a:pt x="9" y="41"/>
                  </a:lnTo>
                  <a:lnTo>
                    <a:pt x="8" y="43"/>
                  </a:lnTo>
                  <a:lnTo>
                    <a:pt x="6" y="44"/>
                  </a:lnTo>
                  <a:lnTo>
                    <a:pt x="5" y="44"/>
                  </a:lnTo>
                  <a:lnTo>
                    <a:pt x="4" y="45"/>
                  </a:lnTo>
                  <a:lnTo>
                    <a:pt x="2" y="46"/>
                  </a:lnTo>
                  <a:lnTo>
                    <a:pt x="1" y="47"/>
                  </a:lnTo>
                  <a:lnTo>
                    <a:pt x="0" y="4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Oval 274"/>
            <p:cNvSpPr>
              <a:spLocks noChangeArrowheads="1"/>
            </p:cNvSpPr>
            <p:nvPr/>
          </p:nvSpPr>
          <p:spPr bwMode="auto">
            <a:xfrm>
              <a:off x="5005388" y="5348288"/>
              <a:ext cx="34925" cy="365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Line 275"/>
            <p:cNvSpPr>
              <a:spLocks noChangeShapeType="1"/>
            </p:cNvSpPr>
            <p:nvPr/>
          </p:nvSpPr>
          <p:spPr bwMode="auto">
            <a:xfrm>
              <a:off x="7064375" y="4916488"/>
              <a:ext cx="2174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Line 276"/>
            <p:cNvSpPr>
              <a:spLocks noChangeShapeType="1"/>
            </p:cNvSpPr>
            <p:nvPr/>
          </p:nvSpPr>
          <p:spPr bwMode="auto">
            <a:xfrm>
              <a:off x="7064375" y="4954588"/>
              <a:ext cx="2174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Line 277"/>
            <p:cNvSpPr>
              <a:spLocks noChangeShapeType="1"/>
            </p:cNvSpPr>
            <p:nvPr/>
          </p:nvSpPr>
          <p:spPr bwMode="auto">
            <a:xfrm>
              <a:off x="7064375" y="4992688"/>
              <a:ext cx="2174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Line 278"/>
            <p:cNvSpPr>
              <a:spLocks noChangeShapeType="1"/>
            </p:cNvSpPr>
            <p:nvPr/>
          </p:nvSpPr>
          <p:spPr bwMode="auto">
            <a:xfrm>
              <a:off x="7064375" y="5030788"/>
              <a:ext cx="2174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279"/>
            <p:cNvSpPr>
              <a:spLocks noChangeShapeType="1"/>
            </p:cNvSpPr>
            <p:nvPr/>
          </p:nvSpPr>
          <p:spPr bwMode="auto">
            <a:xfrm>
              <a:off x="7064375" y="5068888"/>
              <a:ext cx="2174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280"/>
            <p:cNvSpPr>
              <a:spLocks noChangeShapeType="1"/>
            </p:cNvSpPr>
            <p:nvPr/>
          </p:nvSpPr>
          <p:spPr bwMode="auto">
            <a:xfrm>
              <a:off x="7064375" y="5106988"/>
              <a:ext cx="2174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281"/>
            <p:cNvSpPr>
              <a:spLocks noChangeShapeType="1"/>
            </p:cNvSpPr>
            <p:nvPr/>
          </p:nvSpPr>
          <p:spPr bwMode="auto">
            <a:xfrm>
              <a:off x="7064375" y="5143500"/>
              <a:ext cx="2174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Line 282"/>
            <p:cNvSpPr>
              <a:spLocks noChangeShapeType="1"/>
            </p:cNvSpPr>
            <p:nvPr/>
          </p:nvSpPr>
          <p:spPr bwMode="auto">
            <a:xfrm>
              <a:off x="7027863" y="5183188"/>
              <a:ext cx="25400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Line 283"/>
            <p:cNvSpPr>
              <a:spLocks noChangeShapeType="1"/>
            </p:cNvSpPr>
            <p:nvPr/>
          </p:nvSpPr>
          <p:spPr bwMode="auto">
            <a:xfrm>
              <a:off x="7281863" y="4916488"/>
              <a:ext cx="0" cy="3810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Line 284"/>
            <p:cNvSpPr>
              <a:spLocks noChangeShapeType="1"/>
            </p:cNvSpPr>
            <p:nvPr/>
          </p:nvSpPr>
          <p:spPr bwMode="auto">
            <a:xfrm>
              <a:off x="7281863" y="4992688"/>
              <a:ext cx="0" cy="3810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Line 285"/>
            <p:cNvSpPr>
              <a:spLocks noChangeShapeType="1"/>
            </p:cNvSpPr>
            <p:nvPr/>
          </p:nvSpPr>
          <p:spPr bwMode="auto">
            <a:xfrm>
              <a:off x="7281863" y="5068888"/>
              <a:ext cx="0" cy="3810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Line 286"/>
            <p:cNvSpPr>
              <a:spLocks noChangeShapeType="1"/>
            </p:cNvSpPr>
            <p:nvPr/>
          </p:nvSpPr>
          <p:spPr bwMode="auto">
            <a:xfrm>
              <a:off x="7281863" y="5143500"/>
              <a:ext cx="0" cy="3968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Line 287"/>
            <p:cNvSpPr>
              <a:spLocks noChangeShapeType="1"/>
            </p:cNvSpPr>
            <p:nvPr/>
          </p:nvSpPr>
          <p:spPr bwMode="auto">
            <a:xfrm>
              <a:off x="7281863" y="4941888"/>
              <a:ext cx="1460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Line 288"/>
            <p:cNvSpPr>
              <a:spLocks noChangeShapeType="1"/>
            </p:cNvSpPr>
            <p:nvPr/>
          </p:nvSpPr>
          <p:spPr bwMode="auto">
            <a:xfrm>
              <a:off x="7288213" y="5011738"/>
              <a:ext cx="13970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289"/>
            <p:cNvSpPr>
              <a:spLocks noChangeShapeType="1"/>
            </p:cNvSpPr>
            <p:nvPr/>
          </p:nvSpPr>
          <p:spPr bwMode="auto">
            <a:xfrm>
              <a:off x="7281863" y="5087938"/>
              <a:ext cx="1460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290"/>
            <p:cNvSpPr>
              <a:spLocks noChangeShapeType="1"/>
            </p:cNvSpPr>
            <p:nvPr/>
          </p:nvSpPr>
          <p:spPr bwMode="auto">
            <a:xfrm>
              <a:off x="7281863" y="5168900"/>
              <a:ext cx="14605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Rectangle 291"/>
            <p:cNvSpPr>
              <a:spLocks noChangeArrowheads="1"/>
            </p:cNvSpPr>
            <p:nvPr/>
          </p:nvSpPr>
          <p:spPr bwMode="auto">
            <a:xfrm>
              <a:off x="7427913" y="4764088"/>
              <a:ext cx="401638" cy="569913"/>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Rectangle 292"/>
            <p:cNvSpPr>
              <a:spLocks noChangeArrowheads="1"/>
            </p:cNvSpPr>
            <p:nvPr/>
          </p:nvSpPr>
          <p:spPr bwMode="auto">
            <a:xfrm>
              <a:off x="7500938" y="4991100"/>
              <a:ext cx="17312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 charset="0"/>
                  <a:cs typeface="Arial" pitchFamily="34" charset="0"/>
                </a:rPr>
                <a:t>Load</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5" name="Line 293"/>
            <p:cNvSpPr>
              <a:spLocks noChangeShapeType="1"/>
            </p:cNvSpPr>
            <p:nvPr/>
          </p:nvSpPr>
          <p:spPr bwMode="auto">
            <a:xfrm>
              <a:off x="6991350" y="5259388"/>
              <a:ext cx="0" cy="11430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Line 294"/>
            <p:cNvSpPr>
              <a:spLocks noChangeShapeType="1"/>
            </p:cNvSpPr>
            <p:nvPr/>
          </p:nvSpPr>
          <p:spPr bwMode="auto">
            <a:xfrm>
              <a:off x="7464425" y="5334000"/>
              <a:ext cx="0" cy="11430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295"/>
            <p:cNvSpPr>
              <a:spLocks noChangeShapeType="1"/>
            </p:cNvSpPr>
            <p:nvPr/>
          </p:nvSpPr>
          <p:spPr bwMode="auto">
            <a:xfrm>
              <a:off x="6991350" y="5448300"/>
              <a:ext cx="47307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296"/>
            <p:cNvSpPr>
              <a:spLocks noChangeShapeType="1"/>
            </p:cNvSpPr>
            <p:nvPr/>
          </p:nvSpPr>
          <p:spPr bwMode="auto">
            <a:xfrm>
              <a:off x="6991350" y="5373688"/>
              <a:ext cx="0" cy="746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Oval 297"/>
            <p:cNvSpPr>
              <a:spLocks noChangeArrowheads="1"/>
            </p:cNvSpPr>
            <p:nvPr/>
          </p:nvSpPr>
          <p:spPr bwMode="auto">
            <a:xfrm>
              <a:off x="7451725" y="5322888"/>
              <a:ext cx="36513" cy="365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Oval 298"/>
            <p:cNvSpPr>
              <a:spLocks noChangeArrowheads="1"/>
            </p:cNvSpPr>
            <p:nvPr/>
          </p:nvSpPr>
          <p:spPr bwMode="auto">
            <a:xfrm>
              <a:off x="4676775" y="4992688"/>
              <a:ext cx="34925" cy="36513"/>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Line 299"/>
            <p:cNvSpPr>
              <a:spLocks noChangeShapeType="1"/>
            </p:cNvSpPr>
            <p:nvPr/>
          </p:nvSpPr>
          <p:spPr bwMode="auto">
            <a:xfrm>
              <a:off x="5151438" y="4992688"/>
              <a:ext cx="111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300"/>
            <p:cNvSpPr>
              <a:spLocks noChangeShapeType="1"/>
            </p:cNvSpPr>
            <p:nvPr/>
          </p:nvSpPr>
          <p:spPr bwMode="auto">
            <a:xfrm flipH="1">
              <a:off x="5151438" y="5143500"/>
              <a:ext cx="476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Line 301"/>
            <p:cNvSpPr>
              <a:spLocks noChangeShapeType="1"/>
            </p:cNvSpPr>
            <p:nvPr/>
          </p:nvSpPr>
          <p:spPr bwMode="auto">
            <a:xfrm flipH="1">
              <a:off x="5151438" y="5183188"/>
              <a:ext cx="111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Line 302"/>
            <p:cNvSpPr>
              <a:spLocks noChangeShapeType="1"/>
            </p:cNvSpPr>
            <p:nvPr/>
          </p:nvSpPr>
          <p:spPr bwMode="auto">
            <a:xfrm flipH="1">
              <a:off x="5151438" y="4916488"/>
              <a:ext cx="111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Line 303"/>
            <p:cNvSpPr>
              <a:spLocks noChangeShapeType="1"/>
            </p:cNvSpPr>
            <p:nvPr/>
          </p:nvSpPr>
          <p:spPr bwMode="auto">
            <a:xfrm flipH="1">
              <a:off x="5151438" y="4954588"/>
              <a:ext cx="1746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Line 304"/>
            <p:cNvSpPr>
              <a:spLocks noChangeShapeType="1"/>
            </p:cNvSpPr>
            <p:nvPr/>
          </p:nvSpPr>
          <p:spPr bwMode="auto">
            <a:xfrm flipH="1">
              <a:off x="5151438" y="5068888"/>
              <a:ext cx="111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305"/>
            <p:cNvSpPr>
              <a:spLocks noChangeShapeType="1"/>
            </p:cNvSpPr>
            <p:nvPr/>
          </p:nvSpPr>
          <p:spPr bwMode="auto">
            <a:xfrm flipH="1">
              <a:off x="5151438" y="5106988"/>
              <a:ext cx="1746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Line 306"/>
            <p:cNvSpPr>
              <a:spLocks noChangeShapeType="1"/>
            </p:cNvSpPr>
            <p:nvPr/>
          </p:nvSpPr>
          <p:spPr bwMode="auto">
            <a:xfrm flipH="1">
              <a:off x="5151438" y="5143500"/>
              <a:ext cx="111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Line 307"/>
            <p:cNvSpPr>
              <a:spLocks noChangeShapeType="1"/>
            </p:cNvSpPr>
            <p:nvPr/>
          </p:nvSpPr>
          <p:spPr bwMode="auto">
            <a:xfrm flipH="1">
              <a:off x="5151438" y="5030788"/>
              <a:ext cx="111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Line 308"/>
            <p:cNvSpPr>
              <a:spLocks noChangeShapeType="1"/>
            </p:cNvSpPr>
            <p:nvPr/>
          </p:nvSpPr>
          <p:spPr bwMode="auto">
            <a:xfrm flipH="1">
              <a:off x="7045325" y="4916488"/>
              <a:ext cx="2381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Line 309"/>
            <p:cNvSpPr>
              <a:spLocks noChangeShapeType="1"/>
            </p:cNvSpPr>
            <p:nvPr/>
          </p:nvSpPr>
          <p:spPr bwMode="auto">
            <a:xfrm flipH="1">
              <a:off x="7038975" y="5143500"/>
              <a:ext cx="2540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Line 310"/>
            <p:cNvSpPr>
              <a:spLocks noChangeShapeType="1"/>
            </p:cNvSpPr>
            <p:nvPr/>
          </p:nvSpPr>
          <p:spPr bwMode="auto">
            <a:xfrm>
              <a:off x="5022850" y="5168900"/>
              <a:ext cx="0" cy="2540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Oval 311"/>
            <p:cNvSpPr>
              <a:spLocks noChangeArrowheads="1"/>
            </p:cNvSpPr>
            <p:nvPr/>
          </p:nvSpPr>
          <p:spPr bwMode="auto">
            <a:xfrm>
              <a:off x="6972300" y="5245100"/>
              <a:ext cx="34925" cy="381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Oval 312"/>
            <p:cNvSpPr>
              <a:spLocks noChangeArrowheads="1"/>
            </p:cNvSpPr>
            <p:nvPr/>
          </p:nvSpPr>
          <p:spPr bwMode="auto">
            <a:xfrm>
              <a:off x="5448300" y="5238750"/>
              <a:ext cx="34925" cy="38100"/>
            </a:xfrm>
            <a:prstGeom prst="ellipse">
              <a:avLst/>
            </a:pr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Rectangle 313"/>
            <p:cNvSpPr>
              <a:spLocks noChangeArrowheads="1"/>
            </p:cNvSpPr>
            <p:nvPr/>
          </p:nvSpPr>
          <p:spPr bwMode="auto">
            <a:xfrm>
              <a:off x="6007100" y="5292725"/>
              <a:ext cx="1767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rgbClr val="000000"/>
                  </a:solidFill>
                  <a:effectLst/>
                  <a:latin typeface="Arial" pitchFamily="34" charset="0"/>
                  <a:cs typeface="Arial" pitchFamily="34" charset="0"/>
                </a:rPr>
                <a:t>(d)</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55543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accent4"/>
                </a:solidFill>
              </a:rPr>
              <a:t>NEC Validation</a:t>
            </a:r>
            <a:endParaRPr lang="en-US" sz="6000" dirty="0">
              <a:solidFill>
                <a:schemeClr val="accent4"/>
              </a:solidFill>
            </a:endParaRPr>
          </a:p>
        </p:txBody>
      </p:sp>
      <p:sp>
        <p:nvSpPr>
          <p:cNvPr id="3" name="Content Placeholder 2"/>
          <p:cNvSpPr>
            <a:spLocks noGrp="1"/>
          </p:cNvSpPr>
          <p:nvPr>
            <p:ph idx="1"/>
          </p:nvPr>
        </p:nvSpPr>
        <p:spPr/>
        <p:txBody>
          <a:bodyPr>
            <a:normAutofit/>
          </a:bodyPr>
          <a:lstStyle/>
          <a:p>
            <a:r>
              <a:rPr lang="en-US" dirty="0" smtClean="0"/>
              <a:t>Validates 250.118</a:t>
            </a:r>
          </a:p>
          <a:p>
            <a:pPr lvl="1"/>
            <a:r>
              <a:rPr lang="en-US" sz="2800" dirty="0" smtClean="0"/>
              <a:t>Safe Lengths for :</a:t>
            </a:r>
          </a:p>
          <a:p>
            <a:pPr lvl="2">
              <a:buFont typeface="Wingdings" panose="05000000000000000000" pitchFamily="2" charset="2"/>
              <a:buChar char="§"/>
            </a:pPr>
            <a:r>
              <a:rPr lang="en-US" sz="2800" dirty="0" smtClean="0">
                <a:solidFill>
                  <a:schemeClr val="tx1"/>
                </a:solidFill>
              </a:rPr>
              <a:t>Rigid steel conduit</a:t>
            </a:r>
          </a:p>
          <a:p>
            <a:pPr lvl="2">
              <a:buFont typeface="Wingdings" panose="05000000000000000000" pitchFamily="2" charset="2"/>
              <a:buChar char="§"/>
            </a:pPr>
            <a:r>
              <a:rPr lang="en-US" sz="2800" dirty="0" smtClean="0">
                <a:solidFill>
                  <a:schemeClr val="tx1"/>
                </a:solidFill>
              </a:rPr>
              <a:t>Intermediate metal conduit</a:t>
            </a:r>
          </a:p>
          <a:p>
            <a:pPr lvl="2">
              <a:buFont typeface="Wingdings" panose="05000000000000000000" pitchFamily="2" charset="2"/>
              <a:buChar char="§"/>
            </a:pPr>
            <a:r>
              <a:rPr lang="en-US" sz="2800" dirty="0" smtClean="0">
                <a:solidFill>
                  <a:schemeClr val="tx1"/>
                </a:solidFill>
              </a:rPr>
              <a:t>Electrical metallic tubing</a:t>
            </a:r>
          </a:p>
          <a:p>
            <a:r>
              <a:rPr lang="en-US" dirty="0" smtClean="0"/>
              <a:t>Validates Table 250.122</a:t>
            </a:r>
          </a:p>
          <a:p>
            <a:pPr lvl="1"/>
            <a:r>
              <a:rPr lang="en-US" sz="2800" dirty="0" smtClean="0"/>
              <a:t>Safe Lengths for Copper &amp; Aluminum Conductors</a:t>
            </a:r>
          </a:p>
          <a:p>
            <a:endParaRPr lang="en-US" dirty="0">
              <a:solidFill>
                <a:schemeClr val="tx1"/>
              </a:solidFill>
            </a:endParaRPr>
          </a:p>
        </p:txBody>
      </p:sp>
    </p:spTree>
    <p:extLst>
      <p:ext uri="{BB962C8B-B14F-4D97-AF65-F5344CB8AC3E}">
        <p14:creationId xmlns:p14="http://schemas.microsoft.com/office/powerpoint/2010/main" val="181001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85800"/>
            <a:ext cx="11074400" cy="762000"/>
          </a:xfrm>
        </p:spPr>
        <p:txBody>
          <a:bodyPr>
            <a:normAutofit/>
          </a:bodyPr>
          <a:lstStyle/>
          <a:p>
            <a:pPr algn="ctr"/>
            <a:r>
              <a:rPr lang="en-US" sz="6000" dirty="0" smtClean="0">
                <a:solidFill>
                  <a:schemeClr val="accent4"/>
                </a:solidFill>
              </a:rPr>
              <a:t>GEMI Opening Screen</a:t>
            </a:r>
            <a:endParaRPr lang="en-US" sz="6000" dirty="0">
              <a:solidFill>
                <a:schemeClr val="accent4"/>
              </a:solidFill>
            </a:endParaRPr>
          </a:p>
        </p:txBody>
      </p:sp>
      <p:pic>
        <p:nvPicPr>
          <p:cNvPr id="4" name="Picture 3"/>
          <p:cNvPicPr>
            <a:picLocks noChangeAspect="1" noChangeArrowheads="1"/>
          </p:cNvPicPr>
          <p:nvPr/>
        </p:nvPicPr>
        <p:blipFill>
          <a:blip r:embed="rId3" cstate="print"/>
          <a:srcRect/>
          <a:stretch>
            <a:fillRect/>
          </a:stretch>
        </p:blipFill>
        <p:spPr bwMode="auto">
          <a:xfrm>
            <a:off x="1218142" y="1752600"/>
            <a:ext cx="9654117" cy="4525963"/>
          </a:xfrm>
          <a:prstGeom prst="rect">
            <a:avLst/>
          </a:prstGeom>
          <a:noFill/>
          <a:ln w="9525">
            <a:noFill/>
            <a:miter lim="800000"/>
            <a:headEnd/>
            <a:tailEnd/>
          </a:ln>
        </p:spPr>
      </p:pic>
    </p:spTree>
    <p:extLst>
      <p:ext uri="{BB962C8B-B14F-4D97-AF65-F5344CB8AC3E}">
        <p14:creationId xmlns:p14="http://schemas.microsoft.com/office/powerpoint/2010/main" val="359810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solidFill>
                  <a:schemeClr val="accent4"/>
                </a:solidFill>
              </a:rPr>
              <a:t>Maximum System Length  </a:t>
            </a:r>
            <a:r>
              <a:rPr lang="en-US" dirty="0" smtClean="0">
                <a:solidFill>
                  <a:schemeClr val="accent4"/>
                </a:solidFill>
              </a:rPr>
              <a:t/>
            </a:r>
            <a:br>
              <a:rPr lang="en-US" dirty="0" smtClean="0">
                <a:solidFill>
                  <a:schemeClr val="accent4"/>
                </a:solidFill>
              </a:rPr>
            </a:br>
            <a:r>
              <a:rPr lang="en-US" sz="2000" dirty="0" smtClean="0">
                <a:solidFill>
                  <a:schemeClr val="accent4"/>
                </a:solidFill>
              </a:rPr>
              <a:t>40 Volt Arc-400% of Protective OC Device</a:t>
            </a:r>
            <a:endParaRPr lang="en-US" sz="2000" dirty="0">
              <a:solidFill>
                <a:schemeClr val="accent4"/>
              </a:solidFill>
            </a:endParaRPr>
          </a:p>
        </p:txBody>
      </p:sp>
      <p:sp>
        <p:nvSpPr>
          <p:cNvPr id="3" name="Content Placeholder 2"/>
          <p:cNvSpPr>
            <a:spLocks noGrp="1"/>
          </p:cNvSpPr>
          <p:nvPr>
            <p:ph idx="1"/>
          </p:nvPr>
        </p:nvSpPr>
        <p:spPr/>
        <p:txBody>
          <a:bodyPr>
            <a:normAutofit/>
          </a:bodyPr>
          <a:lstStyle/>
          <a:p>
            <a:r>
              <a:rPr lang="en-US" dirty="0" smtClean="0"/>
              <a:t>The software predicts maximum sage circuits lengths.</a:t>
            </a:r>
          </a:p>
          <a:p>
            <a:pPr lvl="1"/>
            <a:r>
              <a:rPr lang="en-US" sz="2800" dirty="0" smtClean="0"/>
              <a:t>RMC, IMC, and EMT</a:t>
            </a:r>
          </a:p>
          <a:p>
            <a:pPr lvl="1"/>
            <a:r>
              <a:rPr lang="en-US" sz="2800" dirty="0" smtClean="0"/>
              <a:t>Copper and Aluminum Conductors</a:t>
            </a:r>
          </a:p>
          <a:p>
            <a:r>
              <a:rPr lang="en-US" dirty="0" smtClean="0"/>
              <a:t>Line to ground faults</a:t>
            </a:r>
          </a:p>
          <a:p>
            <a:r>
              <a:rPr lang="en-US" dirty="0" smtClean="0"/>
              <a:t>Line to line or line to neutral </a:t>
            </a:r>
            <a:r>
              <a:rPr lang="en-US" dirty="0" smtClean="0"/>
              <a:t>faults</a:t>
            </a:r>
          </a:p>
          <a:p>
            <a:pPr marL="0" indent="0">
              <a:buNone/>
            </a:pPr>
            <a:endParaRPr lang="en-US" dirty="0" smtClean="0"/>
          </a:p>
          <a:p>
            <a:pPr marL="0" indent="0">
              <a:buNone/>
            </a:pPr>
            <a:r>
              <a:rPr lang="en-US" b="1" dirty="0" smtClean="0"/>
              <a:t>Note</a:t>
            </a:r>
            <a:r>
              <a:rPr lang="en-US" b="1" dirty="0" smtClean="0"/>
              <a:t>: </a:t>
            </a:r>
            <a:r>
              <a:rPr lang="en-US" dirty="0" smtClean="0"/>
              <a:t>All other paths must be considered to establish the 	limiting condition. Each additional ground return path </a:t>
            </a:r>
            <a:r>
              <a:rPr lang="en-US" dirty="0" smtClean="0"/>
              <a:t>reduces the </a:t>
            </a:r>
            <a:r>
              <a:rPr lang="en-US" dirty="0" smtClean="0"/>
              <a:t>overall impedance.</a:t>
            </a:r>
          </a:p>
        </p:txBody>
      </p:sp>
    </p:spTree>
    <p:extLst>
      <p:ext uri="{BB962C8B-B14F-4D97-AF65-F5344CB8AC3E}">
        <p14:creationId xmlns:p14="http://schemas.microsoft.com/office/powerpoint/2010/main" val="399693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381000"/>
            <a:ext cx="11074400" cy="914400"/>
          </a:xfrm>
        </p:spPr>
        <p:txBody>
          <a:bodyPr>
            <a:normAutofit/>
          </a:bodyPr>
          <a:lstStyle/>
          <a:p>
            <a:r>
              <a:rPr lang="en-US" sz="6000" dirty="0" smtClean="0">
                <a:solidFill>
                  <a:schemeClr val="accent4"/>
                </a:solidFill>
              </a:rPr>
              <a:t>Select Parameters</a:t>
            </a:r>
            <a:endParaRPr lang="en-US" sz="6000" dirty="0">
              <a:solidFill>
                <a:schemeClr val="accent4"/>
              </a:solidFill>
            </a:endParaRPr>
          </a:p>
        </p:txBody>
      </p:sp>
      <p:sp>
        <p:nvSpPr>
          <p:cNvPr id="3" name="Content Placeholder 2"/>
          <p:cNvSpPr>
            <a:spLocks noGrp="1"/>
          </p:cNvSpPr>
          <p:nvPr>
            <p:ph idx="1"/>
          </p:nvPr>
        </p:nvSpPr>
        <p:spPr>
          <a:xfrm>
            <a:off x="587022" y="1219200"/>
            <a:ext cx="10408356" cy="5334000"/>
          </a:xfrm>
        </p:spPr>
        <p:txBody>
          <a:bodyPr numCol="2">
            <a:noAutofit/>
          </a:bodyPr>
          <a:lstStyle/>
          <a:p>
            <a:r>
              <a:rPr lang="en-US" dirty="0" smtClean="0"/>
              <a:t>Select type of conduit or tubing</a:t>
            </a:r>
          </a:p>
          <a:p>
            <a:pPr lvl="1"/>
            <a:r>
              <a:rPr lang="en-US" sz="2800" dirty="0" smtClean="0"/>
              <a:t>Size</a:t>
            </a:r>
          </a:p>
          <a:p>
            <a:pPr lvl="1"/>
            <a:r>
              <a:rPr lang="en-US" sz="2800" dirty="0" smtClean="0"/>
              <a:t>Temperature</a:t>
            </a:r>
          </a:p>
          <a:p>
            <a:r>
              <a:rPr lang="en-US" dirty="0" smtClean="0"/>
              <a:t>Select Copper or Aluminum Conductors</a:t>
            </a:r>
          </a:p>
          <a:p>
            <a:pPr lvl="1"/>
            <a:r>
              <a:rPr lang="en-US" sz="2800" dirty="0"/>
              <a:t>Size</a:t>
            </a:r>
          </a:p>
          <a:p>
            <a:pPr lvl="1"/>
            <a:r>
              <a:rPr lang="en-US" sz="2800" dirty="0" smtClean="0"/>
              <a:t>Temperature</a:t>
            </a:r>
          </a:p>
          <a:p>
            <a:pPr lvl="1"/>
            <a:endParaRPr lang="en-US" sz="2800" dirty="0"/>
          </a:p>
          <a:p>
            <a:pPr lvl="1"/>
            <a:endParaRPr lang="en-US" sz="2800" dirty="0" smtClean="0"/>
          </a:p>
          <a:p>
            <a:pPr lvl="1"/>
            <a:endParaRPr lang="en-US" sz="2800" dirty="0" smtClean="0"/>
          </a:p>
          <a:p>
            <a:r>
              <a:rPr lang="en-US" dirty="0" smtClean="0"/>
              <a:t>Fault Clearing Current</a:t>
            </a:r>
          </a:p>
          <a:p>
            <a:pPr lvl="1"/>
            <a:r>
              <a:rPr lang="en-US" sz="2800" dirty="0" smtClean="0"/>
              <a:t>Based on the overcurrent device</a:t>
            </a:r>
          </a:p>
          <a:p>
            <a:pPr lvl="1"/>
            <a:r>
              <a:rPr lang="en-US" sz="2800" dirty="0" smtClean="0"/>
              <a:t>Check MFG trip curves (4-5 times the OC Rating)</a:t>
            </a:r>
          </a:p>
          <a:p>
            <a:pPr lvl="1"/>
            <a:r>
              <a:rPr lang="en-US" sz="2800" dirty="0" smtClean="0"/>
              <a:t>Circuit voltage to ground</a:t>
            </a:r>
          </a:p>
          <a:p>
            <a:r>
              <a:rPr lang="en-US" dirty="0" smtClean="0"/>
              <a:t>Arc Voltage</a:t>
            </a:r>
          </a:p>
          <a:p>
            <a:pPr lvl="1"/>
            <a:r>
              <a:rPr lang="en-US" sz="2800" dirty="0" smtClean="0"/>
              <a:t>40 volts unless you have different information</a:t>
            </a:r>
          </a:p>
          <a:p>
            <a:pPr lvl="1"/>
            <a:r>
              <a:rPr lang="en-US" sz="2800" dirty="0" smtClean="0"/>
              <a:t>A bolted fault is unlikely</a:t>
            </a:r>
            <a:endParaRPr lang="en-US" sz="2800" dirty="0"/>
          </a:p>
        </p:txBody>
      </p:sp>
    </p:spTree>
    <p:extLst>
      <p:ext uri="{BB962C8B-B14F-4D97-AF65-F5344CB8AC3E}">
        <p14:creationId xmlns:p14="http://schemas.microsoft.com/office/powerpoint/2010/main" val="299027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85800"/>
            <a:ext cx="11074400" cy="762000"/>
          </a:xfrm>
        </p:spPr>
        <p:txBody>
          <a:bodyPr>
            <a:normAutofit/>
          </a:bodyPr>
          <a:lstStyle/>
          <a:p>
            <a:pPr algn="ctr"/>
            <a:r>
              <a:rPr lang="en-US" sz="6000" dirty="0" smtClean="0">
                <a:solidFill>
                  <a:schemeClr val="accent4"/>
                </a:solidFill>
              </a:rPr>
              <a:t>Click on “Update”</a:t>
            </a:r>
            <a:endParaRPr lang="en-US" sz="6000" dirty="0">
              <a:solidFill>
                <a:schemeClr val="accent4"/>
              </a:solidFill>
            </a:endParaRPr>
          </a:p>
        </p:txBody>
      </p:sp>
      <p:pic>
        <p:nvPicPr>
          <p:cNvPr id="4" name="Content Placeholder 3"/>
          <p:cNvPicPr>
            <a:picLocks noGrp="1" noChangeAspect="1"/>
          </p:cNvPicPr>
          <p:nvPr>
            <p:ph idx="1"/>
          </p:nvPr>
        </p:nvPicPr>
        <p:blipFill>
          <a:blip r:embed="rId3"/>
          <a:stretch>
            <a:fillRect/>
          </a:stretch>
        </p:blipFill>
        <p:spPr>
          <a:xfrm>
            <a:off x="812800" y="1781556"/>
            <a:ext cx="10769600" cy="4437888"/>
          </a:xfrm>
          <a:prstGeom prst="rect">
            <a:avLst/>
          </a:prstGeom>
        </p:spPr>
      </p:pic>
    </p:spTree>
    <p:extLst>
      <p:ext uri="{BB962C8B-B14F-4D97-AF65-F5344CB8AC3E}">
        <p14:creationId xmlns:p14="http://schemas.microsoft.com/office/powerpoint/2010/main" val="348354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85800"/>
            <a:ext cx="11379200" cy="609600"/>
          </a:xfrm>
        </p:spPr>
        <p:txBody>
          <a:bodyPr>
            <a:noAutofit/>
          </a:bodyPr>
          <a:lstStyle/>
          <a:p>
            <a:pPr algn="ctr"/>
            <a:r>
              <a:rPr lang="en-US" sz="6000" dirty="0" smtClean="0">
                <a:solidFill>
                  <a:schemeClr val="accent4"/>
                </a:solidFill>
              </a:rPr>
              <a:t>Arcing Fault Compare Allowable Safe </a:t>
            </a:r>
            <a:r>
              <a:rPr lang="en-US" sz="6000" dirty="0">
                <a:solidFill>
                  <a:schemeClr val="accent4"/>
                </a:solidFill>
              </a:rPr>
              <a:t>L</a:t>
            </a:r>
            <a:r>
              <a:rPr lang="en-US" sz="6000" dirty="0" smtClean="0">
                <a:solidFill>
                  <a:schemeClr val="accent4"/>
                </a:solidFill>
              </a:rPr>
              <a:t>engths</a:t>
            </a:r>
            <a:endParaRPr lang="en-US" sz="6000" dirty="0">
              <a:solidFill>
                <a:schemeClr val="accent4"/>
              </a:solidFill>
            </a:endParaRPr>
          </a:p>
        </p:txBody>
      </p:sp>
      <p:pic>
        <p:nvPicPr>
          <p:cNvPr id="4" name="Content Placeholder 3"/>
          <p:cNvPicPr>
            <a:picLocks noGrp="1" noChangeAspect="1"/>
          </p:cNvPicPr>
          <p:nvPr>
            <p:ph idx="1"/>
          </p:nvPr>
        </p:nvPicPr>
        <p:blipFill>
          <a:blip r:embed="rId3"/>
          <a:stretch>
            <a:fillRect/>
          </a:stretch>
        </p:blipFill>
        <p:spPr>
          <a:xfrm>
            <a:off x="812800" y="1600200"/>
            <a:ext cx="10769600" cy="4445452"/>
          </a:xfrm>
          <a:prstGeom prst="rect">
            <a:avLst/>
          </a:prstGeom>
        </p:spPr>
      </p:pic>
    </p:spTree>
    <p:extLst>
      <p:ext uri="{BB962C8B-B14F-4D97-AF65-F5344CB8AC3E}">
        <p14:creationId xmlns:p14="http://schemas.microsoft.com/office/powerpoint/2010/main" val="385005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685800"/>
            <a:ext cx="11074400" cy="685800"/>
          </a:xfrm>
        </p:spPr>
        <p:txBody>
          <a:bodyPr>
            <a:noAutofit/>
          </a:bodyPr>
          <a:lstStyle/>
          <a:p>
            <a:pPr algn="ctr"/>
            <a:r>
              <a:rPr lang="en-US" sz="6000" dirty="0" smtClean="0">
                <a:solidFill>
                  <a:schemeClr val="accent4"/>
                </a:solidFill>
              </a:rPr>
              <a:t>Fault Currents Are low</a:t>
            </a:r>
            <a:endParaRPr lang="en-US" sz="6000" dirty="0">
              <a:solidFill>
                <a:schemeClr val="accent4"/>
              </a:solidFill>
            </a:endParaRPr>
          </a:p>
        </p:txBody>
      </p:sp>
      <p:pic>
        <p:nvPicPr>
          <p:cNvPr id="4" name="Content Placeholder 3"/>
          <p:cNvPicPr>
            <a:picLocks noGrp="1" noChangeAspect="1"/>
          </p:cNvPicPr>
          <p:nvPr>
            <p:ph idx="1"/>
          </p:nvPr>
        </p:nvPicPr>
        <p:blipFill>
          <a:blip r:embed="rId3"/>
          <a:stretch>
            <a:fillRect/>
          </a:stretch>
        </p:blipFill>
        <p:spPr>
          <a:xfrm>
            <a:off x="888742" y="1676400"/>
            <a:ext cx="10617716" cy="4648200"/>
          </a:xfrm>
          <a:prstGeom prst="rect">
            <a:avLst/>
          </a:prstGeom>
        </p:spPr>
      </p:pic>
    </p:spTree>
    <p:extLst>
      <p:ext uri="{BB962C8B-B14F-4D97-AF65-F5344CB8AC3E}">
        <p14:creationId xmlns:p14="http://schemas.microsoft.com/office/powerpoint/2010/main" val="112432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457200"/>
            <a:ext cx="11074400" cy="914400"/>
          </a:xfrm>
        </p:spPr>
        <p:txBody>
          <a:bodyPr>
            <a:normAutofit/>
          </a:bodyPr>
          <a:lstStyle/>
          <a:p>
            <a:r>
              <a:rPr lang="en-US" sz="6000" dirty="0" smtClean="0">
                <a:solidFill>
                  <a:schemeClr val="accent4"/>
                </a:solidFill>
              </a:rPr>
              <a:t>Summary of Key Findings</a:t>
            </a:r>
            <a:endParaRPr lang="en-US" sz="6000" dirty="0">
              <a:solidFill>
                <a:schemeClr val="accent4"/>
              </a:solidFill>
            </a:endParaRPr>
          </a:p>
        </p:txBody>
      </p:sp>
      <p:sp>
        <p:nvSpPr>
          <p:cNvPr id="3" name="Content Placeholder 2"/>
          <p:cNvSpPr>
            <a:spLocks noGrp="1"/>
          </p:cNvSpPr>
          <p:nvPr>
            <p:ph idx="1"/>
          </p:nvPr>
        </p:nvSpPr>
        <p:spPr>
          <a:xfrm>
            <a:off x="346829" y="1385408"/>
            <a:ext cx="11385452" cy="4554489"/>
          </a:xfrm>
        </p:spPr>
        <p:txBody>
          <a:bodyPr numCol="2">
            <a:noAutofit/>
          </a:bodyPr>
          <a:lstStyle/>
          <a:p>
            <a:r>
              <a:rPr lang="en-US" dirty="0" smtClean="0"/>
              <a:t>Steel EMT, IMC, and RMC meet the NEC requirements for EGCs.</a:t>
            </a:r>
          </a:p>
          <a:p>
            <a:r>
              <a:rPr lang="en-US" dirty="0" smtClean="0"/>
              <a:t>Comparably sized steel EMT, IMC, and RMC allow flow of higher fault current than aluminum or copper EGCs.</a:t>
            </a:r>
          </a:p>
          <a:p>
            <a:r>
              <a:rPr lang="en-US" dirty="0" smtClean="0"/>
              <a:t>Steel EMT, IMC, and RMC provide a low impedance path to ground.</a:t>
            </a:r>
          </a:p>
          <a:p>
            <a:pPr lvl="1"/>
            <a:r>
              <a:rPr lang="en-US" sz="2800" dirty="0" smtClean="0"/>
              <a:t>Facilitate operation of OC devices in runs not exceeding maximum allowable lengths detailed in the report</a:t>
            </a:r>
          </a:p>
          <a:p>
            <a:r>
              <a:rPr lang="en-US" dirty="0"/>
              <a:t>Supplementary equipment grounding conductors, when participating in the fault circuit, reduce the overall impedance…</a:t>
            </a:r>
          </a:p>
          <a:p>
            <a:pPr lvl="1"/>
            <a:r>
              <a:rPr lang="en-US" sz="2800" dirty="0"/>
              <a:t>Do not add to safety in phase to neutral fault</a:t>
            </a:r>
          </a:p>
          <a:p>
            <a:pPr lvl="1"/>
            <a:r>
              <a:rPr lang="en-US" sz="2800" dirty="0"/>
              <a:t>May increase allowable length of steel conduit, dependent on size and system design</a:t>
            </a:r>
          </a:p>
          <a:p>
            <a:r>
              <a:rPr lang="en-US" dirty="0"/>
              <a:t>Steel conduit is not the limiting factor in conductor to neutral fault</a:t>
            </a:r>
          </a:p>
          <a:p>
            <a:pPr lvl="1"/>
            <a:endParaRPr lang="en-US" sz="2800" dirty="0"/>
          </a:p>
        </p:txBody>
      </p:sp>
    </p:spTree>
    <p:extLst>
      <p:ext uri="{BB962C8B-B14F-4D97-AF65-F5344CB8AC3E}">
        <p14:creationId xmlns:p14="http://schemas.microsoft.com/office/powerpoint/2010/main" val="425950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accent4"/>
                </a:solidFill>
              </a:rPr>
              <a:t>NEC 110.10</a:t>
            </a:r>
            <a:endParaRPr lang="en-US" sz="6000" dirty="0">
              <a:solidFill>
                <a:schemeClr val="accent4"/>
              </a:solidFill>
            </a:endParaRPr>
          </a:p>
        </p:txBody>
      </p:sp>
      <p:sp>
        <p:nvSpPr>
          <p:cNvPr id="3" name="Content Placeholder 2"/>
          <p:cNvSpPr>
            <a:spLocks noGrp="1"/>
          </p:cNvSpPr>
          <p:nvPr>
            <p:ph idx="1"/>
          </p:nvPr>
        </p:nvSpPr>
        <p:spPr/>
        <p:txBody>
          <a:bodyPr/>
          <a:lstStyle/>
          <a:p>
            <a:r>
              <a:rPr lang="en-US" b="1" dirty="0"/>
              <a:t>“</a:t>
            </a:r>
            <a:r>
              <a:rPr lang="en-US" i="1" dirty="0"/>
              <a:t>The overcurrent protective devices, the total impedance, the equipment short-circuit current </a:t>
            </a:r>
            <a:r>
              <a:rPr lang="en-US" i="1" dirty="0" smtClean="0"/>
              <a:t>ratings, </a:t>
            </a:r>
            <a:r>
              <a:rPr lang="en-US" i="1" dirty="0"/>
              <a:t>and other characteristics of the circuit to be protected shall be selected and coordinated to permit the circuit protective devices used to clear a fault to do so without extensive damage to the electrical equipment of the </a:t>
            </a:r>
            <a:r>
              <a:rPr lang="en-US" i="1" dirty="0" smtClean="0"/>
              <a:t>circuit.”</a:t>
            </a:r>
          </a:p>
          <a:p>
            <a:r>
              <a:rPr lang="en-US" b="1" dirty="0"/>
              <a:t>“</a:t>
            </a:r>
            <a:r>
              <a:rPr lang="en-US" i="1" dirty="0"/>
              <a:t>This fault shall be assumed to be either between two or more of the circuit conductors or between any circuit conductor and the equipment grounding conductor(s) permitted in 250.118. </a:t>
            </a:r>
            <a:r>
              <a:rPr lang="en-US" b="1" i="1" dirty="0"/>
              <a:t>Listed equipment applied in accordance with their listing shall be considered to meet the requirements of this section.”</a:t>
            </a:r>
          </a:p>
          <a:p>
            <a:pPr marL="0" indent="0">
              <a:buNone/>
            </a:pPr>
            <a:endParaRPr lang="en-US" dirty="0"/>
          </a:p>
        </p:txBody>
      </p:sp>
    </p:spTree>
    <p:extLst>
      <p:ext uri="{BB962C8B-B14F-4D97-AF65-F5344CB8AC3E}">
        <p14:creationId xmlns:p14="http://schemas.microsoft.com/office/powerpoint/2010/main" val="201948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accent4"/>
                </a:solidFill>
              </a:rPr>
              <a:t>NEC 300.10 and 300.12</a:t>
            </a:r>
            <a:endParaRPr lang="en-US" sz="6000" dirty="0">
              <a:solidFill>
                <a:schemeClr val="accent4"/>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1200" y="1905000"/>
            <a:ext cx="3429000" cy="4572000"/>
          </a:xfrm>
          <a:prstGeom prst="rect">
            <a:avLst/>
          </a:prstGeom>
        </p:spPr>
      </p:pic>
      <p:sp>
        <p:nvSpPr>
          <p:cNvPr id="3" name="Content Placeholder 2"/>
          <p:cNvSpPr>
            <a:spLocks noGrp="1"/>
          </p:cNvSpPr>
          <p:nvPr>
            <p:ph idx="1"/>
          </p:nvPr>
        </p:nvSpPr>
        <p:spPr>
          <a:xfrm>
            <a:off x="609600" y="1524000"/>
            <a:ext cx="7258756" cy="4648200"/>
          </a:xfrm>
        </p:spPr>
        <p:txBody>
          <a:bodyPr/>
          <a:lstStyle/>
          <a:p>
            <a:r>
              <a:rPr lang="en-US" dirty="0"/>
              <a:t>Metal raceways, cable armor, and other metal enclosures for conductors shall be mechanically joined together into a continuous electrical conductor and shall be connected to all boxes, fittings, and cabinets so as to provide effective electrical continuity. </a:t>
            </a:r>
          </a:p>
        </p:txBody>
      </p:sp>
      <p:sp>
        <p:nvSpPr>
          <p:cNvPr id="5" name="Content Placeholder 2"/>
          <p:cNvSpPr txBox="1">
            <a:spLocks/>
          </p:cNvSpPr>
          <p:nvPr/>
        </p:nvSpPr>
        <p:spPr>
          <a:xfrm>
            <a:off x="293512" y="4080932"/>
            <a:ext cx="7789332" cy="2777068"/>
          </a:xfrm>
          <a:prstGeom prst="rect">
            <a:avLst/>
          </a:prstGeom>
        </p:spPr>
        <p:txBody>
          <a:bodyPr vert="horz" lIns="91440" tIns="45720" rIns="91440" bIns="45720" rtlCol="0">
            <a:normAutofit/>
          </a:bodyPr>
          <a:lstStyle>
            <a:lvl1pPr marL="228600" indent="-228600" algn="l" defTabSz="914400" rtl="0" eaLnBrk="1" latinLnBrk="0" hangingPunct="1">
              <a:lnSpc>
                <a:spcPct val="80000"/>
              </a:lnSpc>
              <a:spcBef>
                <a:spcPts val="1000"/>
              </a:spcBef>
              <a:spcAft>
                <a:spcPts val="600"/>
              </a:spcAft>
              <a:buClr>
                <a:schemeClr val="accent5"/>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80000"/>
              </a:lnSpc>
              <a:spcBef>
                <a:spcPts val="500"/>
              </a:spcBef>
              <a:spcAft>
                <a:spcPts val="600"/>
              </a:spcAft>
              <a:buClr>
                <a:schemeClr val="accent5"/>
              </a:buClr>
              <a:buSzPct val="80000"/>
              <a:buFont typeface="Courier New" panose="02070309020205020404" pitchFamily="49" charset="0"/>
              <a:buChar char="o"/>
              <a:defRPr sz="2400" kern="1200">
                <a:solidFill>
                  <a:schemeClr val="accent5"/>
                </a:solidFill>
                <a:latin typeface="+mn-lt"/>
                <a:ea typeface="+mn-ea"/>
                <a:cs typeface="+mn-cs"/>
              </a:defRPr>
            </a:lvl2pPr>
            <a:lvl3pPr marL="1143000" indent="-228600" algn="l" defTabSz="914400" rtl="0" eaLnBrk="1" latinLnBrk="0" hangingPunct="1">
              <a:lnSpc>
                <a:spcPct val="80000"/>
              </a:lnSpc>
              <a:spcBef>
                <a:spcPts val="500"/>
              </a:spcBef>
              <a:spcAft>
                <a:spcPts val="600"/>
              </a:spcAft>
              <a:buClr>
                <a:schemeClr val="accent5"/>
              </a:buClr>
              <a:buFont typeface="Tw Cen MT" panose="020B0602020104020603"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80000"/>
              </a:lnSpc>
              <a:spcBef>
                <a:spcPts val="500"/>
              </a:spcBef>
              <a:spcAft>
                <a:spcPts val="600"/>
              </a:spcAft>
              <a:buClr>
                <a:schemeClr val="accent5"/>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80000"/>
              </a:lnSpc>
              <a:spcBef>
                <a:spcPts val="500"/>
              </a:spcBef>
              <a:spcAft>
                <a:spcPts val="600"/>
              </a:spcAft>
              <a:buClr>
                <a:schemeClr val="accent5"/>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Mechanical Continuity — Raceways and Cables</a:t>
            </a:r>
          </a:p>
          <a:p>
            <a:pPr lvl="1"/>
            <a:r>
              <a:rPr lang="en-US" sz="2800" dirty="0" smtClean="0"/>
              <a:t>Metallic or nonmetallic raceways, cable armors, and cable sheaths shall be continuous between cabinets, boxes, fittings, or other enclosures or outlets.</a:t>
            </a:r>
          </a:p>
          <a:p>
            <a:endParaRPr lang="en-US" dirty="0"/>
          </a:p>
        </p:txBody>
      </p:sp>
    </p:spTree>
    <p:extLst>
      <p:ext uri="{BB962C8B-B14F-4D97-AF65-F5344CB8AC3E}">
        <p14:creationId xmlns:p14="http://schemas.microsoft.com/office/powerpoint/2010/main" val="29646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274" y="845511"/>
            <a:ext cx="11385452" cy="1325563"/>
          </a:xfrm>
        </p:spPr>
        <p:txBody>
          <a:bodyPr>
            <a:noAutofit/>
          </a:bodyPr>
          <a:lstStyle/>
          <a:p>
            <a:r>
              <a:rPr lang="en-US" sz="6000" dirty="0" smtClean="0">
                <a:solidFill>
                  <a:schemeClr val="accent4"/>
                </a:solidFill>
              </a:rPr>
              <a:t>NEC 250.118 </a:t>
            </a:r>
            <a:r>
              <a:rPr lang="en-US" sz="6000" dirty="0">
                <a:solidFill>
                  <a:schemeClr val="accent4"/>
                </a:solidFill>
              </a:rPr>
              <a:t>“Types of Equipment Grounding Conductors” </a:t>
            </a:r>
          </a:p>
        </p:txBody>
      </p:sp>
      <p:sp>
        <p:nvSpPr>
          <p:cNvPr id="3" name="Content Placeholder 2"/>
          <p:cNvSpPr>
            <a:spLocks noGrp="1"/>
          </p:cNvSpPr>
          <p:nvPr>
            <p:ph idx="1"/>
          </p:nvPr>
        </p:nvSpPr>
        <p:spPr>
          <a:xfrm>
            <a:off x="530577" y="2652889"/>
            <a:ext cx="10769600" cy="3660422"/>
          </a:xfrm>
        </p:spPr>
        <p:txBody>
          <a:bodyPr>
            <a:normAutofit/>
          </a:bodyPr>
          <a:lstStyle/>
          <a:p>
            <a:r>
              <a:rPr lang="en-US" dirty="0" smtClean="0"/>
              <a:t>Conduit </a:t>
            </a:r>
            <a:r>
              <a:rPr lang="en-US" dirty="0"/>
              <a:t>and Tubing approved as an </a:t>
            </a:r>
            <a:r>
              <a:rPr lang="en-US" dirty="0" smtClean="0"/>
              <a:t>EGC:</a:t>
            </a:r>
          </a:p>
          <a:p>
            <a:pPr lvl="1"/>
            <a:r>
              <a:rPr lang="en-US" sz="2800" dirty="0" smtClean="0"/>
              <a:t>A copper, aluminum or copper-clad aluminum conductor</a:t>
            </a:r>
          </a:p>
          <a:p>
            <a:pPr lvl="1"/>
            <a:r>
              <a:rPr lang="en-US" sz="2800" dirty="0" smtClean="0"/>
              <a:t>Rigid </a:t>
            </a:r>
            <a:r>
              <a:rPr lang="en-US" sz="2800" dirty="0"/>
              <a:t>m</a:t>
            </a:r>
            <a:r>
              <a:rPr lang="en-US" sz="2800" dirty="0" smtClean="0"/>
              <a:t>etal conduit</a:t>
            </a:r>
          </a:p>
          <a:p>
            <a:pPr lvl="1"/>
            <a:r>
              <a:rPr lang="en-US" sz="2800" dirty="0" smtClean="0"/>
              <a:t>Electrical metallic tubing</a:t>
            </a:r>
          </a:p>
          <a:p>
            <a:pPr lvl="1"/>
            <a:r>
              <a:rPr lang="en-US" sz="2800" dirty="0" smtClean="0"/>
              <a:t>Intermediate metal conduit</a:t>
            </a:r>
          </a:p>
          <a:p>
            <a:endParaRPr lang="en-US" dirty="0" smtClean="0"/>
          </a:p>
          <a:p>
            <a:endParaRPr lang="en-US" dirty="0"/>
          </a:p>
        </p:txBody>
      </p:sp>
    </p:spTree>
    <p:extLst>
      <p:ext uri="{BB962C8B-B14F-4D97-AF65-F5344CB8AC3E}">
        <p14:creationId xmlns:p14="http://schemas.microsoft.com/office/powerpoint/2010/main" val="383421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accent4"/>
                </a:solidFill>
              </a:rPr>
              <a:t>NEC 250.4(A)(5)</a:t>
            </a:r>
            <a:endParaRPr lang="en-US" sz="6000" dirty="0">
              <a:solidFill>
                <a:schemeClr val="accent4"/>
              </a:solidFill>
            </a:endParaRPr>
          </a:p>
        </p:txBody>
      </p:sp>
      <p:sp>
        <p:nvSpPr>
          <p:cNvPr id="3" name="Content Placeholder 2"/>
          <p:cNvSpPr>
            <a:spLocks noGrp="1"/>
          </p:cNvSpPr>
          <p:nvPr>
            <p:ph idx="1"/>
          </p:nvPr>
        </p:nvSpPr>
        <p:spPr>
          <a:xfrm>
            <a:off x="869245" y="1196622"/>
            <a:ext cx="10769600" cy="5057422"/>
          </a:xfrm>
        </p:spPr>
        <p:txBody>
          <a:bodyPr>
            <a:normAutofit fontScale="62500" lnSpcReduction="20000"/>
          </a:bodyPr>
          <a:lstStyle/>
          <a:p>
            <a:pPr>
              <a:lnSpc>
                <a:spcPct val="120000"/>
              </a:lnSpc>
            </a:pPr>
            <a:r>
              <a:rPr lang="en-US" sz="3300" b="1" dirty="0"/>
              <a:t>“Effective Ground-Fault Current Path. </a:t>
            </a:r>
            <a:r>
              <a:rPr lang="en-US" sz="3300" dirty="0"/>
              <a:t>Electrical equipment and wiring and other electrically conductive material likely to become energized shall be installed in a</a:t>
            </a:r>
            <a:r>
              <a:rPr lang="en-US" sz="3300" b="1" dirty="0"/>
              <a:t> </a:t>
            </a:r>
            <a:r>
              <a:rPr lang="en-US" sz="3300" dirty="0"/>
              <a:t>manner that</a:t>
            </a:r>
            <a:r>
              <a:rPr lang="en-US" sz="3300" b="1" dirty="0"/>
              <a:t> </a:t>
            </a:r>
            <a:r>
              <a:rPr lang="en-US" sz="3300" dirty="0"/>
              <a:t>creates a</a:t>
            </a:r>
            <a:r>
              <a:rPr lang="en-US" sz="3300" b="1" dirty="0"/>
              <a:t> low-impedance </a:t>
            </a:r>
            <a:r>
              <a:rPr lang="en-US" sz="3300" dirty="0"/>
              <a:t>circuit facilitating the operation of the overcurrent device or ground detector for high-impedance</a:t>
            </a:r>
            <a:r>
              <a:rPr lang="en-US" sz="3300" b="1" dirty="0"/>
              <a:t> </a:t>
            </a:r>
            <a:r>
              <a:rPr lang="en-US" sz="3300" dirty="0"/>
              <a:t>grounded systems</a:t>
            </a:r>
            <a:r>
              <a:rPr lang="en-US" sz="3300" dirty="0" smtClean="0"/>
              <a:t>.</a:t>
            </a:r>
            <a:br>
              <a:rPr lang="en-US" sz="3300" dirty="0" smtClean="0"/>
            </a:br>
            <a:endParaRPr lang="en-US" sz="3300" dirty="0"/>
          </a:p>
          <a:p>
            <a:pPr marL="347663" indent="0">
              <a:lnSpc>
                <a:spcPct val="120000"/>
              </a:lnSpc>
              <a:buNone/>
            </a:pPr>
            <a:r>
              <a:rPr lang="en-US" sz="3300" dirty="0" smtClean="0"/>
              <a:t>It </a:t>
            </a:r>
            <a:r>
              <a:rPr lang="en-US" sz="3300" dirty="0"/>
              <a:t>shall be capable of safely carrying the maximum ground-fault current likely to be imposed on it from any point on the wiring system where a ground fault may occur to the electrical supply source</a:t>
            </a:r>
            <a:r>
              <a:rPr lang="en-US" sz="3300" dirty="0" smtClean="0"/>
              <a:t>.”</a:t>
            </a:r>
          </a:p>
          <a:p>
            <a:pPr marL="347663" indent="0">
              <a:lnSpc>
                <a:spcPct val="120000"/>
              </a:lnSpc>
              <a:buNone/>
            </a:pPr>
            <a:r>
              <a:rPr lang="en-US" sz="3300" b="1" dirty="0"/>
              <a:t>“Bonding of Electrical Equipment</a:t>
            </a:r>
            <a:r>
              <a:rPr lang="en-US" sz="3300" dirty="0"/>
              <a:t>. “Non-current-carrying conductive materials enclosing electrical conductors or equipment, or forming part of such equipment shall be connected together and to the supply system grounded equipment in a manner that creates a</a:t>
            </a:r>
            <a:r>
              <a:rPr lang="en-US" sz="3300" b="1" dirty="0"/>
              <a:t> low-impedance path</a:t>
            </a:r>
            <a:r>
              <a:rPr lang="en-US" sz="3300" dirty="0"/>
              <a:t> for ground-fault current that is capable of carrying the maximum fault current likely to be imposed on it.”</a:t>
            </a:r>
          </a:p>
          <a:p>
            <a:pPr marL="347663" indent="0">
              <a:buNone/>
            </a:pPr>
            <a:endParaRPr lang="en-US" sz="3300" dirty="0"/>
          </a:p>
          <a:p>
            <a:endParaRPr lang="en-US" dirty="0"/>
          </a:p>
        </p:txBody>
      </p:sp>
    </p:spTree>
    <p:extLst>
      <p:ext uri="{BB962C8B-B14F-4D97-AF65-F5344CB8AC3E}">
        <p14:creationId xmlns:p14="http://schemas.microsoft.com/office/powerpoint/2010/main" val="244449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711" y="527756"/>
            <a:ext cx="11074400" cy="735376"/>
          </a:xfrm>
        </p:spPr>
        <p:txBody>
          <a:bodyPr>
            <a:noAutofit/>
          </a:bodyPr>
          <a:lstStyle/>
          <a:p>
            <a:r>
              <a:rPr lang="en-US" sz="6000" dirty="0" smtClean="0">
                <a:solidFill>
                  <a:schemeClr val="accent4"/>
                </a:solidFill>
              </a:rPr>
              <a:t>Paths to Ground</a:t>
            </a:r>
            <a:endParaRPr lang="en-US" sz="6000" dirty="0">
              <a:solidFill>
                <a:schemeClr val="accent4"/>
              </a:solidFill>
            </a:endParaRPr>
          </a:p>
        </p:txBody>
      </p:sp>
      <p:sp>
        <p:nvSpPr>
          <p:cNvPr id="3" name="Content Placeholder 2"/>
          <p:cNvSpPr>
            <a:spLocks noGrp="1"/>
          </p:cNvSpPr>
          <p:nvPr>
            <p:ph idx="1"/>
          </p:nvPr>
        </p:nvSpPr>
        <p:spPr/>
        <p:txBody>
          <a:bodyPr/>
          <a:lstStyle/>
          <a:p>
            <a:endParaRPr lang="en-US" dirty="0"/>
          </a:p>
        </p:txBody>
      </p:sp>
      <p:grpSp>
        <p:nvGrpSpPr>
          <p:cNvPr id="24" name="Group 23"/>
          <p:cNvGrpSpPr/>
          <p:nvPr/>
        </p:nvGrpSpPr>
        <p:grpSpPr>
          <a:xfrm>
            <a:off x="558800" y="1447801"/>
            <a:ext cx="10972800" cy="4903423"/>
            <a:chOff x="419100" y="1421177"/>
            <a:chExt cx="8229600" cy="4903423"/>
          </a:xfrm>
        </p:grpSpPr>
        <p:graphicFrame>
          <p:nvGraphicFramePr>
            <p:cNvPr id="5" name="Object 3"/>
            <p:cNvGraphicFramePr>
              <a:graphicFrameLocks noChangeAspect="1"/>
            </p:cNvGraphicFramePr>
            <p:nvPr>
              <p:extLst>
                <p:ext uri="{D42A27DB-BD31-4B8C-83A1-F6EECF244321}">
                  <p14:modId xmlns:p14="http://schemas.microsoft.com/office/powerpoint/2010/main" val="157579277"/>
                </p:ext>
              </p:extLst>
            </p:nvPr>
          </p:nvGraphicFramePr>
          <p:xfrm>
            <a:off x="419100" y="1524881"/>
            <a:ext cx="8229600" cy="4799719"/>
          </p:xfrm>
          <a:graphic>
            <a:graphicData uri="http://schemas.openxmlformats.org/presentationml/2006/ole">
              <mc:AlternateContent xmlns:mc="http://schemas.openxmlformats.org/markup-compatibility/2006">
                <mc:Choice xmlns:v="urn:schemas-microsoft-com:vml" Requires="v">
                  <p:oleObj spid="_x0000_s1041" name="Designer Drawing" r:id="rId4" imgW="7498080" imgH="5169408" progId="Designer.Drawing.8">
                    <p:embed/>
                  </p:oleObj>
                </mc:Choice>
                <mc:Fallback>
                  <p:oleObj name="Designer Drawing" r:id="rId4" imgW="7498080" imgH="5169408" progId="Designer.Drawing.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 y="1524881"/>
                          <a:ext cx="8229600" cy="4799719"/>
                        </a:xfrm>
                        <a:prstGeom prst="rect">
                          <a:avLst/>
                        </a:prstGeom>
                        <a:solidFill>
                          <a:schemeClr val="bg1"/>
                        </a:solidFill>
                        <a:extLst/>
                      </p:spPr>
                    </p:pic>
                  </p:oleObj>
                </mc:Fallback>
              </mc:AlternateContent>
            </a:graphicData>
          </a:graphic>
        </p:graphicFrame>
        <p:sp>
          <p:nvSpPr>
            <p:cNvPr id="6" name="Rectangle 5"/>
            <p:cNvSpPr/>
            <p:nvPr/>
          </p:nvSpPr>
          <p:spPr>
            <a:xfrm>
              <a:off x="2781300" y="1492626"/>
              <a:ext cx="2286000" cy="651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5"/>
            <p:cNvSpPr txBox="1">
              <a:spLocks noChangeArrowheads="1"/>
            </p:cNvSpPr>
            <p:nvPr/>
          </p:nvSpPr>
          <p:spPr bwMode="auto">
            <a:xfrm>
              <a:off x="2676346" y="1421177"/>
              <a:ext cx="3038654" cy="661720"/>
            </a:xfrm>
            <a:prstGeom prst="rect">
              <a:avLst/>
            </a:prstGeom>
            <a:noFill/>
            <a:ln w="12700">
              <a:noFill/>
              <a:miter lim="800000"/>
              <a:headEnd type="none" w="sm" len="sm"/>
              <a:tailEnd type="none" w="sm" len="sm"/>
            </a:ln>
            <a:effectLst/>
          </p:spPr>
          <p:txBody>
            <a:bodyPr wrap="square" bIns="182880">
              <a:spAutoFit/>
            </a:bodyPr>
            <a:lstStyle/>
            <a:p>
              <a:pPr eaLnBrk="0" hangingPunct="0"/>
              <a:r>
                <a:rPr lang="en-US" sz="2800" b="1" dirty="0">
                  <a:solidFill>
                    <a:srgbClr val="3333CC"/>
                  </a:solidFill>
                  <a:cs typeface="Microsoft Sans Serif" panose="020B0604020202020204" pitchFamily="34" charset="0"/>
                </a:rPr>
                <a:t>Grounded (</a:t>
              </a:r>
              <a:r>
                <a:rPr lang="en-US" sz="2800" b="1" dirty="0" smtClean="0">
                  <a:solidFill>
                    <a:srgbClr val="3333CC"/>
                  </a:solidFill>
                  <a:cs typeface="Microsoft Sans Serif" panose="020B0604020202020204" pitchFamily="34" charset="0"/>
                </a:rPr>
                <a:t>Neutral)</a:t>
              </a:r>
            </a:p>
          </p:txBody>
        </p:sp>
        <p:sp>
          <p:nvSpPr>
            <p:cNvPr id="8" name="Rectangle 7"/>
            <p:cNvSpPr/>
            <p:nvPr/>
          </p:nvSpPr>
          <p:spPr>
            <a:xfrm>
              <a:off x="1866900" y="4002157"/>
              <a:ext cx="4124325" cy="309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95500" y="4389231"/>
              <a:ext cx="2743200" cy="309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6"/>
            <p:cNvSpPr txBox="1">
              <a:spLocks noChangeArrowheads="1"/>
            </p:cNvSpPr>
            <p:nvPr/>
          </p:nvSpPr>
          <p:spPr bwMode="auto">
            <a:xfrm>
              <a:off x="1430867" y="4050600"/>
              <a:ext cx="5825067" cy="1195199"/>
            </a:xfrm>
            <a:prstGeom prst="rect">
              <a:avLst/>
            </a:prstGeom>
            <a:noFill/>
            <a:ln w="12700">
              <a:noFill/>
              <a:miter lim="800000"/>
              <a:headEnd type="none" w="sm" len="sm"/>
              <a:tailEnd type="none" w="sm" len="sm"/>
            </a:ln>
            <a:effectLst/>
          </p:spPr>
          <p:txBody>
            <a:bodyPr wrap="square" bIns="182880">
              <a:spAutoFit/>
            </a:bodyPr>
            <a:lstStyle/>
            <a:p>
              <a:pPr eaLnBrk="0" hangingPunct="0">
                <a:spcAft>
                  <a:spcPts val="800"/>
                </a:spcAft>
              </a:pPr>
              <a:r>
                <a:rPr lang="en-US" sz="2800" b="1" dirty="0" smtClean="0">
                  <a:solidFill>
                    <a:srgbClr val="3333CC"/>
                  </a:solidFill>
                  <a:latin typeface="Microsoft Sans Serif" panose="020B0604020202020204" pitchFamily="34" charset="0"/>
                  <a:cs typeface="Microsoft Sans Serif" panose="020B0604020202020204" pitchFamily="34" charset="0"/>
                </a:rPr>
                <a:t>   </a:t>
              </a:r>
              <a:r>
                <a:rPr lang="en-US" sz="2800" b="1" dirty="0" smtClean="0">
                  <a:solidFill>
                    <a:srgbClr val="3333CC"/>
                  </a:solidFill>
                  <a:cs typeface="Microsoft Sans Serif" panose="020B0604020202020204" pitchFamily="34" charset="0"/>
                </a:rPr>
                <a:t>Equipment </a:t>
              </a:r>
              <a:r>
                <a:rPr lang="en-US" sz="2800" b="1" dirty="0">
                  <a:solidFill>
                    <a:srgbClr val="3333CC"/>
                  </a:solidFill>
                  <a:cs typeface="Microsoft Sans Serif" panose="020B0604020202020204" pitchFamily="34" charset="0"/>
                </a:rPr>
                <a:t>Grounding Conductor (EGC</a:t>
              </a:r>
              <a:r>
                <a:rPr lang="en-US" sz="2800" b="1" dirty="0" smtClean="0">
                  <a:solidFill>
                    <a:srgbClr val="3333CC"/>
                  </a:solidFill>
                  <a:cs typeface="Microsoft Sans Serif" panose="020B0604020202020204" pitchFamily="34" charset="0"/>
                </a:rPr>
                <a:t>)</a:t>
              </a:r>
            </a:p>
            <a:p>
              <a:pPr eaLnBrk="0" hangingPunct="0">
                <a:spcAft>
                  <a:spcPts val="800"/>
                </a:spcAft>
              </a:pPr>
              <a:r>
                <a:rPr lang="en-US" sz="2800" b="1" dirty="0" smtClean="0">
                  <a:solidFill>
                    <a:srgbClr val="3333CC"/>
                  </a:solidFill>
                  <a:cs typeface="Microsoft Sans Serif" panose="020B0604020202020204" pitchFamily="34" charset="0"/>
                </a:rPr>
                <a:t>        Grounding </a:t>
              </a:r>
              <a:r>
                <a:rPr lang="en-US" sz="2800" b="1" dirty="0">
                  <a:solidFill>
                    <a:srgbClr val="3333CC"/>
                  </a:solidFill>
                  <a:cs typeface="Microsoft Sans Serif" panose="020B0604020202020204" pitchFamily="34" charset="0"/>
                </a:rPr>
                <a:t>Electrode Conductor </a:t>
              </a:r>
              <a:r>
                <a:rPr lang="en-US" sz="2800" b="1" dirty="0" smtClean="0">
                  <a:solidFill>
                    <a:srgbClr val="3333CC"/>
                  </a:solidFill>
                  <a:cs typeface="Microsoft Sans Serif" panose="020B0604020202020204" pitchFamily="34" charset="0"/>
                </a:rPr>
                <a:t> (</a:t>
              </a:r>
              <a:r>
                <a:rPr lang="en-US" sz="2800" b="1" dirty="0">
                  <a:solidFill>
                    <a:srgbClr val="3333CC"/>
                  </a:solidFill>
                  <a:cs typeface="Microsoft Sans Serif" panose="020B0604020202020204" pitchFamily="34" charset="0"/>
                </a:rPr>
                <a:t>GEC</a:t>
              </a:r>
              <a:r>
                <a:rPr lang="en-US" sz="2800" b="1" dirty="0" smtClean="0">
                  <a:solidFill>
                    <a:srgbClr val="3333CC"/>
                  </a:solidFill>
                  <a:cs typeface="Microsoft Sans Serif" panose="020B0604020202020204" pitchFamily="34" charset="0"/>
                </a:rPr>
                <a:t>)</a:t>
              </a:r>
              <a:endParaRPr lang="en-US" sz="2800" b="1" dirty="0">
                <a:solidFill>
                  <a:srgbClr val="3333CC"/>
                </a:solidFill>
                <a:cs typeface="Microsoft Sans Serif" panose="020B0604020202020204" pitchFamily="34" charset="0"/>
              </a:endParaRPr>
            </a:p>
          </p:txBody>
        </p:sp>
        <p:sp>
          <p:nvSpPr>
            <p:cNvPr id="11" name="Rectangle 10"/>
            <p:cNvSpPr/>
            <p:nvPr/>
          </p:nvSpPr>
          <p:spPr>
            <a:xfrm>
              <a:off x="2324100" y="5473038"/>
              <a:ext cx="2362200" cy="232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33CC"/>
                </a:solidFill>
              </a:endParaRPr>
            </a:p>
          </p:txBody>
        </p:sp>
        <p:sp>
          <p:nvSpPr>
            <p:cNvPr id="12" name="Text Box 7"/>
            <p:cNvSpPr txBox="1">
              <a:spLocks noChangeArrowheads="1"/>
            </p:cNvSpPr>
            <p:nvPr/>
          </p:nvSpPr>
          <p:spPr bwMode="auto">
            <a:xfrm>
              <a:off x="2634542" y="5196348"/>
              <a:ext cx="1851507" cy="954107"/>
            </a:xfrm>
            <a:prstGeom prst="rect">
              <a:avLst/>
            </a:prstGeom>
            <a:noFill/>
            <a:ln w="12700">
              <a:noFill/>
              <a:miter lim="800000"/>
              <a:headEnd type="none" w="sm" len="sm"/>
              <a:tailEnd type="none" w="sm" len="sm"/>
            </a:ln>
            <a:effectLst/>
          </p:spPr>
          <p:txBody>
            <a:bodyPr wrap="square">
              <a:spAutoFit/>
            </a:bodyPr>
            <a:lstStyle/>
            <a:p>
              <a:pPr eaLnBrk="0" hangingPunct="0"/>
              <a:r>
                <a:rPr lang="en-US" sz="2800" b="1" dirty="0">
                  <a:solidFill>
                    <a:srgbClr val="3333CC"/>
                  </a:solidFill>
                  <a:cs typeface="Microsoft Sans Serif" panose="020B0604020202020204" pitchFamily="34" charset="0"/>
                </a:rPr>
                <a:t>Grounding Electrodes</a:t>
              </a:r>
            </a:p>
          </p:txBody>
        </p:sp>
        <p:sp>
          <p:nvSpPr>
            <p:cNvPr id="13" name="TextBox 12"/>
            <p:cNvSpPr txBox="1"/>
            <p:nvPr/>
          </p:nvSpPr>
          <p:spPr>
            <a:xfrm>
              <a:off x="2343091" y="1764610"/>
              <a:ext cx="2874567" cy="954107"/>
            </a:xfrm>
            <a:prstGeom prst="rect">
              <a:avLst/>
            </a:prstGeom>
            <a:noFill/>
          </p:spPr>
          <p:txBody>
            <a:bodyPr wrap="square" rtlCol="0">
              <a:spAutoFit/>
            </a:bodyPr>
            <a:lstStyle/>
            <a:p>
              <a:pPr eaLnBrk="0" hangingPunct="0"/>
              <a:r>
                <a:rPr lang="en-US" sz="2800" b="1" dirty="0">
                  <a:solidFill>
                    <a:srgbClr val="3333CC"/>
                  </a:solidFill>
                  <a:cs typeface="Microsoft Sans Serif" panose="020B0604020202020204" pitchFamily="34" charset="0"/>
                </a:rPr>
                <a:t>Metallic Raceway (</a:t>
              </a:r>
              <a:r>
                <a:rPr lang="en-US" sz="2800" b="1" dirty="0" err="1">
                  <a:solidFill>
                    <a:srgbClr val="3333CC"/>
                  </a:solidFill>
                  <a:cs typeface="Microsoft Sans Serif" panose="020B0604020202020204" pitchFamily="34" charset="0"/>
                </a:rPr>
                <a:t>EGC</a:t>
              </a:r>
              <a:r>
                <a:rPr lang="en-US" sz="2800" b="1" dirty="0">
                  <a:solidFill>
                    <a:srgbClr val="3333CC"/>
                  </a:solidFill>
                  <a:cs typeface="Microsoft Sans Serif" panose="020B0604020202020204" pitchFamily="34" charset="0"/>
                </a:rPr>
                <a:t>)</a:t>
              </a:r>
            </a:p>
          </p:txBody>
        </p:sp>
      </p:grpSp>
    </p:spTree>
    <p:extLst>
      <p:ext uri="{BB962C8B-B14F-4D97-AF65-F5344CB8AC3E}">
        <p14:creationId xmlns:p14="http://schemas.microsoft.com/office/powerpoint/2010/main" val="116415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accent4"/>
                </a:solidFill>
              </a:rPr>
              <a:t>NEC 250.24(A)(5) </a:t>
            </a:r>
            <a:endParaRPr lang="en-US" sz="6000" dirty="0">
              <a:solidFill>
                <a:schemeClr val="accent4"/>
              </a:solidFill>
            </a:endParaRPr>
          </a:p>
        </p:txBody>
      </p:sp>
      <p:sp>
        <p:nvSpPr>
          <p:cNvPr id="3" name="Content Placeholder 2"/>
          <p:cNvSpPr>
            <a:spLocks noGrp="1"/>
          </p:cNvSpPr>
          <p:nvPr>
            <p:ph idx="1"/>
          </p:nvPr>
        </p:nvSpPr>
        <p:spPr>
          <a:xfrm>
            <a:off x="812800" y="1905000"/>
            <a:ext cx="10769600" cy="3505200"/>
          </a:xfrm>
        </p:spPr>
        <p:txBody>
          <a:bodyPr>
            <a:normAutofit/>
          </a:bodyPr>
          <a:lstStyle/>
          <a:p>
            <a:r>
              <a:rPr lang="en-US" b="1" dirty="0"/>
              <a:t>“Load-Side Grounding Connections. </a:t>
            </a:r>
            <a:r>
              <a:rPr lang="en-US" dirty="0"/>
              <a:t>A grounded conductor shall not be connected to normally non-current-carrying metal parts of equipment, to equipment grounding conductor(s), or be reconnected to ground on the load side of the service disconnecting means except as otherwise permitted in this article.”</a:t>
            </a:r>
          </a:p>
          <a:p>
            <a:endParaRPr lang="en-US" dirty="0"/>
          </a:p>
        </p:txBody>
      </p:sp>
    </p:spTree>
    <p:extLst>
      <p:ext uri="{BB962C8B-B14F-4D97-AF65-F5344CB8AC3E}">
        <p14:creationId xmlns:p14="http://schemas.microsoft.com/office/powerpoint/2010/main" val="174008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accent4"/>
                </a:solidFill>
              </a:rPr>
              <a:t>NEC 250.122</a:t>
            </a:r>
            <a:endParaRPr lang="en-US" sz="6000" dirty="0">
              <a:solidFill>
                <a:schemeClr val="accent4"/>
              </a:solidFill>
            </a:endParaRPr>
          </a:p>
        </p:txBody>
      </p:sp>
      <p:sp>
        <p:nvSpPr>
          <p:cNvPr id="3" name="Content Placeholder 2"/>
          <p:cNvSpPr>
            <a:spLocks noGrp="1"/>
          </p:cNvSpPr>
          <p:nvPr>
            <p:ph idx="1"/>
          </p:nvPr>
        </p:nvSpPr>
        <p:spPr/>
        <p:txBody>
          <a:bodyPr>
            <a:normAutofit/>
          </a:bodyPr>
          <a:lstStyle/>
          <a:p>
            <a:r>
              <a:rPr lang="en-US" b="1" dirty="0" smtClean="0"/>
              <a:t>Size of Equipment Grounding Conductors</a:t>
            </a:r>
          </a:p>
          <a:p>
            <a:pPr lvl="1"/>
            <a:r>
              <a:rPr lang="en-US" sz="2800" dirty="0" smtClean="0"/>
              <a:t>“</a:t>
            </a:r>
            <a:r>
              <a:rPr lang="en-US" sz="2800" b="1" dirty="0" smtClean="0"/>
              <a:t>(</a:t>
            </a:r>
            <a:r>
              <a:rPr lang="en-US" sz="2800" b="1" dirty="0"/>
              <a:t>A) General. </a:t>
            </a:r>
            <a:r>
              <a:rPr lang="en-US" sz="2800" dirty="0"/>
              <a:t>Copper, aluminum, or copper-clad aluminum equipment grounding conductors of the wire type shall not be smaller than shown in Table </a:t>
            </a:r>
            <a:r>
              <a:rPr lang="en-US" sz="2800" dirty="0" smtClean="0"/>
              <a:t>250.122…</a:t>
            </a:r>
            <a:br>
              <a:rPr lang="en-US" sz="2800" dirty="0" smtClean="0"/>
            </a:br>
            <a:endParaRPr lang="en-US" sz="2800" dirty="0" smtClean="0"/>
          </a:p>
          <a:p>
            <a:pPr marL="749300" lvl="1" indent="0">
              <a:buNone/>
            </a:pPr>
            <a:r>
              <a:rPr lang="en-US" sz="2800" dirty="0" smtClean="0"/>
              <a:t>Where </a:t>
            </a:r>
            <a:r>
              <a:rPr lang="en-US" sz="2800" dirty="0"/>
              <a:t>a cable tray, a raceway, or a cable armor or sheath is used as the equipment grounding conductor, as provided in 250.118 and 250.134(A), it shall comply with 250.4(A)(5) or (B)(4</a:t>
            </a:r>
            <a:r>
              <a:rPr lang="en-US" sz="2800" dirty="0" smtClean="0"/>
              <a:t>).”</a:t>
            </a:r>
            <a:endParaRPr lang="en-US" sz="2800" dirty="0"/>
          </a:p>
          <a:p>
            <a:pPr lvl="1"/>
            <a:endParaRPr lang="en-US" sz="2800" dirty="0"/>
          </a:p>
        </p:txBody>
      </p:sp>
    </p:spTree>
    <p:extLst>
      <p:ext uri="{BB962C8B-B14F-4D97-AF65-F5344CB8AC3E}">
        <p14:creationId xmlns:p14="http://schemas.microsoft.com/office/powerpoint/2010/main" val="103491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20">
      <a:dk1>
        <a:sysClr val="windowText" lastClr="000000"/>
      </a:dk1>
      <a:lt1>
        <a:sysClr val="window" lastClr="FFFFFF"/>
      </a:lt1>
      <a:dk2>
        <a:srgbClr val="002222"/>
      </a:dk2>
      <a:lt2>
        <a:srgbClr val="DADADA"/>
      </a:lt2>
      <a:accent1>
        <a:srgbClr val="005261"/>
      </a:accent1>
      <a:accent2>
        <a:srgbClr val="00697B"/>
      </a:accent2>
      <a:accent3>
        <a:srgbClr val="0095A4"/>
      </a:accent3>
      <a:accent4>
        <a:srgbClr val="03C99F"/>
      </a:accent4>
      <a:accent5>
        <a:srgbClr val="4AB5C4"/>
      </a:accent5>
      <a:accent6>
        <a:srgbClr val="FF3535"/>
      </a:accent6>
      <a:hlink>
        <a:srgbClr val="0989B1"/>
      </a:hlink>
      <a:folHlink>
        <a:srgbClr val="A5A5A5"/>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22C6691C78DC04E9AB1D1CD156DB2CE" ma:contentTypeVersion="1" ma:contentTypeDescription="Create a new document." ma:contentTypeScope="" ma:versionID="5ad73eda6c3eb767041eb4961bf1d387">
  <xsd:schema xmlns:xsd="http://www.w3.org/2001/XMLSchema" xmlns:xs="http://www.w3.org/2001/XMLSchema" xmlns:p="http://schemas.microsoft.com/office/2006/metadata/properties" xmlns:ns1="http://schemas.microsoft.com/sharepoint/v3" targetNamespace="http://schemas.microsoft.com/office/2006/metadata/properties" ma:root="true" ma:fieldsID="a16b2b9e2a96b9c8bc7c91e5f384aec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55DFA02-6817-4077-AA40-15D6F0405EAB}"/>
</file>

<file path=customXml/itemProps2.xml><?xml version="1.0" encoding="utf-8"?>
<ds:datastoreItem xmlns:ds="http://schemas.openxmlformats.org/officeDocument/2006/customXml" ds:itemID="{960FB958-BE3C-402D-B41B-FEF2EBE939F9}"/>
</file>

<file path=customXml/itemProps3.xml><?xml version="1.0" encoding="utf-8"?>
<ds:datastoreItem xmlns:ds="http://schemas.openxmlformats.org/officeDocument/2006/customXml" ds:itemID="{77F21FC5-48BA-4E6E-9F1B-7755279CD43B}"/>
</file>

<file path=docProps/app.xml><?xml version="1.0" encoding="utf-8"?>
<Properties xmlns="http://schemas.openxmlformats.org/officeDocument/2006/extended-properties" xmlns:vt="http://schemas.openxmlformats.org/officeDocument/2006/docPropsVTypes">
  <TotalTime>593</TotalTime>
  <Words>2201</Words>
  <Application>Microsoft Office PowerPoint</Application>
  <PresentationFormat>Custom</PresentationFormat>
  <Paragraphs>219</Paragraphs>
  <Slides>29</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Designer Drawing</vt:lpstr>
      <vt:lpstr>The Evaluation of Steel Conduit and EMT as Equipment  Grounding Conductors   </vt:lpstr>
      <vt:lpstr>Safety First</vt:lpstr>
      <vt:lpstr>NEC 110.10</vt:lpstr>
      <vt:lpstr>NEC 300.10 and 300.12</vt:lpstr>
      <vt:lpstr>NEC 250.118 “Types of Equipment Grounding Conductors” </vt:lpstr>
      <vt:lpstr>NEC 250.4(A)(5)</vt:lpstr>
      <vt:lpstr>Paths to Ground</vt:lpstr>
      <vt:lpstr>NEC 250.24(A)(5) </vt:lpstr>
      <vt:lpstr>NEC 250.122</vt:lpstr>
      <vt:lpstr>PowerPoint Presentation</vt:lpstr>
      <vt:lpstr>PowerPoint Presentation</vt:lpstr>
      <vt:lpstr>GEMI Background</vt:lpstr>
      <vt:lpstr>GEMI: Phase One Performance of  Grounding Paths</vt:lpstr>
      <vt:lpstr>About the Project</vt:lpstr>
      <vt:lpstr>Illustration of Kearney Laboratories facility</vt:lpstr>
      <vt:lpstr>Kearney Laboratory Transformer and Control Room in Mccook, IL</vt:lpstr>
      <vt:lpstr>Kearney Lab Testing Facility</vt:lpstr>
      <vt:lpstr>Test Blocks and Leads to Transformer</vt:lpstr>
      <vt:lpstr>Full Scale Test Set-Up</vt:lpstr>
      <vt:lpstr>Fittings Used in the Testing</vt:lpstr>
      <vt:lpstr>Grounding Concerns</vt:lpstr>
      <vt:lpstr>NEC Validation</vt:lpstr>
      <vt:lpstr>GEMI Opening Screen</vt:lpstr>
      <vt:lpstr>Maximum System Length   40 Volt Arc-400% of Protective OC Device</vt:lpstr>
      <vt:lpstr>Select Parameters</vt:lpstr>
      <vt:lpstr>Click on “Update”</vt:lpstr>
      <vt:lpstr>Arcing Fault Compare Allowable Safe Lengths</vt:lpstr>
      <vt:lpstr>Fault Currents Are low</vt:lpstr>
      <vt:lpstr>Summary of Key Findings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5RN Equipment Grounding Conductors</dc:title>
  <dc:creator>Josh</dc:creator>
  <cp:lastModifiedBy>Echeverria, Mariela</cp:lastModifiedBy>
  <cp:revision>32</cp:revision>
  <dcterms:created xsi:type="dcterms:W3CDTF">2016-10-06T18:32:56Z</dcterms:created>
  <dcterms:modified xsi:type="dcterms:W3CDTF">2018-06-20T15:40:46Z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0x010100222C6691C78DC04E9AB1D1CD156DB2CE</vt:lpwstr>
  </property>
</Properties>
</file>