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5.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5.xml" ContentType="application/vnd.openxmlformats-officedocument.presentationml.notesSlide+xml"/>
  <Override PartName="/ppt/slideMasters/slideMaster1.xml" ContentType="application/vnd.openxmlformats-officedocument.presentationml.slideMaster+xml"/>
  <Override PartName="/ppt/notesSlides/notesSlide26.xml" ContentType="application/vnd.openxmlformats-officedocument.presentationml.notesSlide+xml"/>
  <Override PartName="/ppt/notesSlides/notesSlide24.xml" ContentType="application/vnd.openxmlformats-officedocument.presentationml.notesSlide+xml"/>
  <Override PartName="/ppt/notesSlides/notesSlide18.xml" ContentType="application/vnd.openxmlformats-officedocument.presentationml.notesSlide+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sldIdLst>
    <p:sldId id="256" r:id="rId2"/>
    <p:sldId id="259" r:id="rId3"/>
    <p:sldId id="260" r:id="rId4"/>
    <p:sldId id="263" r:id="rId5"/>
    <p:sldId id="265" r:id="rId6"/>
    <p:sldId id="266" r:id="rId7"/>
    <p:sldId id="267" r:id="rId8"/>
    <p:sldId id="272" r:id="rId9"/>
    <p:sldId id="274" r:id="rId10"/>
    <p:sldId id="279" r:id="rId11"/>
    <p:sldId id="282" r:id="rId12"/>
    <p:sldId id="285" r:id="rId13"/>
    <p:sldId id="286" r:id="rId14"/>
    <p:sldId id="291" r:id="rId15"/>
    <p:sldId id="293" r:id="rId16"/>
    <p:sldId id="298" r:id="rId17"/>
    <p:sldId id="300" r:id="rId18"/>
    <p:sldId id="304" r:id="rId19"/>
    <p:sldId id="306" r:id="rId20"/>
    <p:sldId id="307" r:id="rId21"/>
    <p:sldId id="309" r:id="rId22"/>
    <p:sldId id="310" r:id="rId23"/>
    <p:sldId id="311" r:id="rId24"/>
    <p:sldId id="312" r:id="rId25"/>
    <p:sldId id="314" r:id="rId26"/>
    <p:sldId id="31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389" autoAdjust="0"/>
    <p:restoredTop sz="79519" autoAdjust="0"/>
  </p:normalViewPr>
  <p:slideViewPr>
    <p:cSldViewPr snapToGrid="0">
      <p:cViewPr>
        <p:scale>
          <a:sx n="100" d="100"/>
          <a:sy n="100" d="100"/>
        </p:scale>
        <p:origin x="-744"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BEE39A-94BC-41D3-A039-A19A30C57C91}" type="datetimeFigureOut">
              <a:rPr lang="en-US" smtClean="0"/>
              <a:t>6/20/2018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E71688-87D9-4053-893B-FC3BD6A8FC32}" type="slidenum">
              <a:rPr lang="en-US" smtClean="0"/>
              <a:t>‹#›</a:t>
            </a:fld>
            <a:endParaRPr lang="en-US"/>
          </a:p>
        </p:txBody>
      </p:sp>
    </p:spTree>
    <p:extLst>
      <p:ext uri="{BB962C8B-B14F-4D97-AF65-F5344CB8AC3E}">
        <p14:creationId xmlns:p14="http://schemas.microsoft.com/office/powerpoint/2010/main" val="1698576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U.S</a:t>
            </a:r>
            <a:r>
              <a:rPr lang="en-US" dirty="0"/>
              <a:t>. manufacturers of steel conduit are members of the National Electrical Manufacturers Association (NEMA) Section 5RN and also of the Conduit Committee of the Steel Tube Institute of North America (STINA).  The steel conduit products they produce include rigid steel conduit, intermediate metal conduit (IMC) and electrical metallic tubing (EMT). </a:t>
            </a:r>
            <a:endParaRPr lang="en-US" dirty="0" smtClean="0"/>
          </a:p>
          <a:p>
            <a:pPr eaLnBrk="1" hangingPunct="1"/>
            <a:r>
              <a:rPr lang="en-US" dirty="0" smtClean="0"/>
              <a:t>When selecting a wiring method, life expectancy is one of the key issues typically considered.  Depending upon the installation, part of that consideration concerns the resistance of the product to corrosive environments.  Today we are going to talk about steel conduit and electrical metallic tubing and corrosion protection issues associated with those products. </a:t>
            </a:r>
            <a:r>
              <a:rPr lang="en-US" dirty="0"/>
              <a:t>The information in this </a:t>
            </a:r>
            <a:r>
              <a:rPr lang="en-US" dirty="0" smtClean="0"/>
              <a:t>presentation will </a:t>
            </a:r>
            <a:r>
              <a:rPr lang="en-US" dirty="0"/>
              <a:t>help you to understand corrosion better and evaluate corrosion protection systems.</a:t>
            </a:r>
            <a:endParaRPr lang="en-US" dirty="0" smtClean="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84C933B-FEC4-4393-BDD2-4EE4148DE534}" type="slidenum">
              <a:rPr lang="en-US" altLang="en-US" smtClean="0"/>
              <a:pPr/>
              <a:t>1</a:t>
            </a:fld>
            <a:endParaRPr lang="en-US" altLang="en-US" dirty="0" smtClean="0"/>
          </a:p>
        </p:txBody>
      </p:sp>
    </p:spTree>
    <p:extLst>
      <p:ext uri="{BB962C8B-B14F-4D97-AF65-F5344CB8AC3E}">
        <p14:creationId xmlns:p14="http://schemas.microsoft.com/office/powerpoint/2010/main" val="29107789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defTabSz="897301" eaLnBrk="0" fontAlgn="base" hangingPunct="0">
              <a:spcBef>
                <a:spcPct val="30000"/>
              </a:spcBef>
              <a:spcAft>
                <a:spcPct val="0"/>
              </a:spcAft>
              <a:defRPr/>
            </a:pPr>
            <a:r>
              <a:rPr lang="en-US" dirty="0" smtClean="0"/>
              <a:t>This chart from the </a:t>
            </a:r>
            <a:r>
              <a:rPr lang="en-US" dirty="0" err="1" smtClean="0"/>
              <a:t>Soares</a:t>
            </a:r>
            <a:r>
              <a:rPr lang="en-US" dirty="0" smtClean="0"/>
              <a:t> Book on Grounding provides a summary of the corrosion protection requirements found in the UL White Book and the UL Green Book.  Note that if aluminum is used in concrete or is direct-buried, it must have supplementary corrosion protection.</a:t>
            </a:r>
            <a:endParaRPr lang="en-US" sz="1400" i="1" u="sng" dirty="0">
              <a:effectLst>
                <a:outerShdw blurRad="38100" dist="38100" dir="2700000" algn="tl">
                  <a:srgbClr val="C0C0C0"/>
                </a:outerShdw>
              </a:effectLst>
              <a:latin typeface="Arial Black"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ED63CED0-DF4C-4E8E-96DF-95EE806AF158}" type="slidenum">
              <a:rPr lang="en-US" smtClean="0"/>
              <a:pPr>
                <a:defRPr/>
              </a:pPr>
              <a:t>10</a:t>
            </a:fld>
            <a:endParaRPr lang="en-US" dirty="0"/>
          </a:p>
        </p:txBody>
      </p:sp>
    </p:spTree>
    <p:extLst>
      <p:ext uri="{BB962C8B-B14F-4D97-AF65-F5344CB8AC3E}">
        <p14:creationId xmlns:p14="http://schemas.microsoft.com/office/powerpoint/2010/main" val="39573694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Article 344.  </a:t>
            </a:r>
            <a:r>
              <a:rPr lang="en-US" dirty="0" smtClean="0"/>
              <a:t>Note that Article 344 is entitled Rigid </a:t>
            </a:r>
            <a:r>
              <a:rPr lang="en-US" i="1" dirty="0" smtClean="0"/>
              <a:t>Metal </a:t>
            </a:r>
            <a:r>
              <a:rPr lang="en-US" dirty="0" smtClean="0"/>
              <a:t>Conduit.  This article covers not only rigid steel conduit, but rigid aluminum, red brass and stainless steel conduit. In the 2011 NEC, language in Article 344 was clarified to show the differences in corrosion protection requirements for the different metals</a:t>
            </a:r>
          </a:p>
          <a:p>
            <a:endParaRPr lang="en-US" dirty="0"/>
          </a:p>
        </p:txBody>
      </p:sp>
      <p:sp>
        <p:nvSpPr>
          <p:cNvPr id="4" name="Slide Number Placeholder 3"/>
          <p:cNvSpPr>
            <a:spLocks noGrp="1"/>
          </p:cNvSpPr>
          <p:nvPr>
            <p:ph type="sldNum" sz="quarter" idx="10"/>
          </p:nvPr>
        </p:nvSpPr>
        <p:spPr/>
        <p:txBody>
          <a:bodyPr/>
          <a:lstStyle/>
          <a:p>
            <a:pPr>
              <a:defRPr/>
            </a:pPr>
            <a:fld id="{ED63CED0-DF4C-4E8E-96DF-95EE806AF158}" type="slidenum">
              <a:rPr lang="en-US" smtClean="0"/>
              <a:pPr>
                <a:defRPr/>
              </a:pPr>
              <a:t>11</a:t>
            </a:fld>
            <a:endParaRPr lang="en-US" dirty="0"/>
          </a:p>
        </p:txBody>
      </p:sp>
    </p:spTree>
    <p:extLst>
      <p:ext uri="{BB962C8B-B14F-4D97-AF65-F5344CB8AC3E}">
        <p14:creationId xmlns:p14="http://schemas.microsoft.com/office/powerpoint/2010/main" val="2847825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defTabSz="897301" eaLnBrk="0" fontAlgn="base" hangingPunct="0">
              <a:spcBef>
                <a:spcPct val="30000"/>
              </a:spcBef>
              <a:spcAft>
                <a:spcPct val="0"/>
              </a:spcAft>
              <a:defRPr/>
            </a:pPr>
            <a:r>
              <a:rPr lang="en-US" dirty="0" smtClean="0"/>
              <a:t> READ SLIDE</a:t>
            </a:r>
            <a:endParaRPr lang="en-US" sz="1400" i="1" u="sng" dirty="0">
              <a:effectLst>
                <a:outerShdw blurRad="38100" dist="38100" dir="2700000" algn="tl">
                  <a:srgbClr val="C0C0C0"/>
                </a:outerShdw>
              </a:effectLst>
              <a:latin typeface="Arial Black"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ED63CED0-DF4C-4E8E-96DF-95EE806AF158}" type="slidenum">
              <a:rPr lang="en-US" smtClean="0"/>
              <a:pPr>
                <a:defRPr/>
              </a:pPr>
              <a:t>12</a:t>
            </a:fld>
            <a:endParaRPr lang="en-US" dirty="0"/>
          </a:p>
        </p:txBody>
      </p:sp>
    </p:spTree>
    <p:extLst>
      <p:ext uri="{BB962C8B-B14F-4D97-AF65-F5344CB8AC3E}">
        <p14:creationId xmlns:p14="http://schemas.microsoft.com/office/powerpoint/2010/main" val="5023136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D63CED0-DF4C-4E8E-96DF-95EE806AF158}" type="slidenum">
              <a:rPr lang="en-US" smtClean="0"/>
              <a:pPr>
                <a:defRPr/>
              </a:pPr>
              <a:t>13</a:t>
            </a:fld>
            <a:endParaRPr lang="en-US" dirty="0"/>
          </a:p>
        </p:txBody>
      </p:sp>
    </p:spTree>
    <p:extLst>
      <p:ext uri="{BB962C8B-B14F-4D97-AF65-F5344CB8AC3E}">
        <p14:creationId xmlns:p14="http://schemas.microsoft.com/office/powerpoint/2010/main" val="11209490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spcAft>
                <a:spcPts val="589"/>
              </a:spcAft>
            </a:pPr>
            <a:r>
              <a:rPr lang="en-US" b="1" dirty="0" smtClean="0"/>
              <a:t>Article 300.  </a:t>
            </a:r>
            <a:r>
              <a:rPr lang="en-US" dirty="0" smtClean="0"/>
              <a:t>Article 300 covers general requirements for wiring methods.  Section 300.6 is entitled </a:t>
            </a:r>
            <a:r>
              <a:rPr lang="en-US" i="1" dirty="0" smtClean="0"/>
              <a:t>Protection Against Corrosion and Deterioration </a:t>
            </a:r>
            <a:r>
              <a:rPr lang="en-US" dirty="0" smtClean="0"/>
              <a:t>and contains requirements for ferrous metal</a:t>
            </a:r>
            <a:r>
              <a:rPr lang="en-US" i="1" dirty="0" smtClean="0"/>
              <a:t> </a:t>
            </a:r>
            <a:r>
              <a:rPr lang="en-US" dirty="0" smtClean="0"/>
              <a:t>equipment, aluminum equipment and nonmetallic equipment</a:t>
            </a:r>
            <a:r>
              <a:rPr lang="en-US" i="1" dirty="0" smtClean="0"/>
              <a:t>.  </a:t>
            </a:r>
            <a:r>
              <a:rPr lang="en-US" dirty="0" smtClean="0"/>
              <a:t>This section includes many of the same requirements that are found in the individual conduit and EMT Articles. </a:t>
            </a:r>
          </a:p>
          <a:p>
            <a:pPr>
              <a:spcAft>
                <a:spcPts val="589"/>
              </a:spcAft>
            </a:pPr>
            <a:endParaRPr lang="en-US" dirty="0" smtClean="0"/>
          </a:p>
          <a:p>
            <a:pPr marL="0" marR="0" indent="0" algn="l" defTabSz="914400" rtl="0" eaLnBrk="1" fontAlgn="auto" latinLnBrk="0" hangingPunct="1">
              <a:lnSpc>
                <a:spcPct val="100000"/>
              </a:lnSpc>
              <a:spcBef>
                <a:spcPts val="0"/>
              </a:spcBef>
              <a:spcAft>
                <a:spcPts val="589"/>
              </a:spcAft>
              <a:buClrTx/>
              <a:buSzTx/>
              <a:buFontTx/>
              <a:buNone/>
              <a:tabLst/>
              <a:defRPr/>
            </a:pPr>
            <a:r>
              <a:rPr lang="en-US" dirty="0" smtClean="0"/>
              <a:t> It also includes a rule for field-cut threads.  As noted above, the threads on conduit shipped from the factory are required to be coated by the UL standards.  The NEC makes sure that </a:t>
            </a:r>
            <a:r>
              <a:rPr lang="en-US" i="1" dirty="0" smtClean="0"/>
              <a:t>“where corrosion protection is necessary”,</a:t>
            </a:r>
            <a:r>
              <a:rPr lang="en-US" dirty="0" smtClean="0"/>
              <a:t> field-cut threads are coated with an </a:t>
            </a:r>
            <a:r>
              <a:rPr lang="en-US" b="1" i="1" dirty="0" smtClean="0"/>
              <a:t>approved</a:t>
            </a:r>
            <a:r>
              <a:rPr lang="en-US" i="1" dirty="0" smtClean="0"/>
              <a:t> electrically conductive, corrosion-resistant compound.  </a:t>
            </a:r>
            <a:r>
              <a:rPr lang="en-US" dirty="0" smtClean="0"/>
              <a:t>This means that the coating used must have the approval of the AHJ.  Zinc-rich paints or similar compounds are commonly used and there is a compound with a UL listing available.</a:t>
            </a:r>
          </a:p>
          <a:p>
            <a:pPr>
              <a:spcAft>
                <a:spcPts val="589"/>
              </a:spcAft>
            </a:pPr>
            <a:endParaRPr lang="en-US" dirty="0" smtClean="0"/>
          </a:p>
        </p:txBody>
      </p:sp>
      <p:sp>
        <p:nvSpPr>
          <p:cNvPr id="4" name="Slide Number Placeholder 3"/>
          <p:cNvSpPr>
            <a:spLocks noGrp="1"/>
          </p:cNvSpPr>
          <p:nvPr>
            <p:ph type="sldNum" sz="quarter" idx="10"/>
          </p:nvPr>
        </p:nvSpPr>
        <p:spPr/>
        <p:txBody>
          <a:bodyPr/>
          <a:lstStyle/>
          <a:p>
            <a:pPr>
              <a:defRPr/>
            </a:pPr>
            <a:fld id="{ED63CED0-DF4C-4E8E-96DF-95EE806AF158}" type="slidenum">
              <a:rPr lang="en-US" smtClean="0"/>
              <a:pPr>
                <a:defRPr/>
              </a:pPr>
              <a:t>14</a:t>
            </a:fld>
            <a:endParaRPr lang="en-US" dirty="0"/>
          </a:p>
        </p:txBody>
      </p:sp>
    </p:spTree>
    <p:extLst>
      <p:ext uri="{BB962C8B-B14F-4D97-AF65-F5344CB8AC3E}">
        <p14:creationId xmlns:p14="http://schemas.microsoft.com/office/powerpoint/2010/main" val="14286293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spcAft>
                <a:spcPts val="589"/>
              </a:spcAft>
            </a:pPr>
            <a:r>
              <a:rPr lang="en-US" dirty="0" smtClean="0"/>
              <a:t>While the coatings on steel conduit and EMT provide excellent corrosion protection, supplementary corrosion protection may be necessary in very corrosive environments.</a:t>
            </a:r>
          </a:p>
          <a:p>
            <a:pPr>
              <a:spcAft>
                <a:spcPts val="589"/>
              </a:spcAft>
            </a:pPr>
            <a:r>
              <a:rPr lang="en-US" dirty="0" smtClean="0"/>
              <a:t>Types of supplementary corrosion protection include paints, tape wraps, or shrink wraps which are subject to the approval of the Authority Having Jurisdiction.  </a:t>
            </a:r>
          </a:p>
          <a:p>
            <a:pPr>
              <a:spcAft>
                <a:spcPts val="589"/>
              </a:spcAft>
            </a:pPr>
            <a:r>
              <a:rPr lang="en-US" dirty="0" smtClean="0"/>
              <a:t>Steel conduit with factory-applied PVC coating, which is additional to the primary coating, is also available.  Supplementary corrosion protection of this type is not covered in this module.  The manufacturers of PVC coated conduit have processes and methods unique to their companies.  They also have extensive training materials and programs.  Where it is determined that the factory-produced product is necessary for the application, please contact the manufacturer and they will provide any assistance needed in evaluating the protection and installation requirements.</a:t>
            </a:r>
          </a:p>
          <a:p>
            <a:pPr>
              <a:spcAft>
                <a:spcPts val="589"/>
              </a:spcAft>
            </a:pPr>
            <a:endParaRPr lang="en-US" dirty="0" smtClean="0"/>
          </a:p>
          <a:p>
            <a:pPr marL="0" marR="0" indent="0" algn="l" defTabSz="914400" rtl="0" eaLnBrk="1" fontAlgn="auto" latinLnBrk="0" hangingPunct="1">
              <a:lnSpc>
                <a:spcPct val="100000"/>
              </a:lnSpc>
              <a:spcBef>
                <a:spcPts val="0"/>
              </a:spcBef>
              <a:spcAft>
                <a:spcPts val="589"/>
              </a:spcAft>
              <a:buClrTx/>
              <a:buSzTx/>
              <a:buFontTx/>
              <a:buNone/>
              <a:tabLst/>
              <a:defRPr/>
            </a:pPr>
            <a:r>
              <a:rPr lang="en-US" b="1" dirty="0" smtClean="0"/>
              <a:t>Paints.  </a:t>
            </a:r>
            <a:r>
              <a:rPr lang="en-US" dirty="0" smtClean="0"/>
              <a:t>A </a:t>
            </a:r>
            <a:r>
              <a:rPr lang="en-US" dirty="0" err="1" smtClean="0"/>
              <a:t>bitumastic</a:t>
            </a:r>
            <a:r>
              <a:rPr lang="en-US" dirty="0" smtClean="0"/>
              <a:t> coating, zinc-rich paints or acrylic, urethane or weather stable epoxy-based resins are frequently used.  Oil-based or alkyd paints should not be used. </a:t>
            </a:r>
          </a:p>
          <a:p>
            <a:pPr marL="0" marR="0" indent="0" algn="l" defTabSz="914400" rtl="0" eaLnBrk="1" fontAlgn="auto" latinLnBrk="0" hangingPunct="1">
              <a:lnSpc>
                <a:spcPct val="100000"/>
              </a:lnSpc>
              <a:spcBef>
                <a:spcPts val="0"/>
              </a:spcBef>
              <a:spcAft>
                <a:spcPts val="589"/>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589"/>
              </a:spcAft>
              <a:buClrTx/>
              <a:buSzTx/>
              <a:buFontTx/>
              <a:buNone/>
              <a:tabLst/>
              <a:defRPr/>
            </a:pPr>
            <a:r>
              <a:rPr lang="en-US" b="1" dirty="0" smtClean="0"/>
              <a:t>Tapes and Wraps. </a:t>
            </a:r>
            <a:r>
              <a:rPr lang="en-US" dirty="0" smtClean="0"/>
              <a:t>Several companies sell PVC-based tapes with special high tack adhesives to provide supplementary corrosion protection.  These tapes must overlap and cover the entire surface of the conduit and fittings.  Manufacturers of these types of tapes will provide installation recommendations.</a:t>
            </a:r>
          </a:p>
          <a:p>
            <a:pPr marL="0" marR="0" indent="0" algn="l" defTabSz="914400" rtl="0" eaLnBrk="1" fontAlgn="auto" latinLnBrk="0" hangingPunct="1">
              <a:lnSpc>
                <a:spcPct val="100000"/>
              </a:lnSpc>
              <a:spcBef>
                <a:spcPts val="0"/>
              </a:spcBef>
              <a:spcAft>
                <a:spcPts val="589"/>
              </a:spcAft>
              <a:buClrTx/>
              <a:buSzTx/>
              <a:buFontTx/>
              <a:buNone/>
              <a:tabLst/>
              <a:defRPr/>
            </a:pPr>
            <a:endParaRPr lang="en-US" dirty="0" smtClean="0"/>
          </a:p>
          <a:p>
            <a:pPr>
              <a:spcAft>
                <a:spcPts val="589"/>
              </a:spcAft>
            </a:pPr>
            <a:endParaRPr lang="en-US" dirty="0"/>
          </a:p>
        </p:txBody>
      </p:sp>
      <p:sp>
        <p:nvSpPr>
          <p:cNvPr id="4" name="Slide Number Placeholder 3"/>
          <p:cNvSpPr>
            <a:spLocks noGrp="1"/>
          </p:cNvSpPr>
          <p:nvPr>
            <p:ph type="sldNum" sz="quarter" idx="10"/>
          </p:nvPr>
        </p:nvSpPr>
        <p:spPr/>
        <p:txBody>
          <a:bodyPr/>
          <a:lstStyle/>
          <a:p>
            <a:pPr>
              <a:defRPr/>
            </a:pPr>
            <a:fld id="{ED63CED0-DF4C-4E8E-96DF-95EE806AF158}" type="slidenum">
              <a:rPr lang="en-US" smtClean="0"/>
              <a:pPr>
                <a:defRPr/>
              </a:pPr>
              <a:t>15</a:t>
            </a:fld>
            <a:endParaRPr lang="en-US" dirty="0"/>
          </a:p>
        </p:txBody>
      </p:sp>
    </p:spTree>
    <p:extLst>
      <p:ext uri="{BB962C8B-B14F-4D97-AF65-F5344CB8AC3E}">
        <p14:creationId xmlns:p14="http://schemas.microsoft.com/office/powerpoint/2010/main" val="24707240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defTabSz="897301" eaLnBrk="0" fontAlgn="base" hangingPunct="0">
              <a:spcBef>
                <a:spcPct val="30000"/>
              </a:spcBef>
              <a:spcAft>
                <a:spcPct val="0"/>
              </a:spcAft>
              <a:defRPr/>
            </a:pPr>
            <a:r>
              <a:rPr lang="en-US" dirty="0" smtClean="0"/>
              <a:t>Here is a photo of a shrink wrapping system that does not require a heat source.</a:t>
            </a:r>
          </a:p>
          <a:p>
            <a:endParaRPr lang="en-US" dirty="0"/>
          </a:p>
        </p:txBody>
      </p:sp>
      <p:sp>
        <p:nvSpPr>
          <p:cNvPr id="4" name="Slide Number Placeholder 3"/>
          <p:cNvSpPr>
            <a:spLocks noGrp="1"/>
          </p:cNvSpPr>
          <p:nvPr>
            <p:ph type="sldNum" sz="quarter" idx="10"/>
          </p:nvPr>
        </p:nvSpPr>
        <p:spPr/>
        <p:txBody>
          <a:bodyPr/>
          <a:lstStyle/>
          <a:p>
            <a:pPr>
              <a:defRPr/>
            </a:pPr>
            <a:fld id="{ED63CED0-DF4C-4E8E-96DF-95EE806AF158}" type="slidenum">
              <a:rPr lang="en-US" smtClean="0"/>
              <a:pPr>
                <a:defRPr/>
              </a:pPr>
              <a:t>16</a:t>
            </a:fld>
            <a:endParaRPr lang="en-US" dirty="0"/>
          </a:p>
        </p:txBody>
      </p:sp>
    </p:spTree>
    <p:extLst>
      <p:ext uri="{BB962C8B-B14F-4D97-AF65-F5344CB8AC3E}">
        <p14:creationId xmlns:p14="http://schemas.microsoft.com/office/powerpoint/2010/main" val="26450361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algn="ctr" defTabSz="915994">
              <a:defRPr sz="3900">
                <a:solidFill>
                  <a:schemeClr val="tx1"/>
                </a:solidFill>
                <a:latin typeface="Arial" panose="020B0604020202020204" pitchFamily="34" charset="0"/>
              </a:defRPr>
            </a:lvl1pPr>
            <a:lvl2pPr marL="729057" indent="-280406" algn="ctr" defTabSz="915994">
              <a:defRPr sz="3900">
                <a:solidFill>
                  <a:schemeClr val="tx1"/>
                </a:solidFill>
                <a:latin typeface="Arial" panose="020B0604020202020204" pitchFamily="34" charset="0"/>
              </a:defRPr>
            </a:lvl2pPr>
            <a:lvl3pPr marL="1121626" indent="-224325" algn="ctr" defTabSz="915994">
              <a:defRPr sz="3900">
                <a:solidFill>
                  <a:schemeClr val="tx1"/>
                </a:solidFill>
                <a:latin typeface="Arial" panose="020B0604020202020204" pitchFamily="34" charset="0"/>
              </a:defRPr>
            </a:lvl3pPr>
            <a:lvl4pPr marL="1570276" indent="-224325" algn="ctr" defTabSz="915994">
              <a:defRPr sz="3900">
                <a:solidFill>
                  <a:schemeClr val="tx1"/>
                </a:solidFill>
                <a:latin typeface="Arial" panose="020B0604020202020204" pitchFamily="34" charset="0"/>
              </a:defRPr>
            </a:lvl4pPr>
            <a:lvl5pPr marL="2018927" indent="-224325" algn="ctr" defTabSz="915994">
              <a:defRPr sz="3900">
                <a:solidFill>
                  <a:schemeClr val="tx1"/>
                </a:solidFill>
                <a:latin typeface="Arial" panose="020B0604020202020204" pitchFamily="34" charset="0"/>
              </a:defRPr>
            </a:lvl5pPr>
            <a:lvl6pPr marL="2467577" indent="-224325" algn="ctr" defTabSz="915994" eaLnBrk="0" fontAlgn="base" hangingPunct="0">
              <a:spcBef>
                <a:spcPct val="0"/>
              </a:spcBef>
              <a:spcAft>
                <a:spcPct val="0"/>
              </a:spcAft>
              <a:defRPr sz="3900">
                <a:solidFill>
                  <a:schemeClr val="tx1"/>
                </a:solidFill>
                <a:latin typeface="Arial" panose="020B0604020202020204" pitchFamily="34" charset="0"/>
              </a:defRPr>
            </a:lvl6pPr>
            <a:lvl7pPr marL="2916227" indent="-224325" algn="ctr" defTabSz="915994" eaLnBrk="0" fontAlgn="base" hangingPunct="0">
              <a:spcBef>
                <a:spcPct val="0"/>
              </a:spcBef>
              <a:spcAft>
                <a:spcPct val="0"/>
              </a:spcAft>
              <a:defRPr sz="3900">
                <a:solidFill>
                  <a:schemeClr val="tx1"/>
                </a:solidFill>
                <a:latin typeface="Arial" panose="020B0604020202020204" pitchFamily="34" charset="0"/>
              </a:defRPr>
            </a:lvl7pPr>
            <a:lvl8pPr marL="3364878" indent="-224325" algn="ctr" defTabSz="915994" eaLnBrk="0" fontAlgn="base" hangingPunct="0">
              <a:spcBef>
                <a:spcPct val="0"/>
              </a:spcBef>
              <a:spcAft>
                <a:spcPct val="0"/>
              </a:spcAft>
              <a:defRPr sz="3900">
                <a:solidFill>
                  <a:schemeClr val="tx1"/>
                </a:solidFill>
                <a:latin typeface="Arial" panose="020B0604020202020204" pitchFamily="34" charset="0"/>
              </a:defRPr>
            </a:lvl8pPr>
            <a:lvl9pPr marL="3813528" indent="-224325" algn="ctr" defTabSz="915994" eaLnBrk="0" fontAlgn="base" hangingPunct="0">
              <a:spcBef>
                <a:spcPct val="0"/>
              </a:spcBef>
              <a:spcAft>
                <a:spcPct val="0"/>
              </a:spcAft>
              <a:defRPr sz="3900">
                <a:solidFill>
                  <a:schemeClr val="tx1"/>
                </a:solidFill>
                <a:latin typeface="Arial" panose="020B0604020202020204" pitchFamily="34" charset="0"/>
              </a:defRPr>
            </a:lvl9pPr>
          </a:lstStyle>
          <a:p>
            <a:pPr algn="r"/>
            <a:fld id="{D9D6AED8-B8E6-462B-A213-767F23012D25}" type="slidenum">
              <a:rPr lang="en-US" altLang="en-US" sz="1200"/>
              <a:pPr algn="r"/>
              <a:t>17</a:t>
            </a:fld>
            <a:endParaRPr lang="en-US" altLang="en-US" sz="1200"/>
          </a:p>
        </p:txBody>
      </p:sp>
      <p:sp>
        <p:nvSpPr>
          <p:cNvPr id="92163" name="Rectangle 2"/>
          <p:cNvSpPr>
            <a:spLocks noGrp="1" noRot="1" noChangeAspect="1" noChangeArrowheads="1" noTextEdit="1"/>
          </p:cNvSpPr>
          <p:nvPr>
            <p:ph type="sldImg"/>
          </p:nvPr>
        </p:nvSpPr>
        <p:spPr>
          <a:xfrm>
            <a:off x="685800" y="1143000"/>
            <a:ext cx="5486400" cy="3086100"/>
          </a:xfrm>
          <a:ln/>
        </p:spPr>
      </p:sp>
      <p:sp>
        <p:nvSpPr>
          <p:cNvPr id="365571" name="Rectangle 3"/>
          <p:cNvSpPr>
            <a:spLocks noGrp="1" noChangeArrowheads="1"/>
          </p:cNvSpPr>
          <p:nvPr>
            <p:ph type="body" idx="1"/>
          </p:nvPr>
        </p:nvSpPr>
        <p:spPr>
          <a:ln/>
        </p:spPr>
        <p:txBody>
          <a:bodyPr/>
          <a:lstStyle/>
          <a:p>
            <a:pPr marL="224325" indent="-224325">
              <a:defRPr/>
            </a:pPr>
            <a:endParaRPr lang="en-US" altLang="en-US" i="1" u="sng" dirty="0" smtClean="0">
              <a:effectLst>
                <a:outerShdw blurRad="38100" dist="38100" dir="2700000" algn="tl">
                  <a:srgbClr val="C0C0C0"/>
                </a:outerShdw>
              </a:effectLst>
            </a:endParaRPr>
          </a:p>
          <a:p>
            <a:pPr marL="224325" indent="-224325">
              <a:defRPr/>
            </a:pPr>
            <a:endParaRPr lang="en-US" altLang="en-US" sz="1400" i="1" u="sng" dirty="0">
              <a:effectLst>
                <a:outerShdw blurRad="38100" dist="38100" dir="2700000" algn="tl">
                  <a:srgbClr val="C0C0C0"/>
                </a:outerShdw>
              </a:effectLst>
              <a:latin typeface="Arial Black" panose="020B0A04020102020204" pitchFamily="34" charset="0"/>
            </a:endParaRPr>
          </a:p>
        </p:txBody>
      </p:sp>
    </p:spTree>
    <p:extLst>
      <p:ext uri="{BB962C8B-B14F-4D97-AF65-F5344CB8AC3E}">
        <p14:creationId xmlns:p14="http://schemas.microsoft.com/office/powerpoint/2010/main" val="6966433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algn="ctr" defTabSz="915994">
              <a:defRPr sz="3900">
                <a:solidFill>
                  <a:schemeClr val="tx1"/>
                </a:solidFill>
                <a:latin typeface="Arial" panose="020B0604020202020204" pitchFamily="34" charset="0"/>
              </a:defRPr>
            </a:lvl1pPr>
            <a:lvl2pPr marL="729057" indent="-280406" algn="ctr" defTabSz="915994">
              <a:defRPr sz="3900">
                <a:solidFill>
                  <a:schemeClr val="tx1"/>
                </a:solidFill>
                <a:latin typeface="Arial" panose="020B0604020202020204" pitchFamily="34" charset="0"/>
              </a:defRPr>
            </a:lvl2pPr>
            <a:lvl3pPr marL="1121626" indent="-224325" algn="ctr" defTabSz="915994">
              <a:defRPr sz="3900">
                <a:solidFill>
                  <a:schemeClr val="tx1"/>
                </a:solidFill>
                <a:latin typeface="Arial" panose="020B0604020202020204" pitchFamily="34" charset="0"/>
              </a:defRPr>
            </a:lvl3pPr>
            <a:lvl4pPr marL="1570276" indent="-224325" algn="ctr" defTabSz="915994">
              <a:defRPr sz="3900">
                <a:solidFill>
                  <a:schemeClr val="tx1"/>
                </a:solidFill>
                <a:latin typeface="Arial" panose="020B0604020202020204" pitchFamily="34" charset="0"/>
              </a:defRPr>
            </a:lvl4pPr>
            <a:lvl5pPr marL="2018927" indent="-224325" algn="ctr" defTabSz="915994">
              <a:defRPr sz="3900">
                <a:solidFill>
                  <a:schemeClr val="tx1"/>
                </a:solidFill>
                <a:latin typeface="Arial" panose="020B0604020202020204" pitchFamily="34" charset="0"/>
              </a:defRPr>
            </a:lvl5pPr>
            <a:lvl6pPr marL="2467577" indent="-224325" algn="ctr" defTabSz="915994" eaLnBrk="0" fontAlgn="base" hangingPunct="0">
              <a:spcBef>
                <a:spcPct val="0"/>
              </a:spcBef>
              <a:spcAft>
                <a:spcPct val="0"/>
              </a:spcAft>
              <a:defRPr sz="3900">
                <a:solidFill>
                  <a:schemeClr val="tx1"/>
                </a:solidFill>
                <a:latin typeface="Arial" panose="020B0604020202020204" pitchFamily="34" charset="0"/>
              </a:defRPr>
            </a:lvl6pPr>
            <a:lvl7pPr marL="2916227" indent="-224325" algn="ctr" defTabSz="915994" eaLnBrk="0" fontAlgn="base" hangingPunct="0">
              <a:spcBef>
                <a:spcPct val="0"/>
              </a:spcBef>
              <a:spcAft>
                <a:spcPct val="0"/>
              </a:spcAft>
              <a:defRPr sz="3900">
                <a:solidFill>
                  <a:schemeClr val="tx1"/>
                </a:solidFill>
                <a:latin typeface="Arial" panose="020B0604020202020204" pitchFamily="34" charset="0"/>
              </a:defRPr>
            </a:lvl7pPr>
            <a:lvl8pPr marL="3364878" indent="-224325" algn="ctr" defTabSz="915994" eaLnBrk="0" fontAlgn="base" hangingPunct="0">
              <a:spcBef>
                <a:spcPct val="0"/>
              </a:spcBef>
              <a:spcAft>
                <a:spcPct val="0"/>
              </a:spcAft>
              <a:defRPr sz="3900">
                <a:solidFill>
                  <a:schemeClr val="tx1"/>
                </a:solidFill>
                <a:latin typeface="Arial" panose="020B0604020202020204" pitchFamily="34" charset="0"/>
              </a:defRPr>
            </a:lvl8pPr>
            <a:lvl9pPr marL="3813528" indent="-224325" algn="ctr" defTabSz="915994" eaLnBrk="0" fontAlgn="base" hangingPunct="0">
              <a:spcBef>
                <a:spcPct val="0"/>
              </a:spcBef>
              <a:spcAft>
                <a:spcPct val="0"/>
              </a:spcAft>
              <a:defRPr sz="3900">
                <a:solidFill>
                  <a:schemeClr val="tx1"/>
                </a:solidFill>
                <a:latin typeface="Arial" panose="020B0604020202020204" pitchFamily="34" charset="0"/>
              </a:defRPr>
            </a:lvl9pPr>
          </a:lstStyle>
          <a:p>
            <a:pPr algn="r"/>
            <a:fld id="{D1C4199A-2D5F-43E7-8A3D-8B95F6812A53}" type="slidenum">
              <a:rPr lang="en-US" altLang="en-US" sz="1200"/>
              <a:pPr algn="r"/>
              <a:t>18</a:t>
            </a:fld>
            <a:endParaRPr lang="en-US" altLang="en-US" sz="1200"/>
          </a:p>
        </p:txBody>
      </p:sp>
      <p:sp>
        <p:nvSpPr>
          <p:cNvPr id="97283" name="Rectangle 2"/>
          <p:cNvSpPr>
            <a:spLocks noGrp="1" noRot="1" noChangeAspect="1" noChangeArrowheads="1" noTextEdit="1"/>
          </p:cNvSpPr>
          <p:nvPr>
            <p:ph type="sldImg"/>
          </p:nvPr>
        </p:nvSpPr>
        <p:spPr>
          <a:xfrm>
            <a:off x="685800" y="1143000"/>
            <a:ext cx="5486400" cy="3086100"/>
          </a:xfrm>
          <a:ln/>
        </p:spPr>
      </p:sp>
      <p:sp>
        <p:nvSpPr>
          <p:cNvPr id="336899" name="Rectangle 3"/>
          <p:cNvSpPr>
            <a:spLocks noGrp="1" noChangeArrowheads="1"/>
          </p:cNvSpPr>
          <p:nvPr>
            <p:ph type="body" idx="1"/>
          </p:nvPr>
        </p:nvSpPr>
        <p:spPr>
          <a:ln/>
        </p:spPr>
        <p:txBody>
          <a:bodyPr/>
          <a:lstStyle/>
          <a:p>
            <a:pPr marL="224325" indent="-224325">
              <a:defRPr/>
            </a:pPr>
            <a:r>
              <a:rPr lang="en-US" altLang="en-US" dirty="0" smtClean="0"/>
              <a:t> </a:t>
            </a:r>
            <a:endParaRPr lang="en-US" altLang="en-US" sz="1400" i="1" u="sng" dirty="0">
              <a:effectLst>
                <a:outerShdw blurRad="38100" dist="38100" dir="2700000" algn="tl">
                  <a:srgbClr val="C0C0C0"/>
                </a:outerShdw>
              </a:effectLst>
              <a:latin typeface="Arial Black" panose="020B0A04020102020204" pitchFamily="34" charset="0"/>
            </a:endParaRPr>
          </a:p>
        </p:txBody>
      </p:sp>
    </p:spTree>
    <p:extLst>
      <p:ext uri="{BB962C8B-B14F-4D97-AF65-F5344CB8AC3E}">
        <p14:creationId xmlns:p14="http://schemas.microsoft.com/office/powerpoint/2010/main" val="38293726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smtClean="0"/>
              <a:t>Barrier protection </a:t>
            </a:r>
            <a:r>
              <a:rPr lang="en-US" dirty="0" smtClean="0"/>
              <a:t>is perhaps the oldest and most widely used method of corrosion protection. The “barrier” isolates the metal from the electrolytes in the environment. Two important properties of barrier protection are adhesion to the base metal and abrasion resistance. The coating microstructure consisting of three alloy layers and a layer of pure metallic zinc. The Gamma, Delta, and Zeta layers are harder than the underlying steel. The hardness of these inner layers provides exceptional protection against coating damage through abrasion. The Eta layer of the galvanized coating is quite ductile and provides some resistance to impact.  </a:t>
            </a:r>
          </a:p>
          <a:p>
            <a:r>
              <a:rPr lang="en-US" b="1" dirty="0" smtClean="0"/>
              <a:t>Cathodic protection </a:t>
            </a:r>
            <a:r>
              <a:rPr lang="en-US" dirty="0" smtClean="0"/>
              <a:t>requires changing an element of the corrosion circuit, introducing a new corrosion element, and ensuring the base metal becomes the cathodic element of the circuit. </a:t>
            </a:r>
          </a:p>
          <a:p>
            <a:r>
              <a:rPr lang="en-US" dirty="0" smtClean="0"/>
              <a:t>The protected metal becomes the cathode and does not corrode. The anode corrodes, thereby providing the desired sacrificial protection. In nearly all electrolytes encountered in everyday use, zinc is anodic to steel. Thus, the galvanized coating provides </a:t>
            </a:r>
            <a:r>
              <a:rPr lang="en-US" dirty="0" err="1" smtClean="0"/>
              <a:t>cathodic</a:t>
            </a:r>
            <a:r>
              <a:rPr lang="en-US" dirty="0" smtClean="0"/>
              <a:t> corrosion protection as well as barrier protection.</a:t>
            </a:r>
          </a:p>
          <a:p>
            <a:r>
              <a:rPr lang="en-US" dirty="0" smtClean="0"/>
              <a:t>Coatings, paint without zinc-dust, tapes and wraps provide barrier protection only.</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D63CED0-DF4C-4E8E-96DF-95EE806AF158}" type="slidenum">
              <a:rPr lang="en-US" smtClean="0"/>
              <a:pPr>
                <a:defRPr/>
              </a:pPr>
              <a:t>19</a:t>
            </a:fld>
            <a:endParaRPr lang="en-US" dirty="0"/>
          </a:p>
        </p:txBody>
      </p:sp>
    </p:spTree>
    <p:extLst>
      <p:ext uri="{BB962C8B-B14F-4D97-AF65-F5344CB8AC3E}">
        <p14:creationId xmlns:p14="http://schemas.microsoft.com/office/powerpoint/2010/main" val="302964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defRPr/>
            </a:pPr>
            <a:r>
              <a:rPr lang="en-US" dirty="0" smtClean="0"/>
              <a:t>When exposed to the atmosphere, all metals have the natural tendency to revert to the lesser energy state of ore.  In simple terms, this natural phenomenon is corrosion, and is most commonly seen as iron ore or rust.  Steel is an excellent building material – it is readily available, fully recyclable and has a high strength-to-weight ratio, low environmental impact, and long-term durability.  However, it is inevitable steel corrodes.</a:t>
            </a:r>
          </a:p>
          <a:p>
            <a:pPr>
              <a:defRPr/>
            </a:pPr>
            <a:r>
              <a:rPr lang="en-US" dirty="0" smtClean="0"/>
              <a:t> </a:t>
            </a:r>
          </a:p>
          <a:p>
            <a:pPr>
              <a:defRPr/>
            </a:pPr>
            <a:r>
              <a:rPr lang="en-US" dirty="0" smtClean="0"/>
              <a:t>Though corrosion may be more visible, all building materials (concrete, plastic, wood, etc.) diminish and decay over time.  Steel is just more honest and transparent – alerting you to any problem areas rather than hiding them until it is too late.</a:t>
            </a:r>
          </a:p>
          <a:p>
            <a:pPr>
              <a:defRPr/>
            </a:pPr>
            <a:endParaRPr lang="en-US" dirty="0" smtClean="0"/>
          </a:p>
          <a:p>
            <a:pPr>
              <a:defRPr/>
            </a:pPr>
            <a:r>
              <a:rPr lang="en-US" dirty="0" smtClean="0"/>
              <a:t>Although we usually think of corrosion in terms of deterioration of metals, all materials can corrode or deteriorate. </a:t>
            </a:r>
            <a:r>
              <a:rPr lang="en-US" dirty="0"/>
              <a:t>Though steel corrosion, whether in atmospheric, soil, water, or other exposures, is a natural phenomenon, </a:t>
            </a:r>
            <a:r>
              <a:rPr lang="en-US" dirty="0" smtClean="0"/>
              <a:t>it can be stymied </a:t>
            </a:r>
            <a:r>
              <a:rPr lang="en-US" dirty="0"/>
              <a:t>if proper corrosion protection methods </a:t>
            </a:r>
            <a:r>
              <a:rPr lang="en-US" dirty="0" smtClean="0"/>
              <a:t>are employed</a:t>
            </a:r>
            <a:r>
              <a:rPr lang="en-US" dirty="0"/>
              <a:t>.</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D63CED0-DF4C-4E8E-96DF-95EE806AF158}" type="slidenum">
              <a:rPr lang="en-US" smtClean="0"/>
              <a:pPr>
                <a:defRPr/>
              </a:pPr>
              <a:t>2</a:t>
            </a:fld>
            <a:endParaRPr lang="en-US" dirty="0"/>
          </a:p>
        </p:txBody>
      </p:sp>
    </p:spTree>
    <p:extLst>
      <p:ext uri="{BB962C8B-B14F-4D97-AF65-F5344CB8AC3E}">
        <p14:creationId xmlns:p14="http://schemas.microsoft.com/office/powerpoint/2010/main" val="7474246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defTabSz="881867">
              <a:defRPr/>
            </a:pPr>
            <a:r>
              <a:rPr lang="en-US" dirty="0" smtClean="0">
                <a:cs typeface="Arial" panose="020B0604020202020204" pitchFamily="34" charset="0"/>
              </a:rPr>
              <a:t>ASTM A 780, </a:t>
            </a:r>
            <a:r>
              <a:rPr lang="en-US" i="1" dirty="0" smtClean="0">
                <a:cs typeface="Arial" panose="020B0604020202020204" pitchFamily="34" charset="0"/>
              </a:rPr>
              <a:t>Standard Practice for Repair of Damaged and Uncoated Areas of Hot-Dip Galvanized Coatings,</a:t>
            </a:r>
            <a:r>
              <a:rPr lang="en-US" i="1" baseline="0" dirty="0" smtClean="0">
                <a:cs typeface="Arial" panose="020B0604020202020204" pitchFamily="34" charset="0"/>
              </a:rPr>
              <a:t> </a:t>
            </a:r>
            <a:r>
              <a:rPr lang="en-US" i="0" baseline="0" dirty="0" smtClean="0">
                <a:cs typeface="Arial" panose="020B0604020202020204" pitchFamily="34" charset="0"/>
              </a:rPr>
              <a:t>c</a:t>
            </a:r>
            <a:r>
              <a:rPr lang="en-US" dirty="0" smtClean="0">
                <a:cs typeface="Arial" panose="020B0604020202020204" pitchFamily="34" charset="0"/>
              </a:rPr>
              <a:t>overs use of low melting point zinc alloy repair rods or powers, the use of paints containing zinc dust, and use of zinc spray.</a:t>
            </a:r>
          </a:p>
          <a:p>
            <a:r>
              <a:rPr lang="en-US" dirty="0" smtClean="0">
                <a:cs typeface="Arial" panose="020B0604020202020204" pitchFamily="34" charset="0"/>
              </a:rPr>
              <a:t>Touch-up and repair of galvanized steel, to meet ASTM A780, can be completed in several different ways, including use of zinc-rich paint, zinc solders and/or zinc spray</a:t>
            </a:r>
            <a:r>
              <a:rPr lang="en-US" baseline="0" dirty="0" smtClean="0">
                <a:cs typeface="Arial" panose="020B0604020202020204" pitchFamily="34" charset="0"/>
              </a:rPr>
              <a:t> </a:t>
            </a:r>
            <a:r>
              <a:rPr lang="en-US" dirty="0" smtClean="0">
                <a:cs typeface="Arial" panose="020B0604020202020204" pitchFamily="34" charset="0"/>
              </a:rPr>
              <a:t>metallizing.</a:t>
            </a:r>
          </a:p>
          <a:p>
            <a:endParaRPr lang="en-US" dirty="0"/>
          </a:p>
        </p:txBody>
      </p:sp>
      <p:sp>
        <p:nvSpPr>
          <p:cNvPr id="4" name="Slide Number Placeholder 3"/>
          <p:cNvSpPr>
            <a:spLocks noGrp="1"/>
          </p:cNvSpPr>
          <p:nvPr>
            <p:ph type="sldNum" sz="quarter" idx="10"/>
          </p:nvPr>
        </p:nvSpPr>
        <p:spPr/>
        <p:txBody>
          <a:bodyPr/>
          <a:lstStyle/>
          <a:p>
            <a:pPr>
              <a:defRPr/>
            </a:pPr>
            <a:fld id="{ED63CED0-DF4C-4E8E-96DF-95EE806AF158}" type="slidenum">
              <a:rPr lang="en-US" smtClean="0"/>
              <a:pPr>
                <a:defRPr/>
              </a:pPr>
              <a:t>20</a:t>
            </a:fld>
            <a:endParaRPr lang="en-US" dirty="0"/>
          </a:p>
        </p:txBody>
      </p:sp>
    </p:spTree>
    <p:extLst>
      <p:ext uri="{BB962C8B-B14F-4D97-AF65-F5344CB8AC3E}">
        <p14:creationId xmlns:p14="http://schemas.microsoft.com/office/powerpoint/2010/main" val="41702789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D63CED0-DF4C-4E8E-96DF-95EE806AF158}" type="slidenum">
              <a:rPr lang="en-US" smtClean="0"/>
              <a:pPr>
                <a:defRPr/>
              </a:pPr>
              <a:t>21</a:t>
            </a:fld>
            <a:endParaRPr lang="en-US" dirty="0"/>
          </a:p>
        </p:txBody>
      </p:sp>
    </p:spTree>
    <p:extLst>
      <p:ext uri="{BB962C8B-B14F-4D97-AF65-F5344CB8AC3E}">
        <p14:creationId xmlns:p14="http://schemas.microsoft.com/office/powerpoint/2010/main" val="37197041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defTabSz="881867">
              <a:defRPr/>
            </a:pPr>
            <a:r>
              <a:rPr lang="en-US" dirty="0" smtClean="0"/>
              <a:t>Zinc-rich paint is applied to a clean, dry steel surface by either a brush or spray. Z</a:t>
            </a:r>
            <a:r>
              <a:rPr lang="en-US" dirty="0" smtClean="0">
                <a:effectLst/>
              </a:rPr>
              <a:t>inc-rich paints contain 65-95% metallic zinc in dry film, with 92-95% being common</a:t>
            </a:r>
            <a:r>
              <a:rPr lang="en-US" dirty="0" smtClean="0"/>
              <a:t>. Paints containing zinc dust are classified as organic or inorganic, depending on the binder they contain. Inorganic zinc-rich paints adhere to the steel with mild chemical reactivity, have good solvent resistance and can withstand temperature</a:t>
            </a:r>
            <a:r>
              <a:rPr lang="en-US" baseline="0" dirty="0" smtClean="0"/>
              <a:t> up to about 700 F.  Inorganic zinc-rich paints </a:t>
            </a:r>
            <a:r>
              <a:rPr lang="en-US" dirty="0" smtClean="0">
                <a:effectLst/>
              </a:rPr>
              <a:t>do not chalk, peel, or blister readily, are easy to weld and provide simpler cleanup than organics and </a:t>
            </a:r>
            <a:r>
              <a:rPr lang="en-US" dirty="0" smtClean="0"/>
              <a:t>are particularly suitable for touch-up applications of undamaged hot-dip galvanized areas. The coating thickness for the paint must be 50% more than the surrounding coating thickness, but not greater than 4.0 mils (100 </a:t>
            </a:r>
            <a:r>
              <a:rPr lang="en-US" dirty="0" err="1" smtClean="0"/>
              <a:t>μm</a:t>
            </a:r>
            <a:r>
              <a:rPr lang="en-US" dirty="0" smtClean="0"/>
              <a:t>), and measurements should be taken with either a magnetic, electromagnetic, or eddy current gauge to ensure compliance. </a:t>
            </a:r>
            <a:endParaRPr lang="en-US" altLang="en-US" dirty="0" smtClean="0"/>
          </a:p>
          <a:p>
            <a:r>
              <a:rPr lang="en-US" dirty="0" smtClean="0"/>
              <a:t>The galvanized coating on steel raceways can be compromised during delivery, handling, installation, and while in use. Some </a:t>
            </a:r>
            <a:r>
              <a:rPr lang="en-US" dirty="0" err="1" smtClean="0"/>
              <a:t>cathodic</a:t>
            </a:r>
            <a:r>
              <a:rPr lang="en-US" dirty="0" smtClean="0"/>
              <a:t> protection is offered to bare areas of the steel by the surrounding galvanized coating, but these areas can still rust if the area is too wide or corrosive elements are present. Research has shown the galvanized coating offers </a:t>
            </a:r>
            <a:r>
              <a:rPr lang="en-US" dirty="0" err="1" smtClean="0"/>
              <a:t>cathodic</a:t>
            </a:r>
            <a:r>
              <a:rPr lang="en-US" dirty="0" smtClean="0"/>
              <a:t> protection to bare areas between 1 mm - 5 mm wide depending on the electrolyte that electrically connects the galvanized coating to the bare area. Bare areas should be touched-up in accordance with the procedures outlined in the repair standard to ensure longevity of the surrounding coating.</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D63CED0-DF4C-4E8E-96DF-95EE806AF158}" type="slidenum">
              <a:rPr lang="en-US" smtClean="0"/>
              <a:pPr>
                <a:defRPr/>
              </a:pPr>
              <a:t>22</a:t>
            </a:fld>
            <a:endParaRPr lang="en-US" dirty="0"/>
          </a:p>
        </p:txBody>
      </p:sp>
    </p:spTree>
    <p:extLst>
      <p:ext uri="{BB962C8B-B14F-4D97-AF65-F5344CB8AC3E}">
        <p14:creationId xmlns:p14="http://schemas.microsoft.com/office/powerpoint/2010/main" val="7539321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defTabSz="897301" eaLnBrk="0" fontAlgn="base" hangingPunct="0">
              <a:spcBef>
                <a:spcPct val="30000"/>
              </a:spcBef>
              <a:spcAft>
                <a:spcPct val="0"/>
              </a:spcAft>
              <a:defRPr/>
            </a:pPr>
            <a:r>
              <a:rPr lang="en-US" dirty="0" smtClean="0"/>
              <a:t>Corrosion is a very complex subject.  The performance of a material in different environments is governed by a number of factors, including the potential and resistance between anodic and cathodic areas, dust, harsh chemicals, the pH of the environment, temperature and humidity.  Appropriate product selection, good maintenance procedures, and/or control of environmental factors can slow the rate of corrosion </a:t>
            </a:r>
          </a:p>
          <a:p>
            <a:endParaRPr lang="en-US" dirty="0"/>
          </a:p>
        </p:txBody>
      </p:sp>
      <p:sp>
        <p:nvSpPr>
          <p:cNvPr id="4" name="Slide Number Placeholder 3"/>
          <p:cNvSpPr>
            <a:spLocks noGrp="1"/>
          </p:cNvSpPr>
          <p:nvPr>
            <p:ph type="sldNum" sz="quarter" idx="10"/>
          </p:nvPr>
        </p:nvSpPr>
        <p:spPr/>
        <p:txBody>
          <a:bodyPr/>
          <a:lstStyle/>
          <a:p>
            <a:pPr>
              <a:defRPr/>
            </a:pPr>
            <a:fld id="{ED63CED0-DF4C-4E8E-96DF-95EE806AF158}" type="slidenum">
              <a:rPr lang="en-US" smtClean="0"/>
              <a:pPr>
                <a:defRPr/>
              </a:pPr>
              <a:t>23</a:t>
            </a:fld>
            <a:endParaRPr lang="en-US" dirty="0"/>
          </a:p>
        </p:txBody>
      </p:sp>
    </p:spTree>
    <p:extLst>
      <p:ext uri="{BB962C8B-B14F-4D97-AF65-F5344CB8AC3E}">
        <p14:creationId xmlns:p14="http://schemas.microsoft.com/office/powerpoint/2010/main" val="42613955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eaLnBrk="1" hangingPunct="1"/>
            <a:r>
              <a:rPr lang="en-US" dirty="0" smtClean="0"/>
              <a:t>We have discussed the use of galvanized steel conduit and EMT in corrosive environments such as concrete and soil.  Dust can also be very corrosive to certain materials. Harsh chemicals can affect both metal and nonmetallic conduits.  Manufacturers of these products can be contacted for information on the reaction of their products in certain chemical environments.  Due to the endless variety of conditions and possible methods of use, however, the best determination of suitability for use remains local experience.</a:t>
            </a:r>
          </a:p>
          <a:p>
            <a:pPr eaLnBrk="1" hangingPunct="1"/>
            <a:r>
              <a:rPr lang="en-US" dirty="0" smtClean="0"/>
              <a:t>Temperature and moisture are two other important considerations.</a:t>
            </a:r>
          </a:p>
          <a:p>
            <a:pPr eaLnBrk="1" hangingPunct="1"/>
            <a:r>
              <a:rPr lang="en-US" dirty="0" smtClean="0"/>
              <a:t>Corrosion in liquid chemical environments is affected by the pH of the solution.</a:t>
            </a:r>
          </a:p>
          <a:p>
            <a:endParaRPr lang="en-US" dirty="0"/>
          </a:p>
        </p:txBody>
      </p:sp>
      <p:sp>
        <p:nvSpPr>
          <p:cNvPr id="4" name="Slide Number Placeholder 3"/>
          <p:cNvSpPr>
            <a:spLocks noGrp="1"/>
          </p:cNvSpPr>
          <p:nvPr>
            <p:ph type="sldNum" sz="quarter" idx="10"/>
          </p:nvPr>
        </p:nvSpPr>
        <p:spPr/>
        <p:txBody>
          <a:bodyPr/>
          <a:lstStyle/>
          <a:p>
            <a:pPr>
              <a:defRPr/>
            </a:pPr>
            <a:fld id="{ED63CED0-DF4C-4E8E-96DF-95EE806AF158}" type="slidenum">
              <a:rPr lang="en-US" smtClean="0"/>
              <a:pPr>
                <a:defRPr/>
              </a:pPr>
              <a:t>24</a:t>
            </a:fld>
            <a:endParaRPr lang="en-US" dirty="0"/>
          </a:p>
        </p:txBody>
      </p:sp>
    </p:spTree>
    <p:extLst>
      <p:ext uri="{BB962C8B-B14F-4D97-AF65-F5344CB8AC3E}">
        <p14:creationId xmlns:p14="http://schemas.microsoft.com/office/powerpoint/2010/main" val="28704755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defTabSz="897301" eaLnBrk="0" fontAlgn="base" hangingPunct="0">
              <a:spcBef>
                <a:spcPct val="30000"/>
              </a:spcBef>
              <a:spcAft>
                <a:spcPct val="0"/>
              </a:spcAft>
              <a:defRPr/>
            </a:pPr>
            <a:r>
              <a:rPr lang="en-US" dirty="0" smtClean="0"/>
              <a:t>According to the American Galvanizers Association, galvanizing performs well in solutions of pH above 4.0 and below 12.5.   Aluminum performs well in a range of 4-9.  </a:t>
            </a:r>
          </a:p>
          <a:p>
            <a:endParaRPr lang="en-US" dirty="0"/>
          </a:p>
        </p:txBody>
      </p:sp>
      <p:sp>
        <p:nvSpPr>
          <p:cNvPr id="4" name="Slide Number Placeholder 3"/>
          <p:cNvSpPr>
            <a:spLocks noGrp="1"/>
          </p:cNvSpPr>
          <p:nvPr>
            <p:ph type="sldNum" sz="quarter" idx="10"/>
          </p:nvPr>
        </p:nvSpPr>
        <p:spPr/>
        <p:txBody>
          <a:bodyPr/>
          <a:lstStyle/>
          <a:p>
            <a:pPr>
              <a:defRPr/>
            </a:pPr>
            <a:fld id="{ED63CED0-DF4C-4E8E-96DF-95EE806AF158}" type="slidenum">
              <a:rPr lang="en-US" smtClean="0"/>
              <a:pPr>
                <a:defRPr/>
              </a:pPr>
              <a:t>25</a:t>
            </a:fld>
            <a:endParaRPr lang="en-US" dirty="0"/>
          </a:p>
        </p:txBody>
      </p:sp>
    </p:spTree>
    <p:extLst>
      <p:ext uri="{BB962C8B-B14F-4D97-AF65-F5344CB8AC3E}">
        <p14:creationId xmlns:p14="http://schemas.microsoft.com/office/powerpoint/2010/main" val="38493647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D63CED0-DF4C-4E8E-96DF-95EE806AF158}" type="slidenum">
              <a:rPr lang="en-US" smtClean="0"/>
              <a:pPr>
                <a:defRPr/>
              </a:pPr>
              <a:t>26</a:t>
            </a:fld>
            <a:endParaRPr lang="en-US" dirty="0"/>
          </a:p>
        </p:txBody>
      </p:sp>
    </p:spTree>
    <p:extLst>
      <p:ext uri="{BB962C8B-B14F-4D97-AF65-F5344CB8AC3E}">
        <p14:creationId xmlns:p14="http://schemas.microsoft.com/office/powerpoint/2010/main" val="3418819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spcAft>
                <a:spcPts val="589"/>
              </a:spcAft>
              <a:defRPr/>
            </a:pPr>
            <a:r>
              <a:rPr lang="en-US" dirty="0"/>
              <a:t>Steel conduit systems provide long-lasting protection to the conductors and cables within</a:t>
            </a:r>
            <a:r>
              <a:rPr lang="en-US" dirty="0" smtClean="0"/>
              <a:t>.  Some of the most frequent questions about steel conduit deal with concerns about corrosion and the life expectancy. Due to the changing environments in which conduit is installed, it is impossible to provide firm life expectancy data.  However, an understanding of the corrosion protection requirements of steel conduit product standards and of the National Electrical Code® (NEC) together with guidelines on the use of supplementary corrosion protection will help in the selection of the best system for the installed environment.</a:t>
            </a:r>
          </a:p>
          <a:p>
            <a:endParaRPr lang="en-US" dirty="0"/>
          </a:p>
        </p:txBody>
      </p:sp>
      <p:sp>
        <p:nvSpPr>
          <p:cNvPr id="4" name="Slide Number Placeholder 3"/>
          <p:cNvSpPr>
            <a:spLocks noGrp="1"/>
          </p:cNvSpPr>
          <p:nvPr>
            <p:ph type="sldNum" sz="quarter" idx="10"/>
          </p:nvPr>
        </p:nvSpPr>
        <p:spPr/>
        <p:txBody>
          <a:bodyPr/>
          <a:lstStyle/>
          <a:p>
            <a:pPr>
              <a:defRPr/>
            </a:pPr>
            <a:fld id="{ED63CED0-DF4C-4E8E-96DF-95EE806AF158}" type="slidenum">
              <a:rPr lang="en-US" smtClean="0"/>
              <a:pPr>
                <a:defRPr/>
              </a:pPr>
              <a:t>3</a:t>
            </a:fld>
            <a:endParaRPr lang="en-US" dirty="0"/>
          </a:p>
        </p:txBody>
      </p:sp>
    </p:spTree>
    <p:extLst>
      <p:ext uri="{BB962C8B-B14F-4D97-AF65-F5344CB8AC3E}">
        <p14:creationId xmlns:p14="http://schemas.microsoft.com/office/powerpoint/2010/main" val="1196292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defRPr/>
            </a:pPr>
            <a:r>
              <a:rPr lang="en-US" dirty="0"/>
              <a:t>Zinc, like all metals, is a natural component of the Earth’s crust and an inherent part of our environment. </a:t>
            </a:r>
            <a:r>
              <a:rPr lang="en-US" dirty="0" smtClean="0"/>
              <a:t>It makes </a:t>
            </a:r>
            <a:r>
              <a:rPr lang="en-US" dirty="0"/>
              <a:t>up an estimated 0.004% of the Earth’s crust, and ranks 27th in order of abundance</a:t>
            </a:r>
            <a:r>
              <a:rPr lang="en-US" dirty="0" smtClean="0"/>
              <a:t>.  The process of applying zinc over steel is called “galvanizing” and has been used to protect iron and steel from rusting for over two hundred years.    Zinc has a number of characteristics that make it well-suited to provide corrosion protection to steel products.  It protects steel from rusting by forming a protective barrier between the steel and the environment.  In addition, it provides sacrificial (galvanic) protection. </a:t>
            </a:r>
            <a:r>
              <a:rPr lang="en-US" dirty="0"/>
              <a:t>These </a:t>
            </a:r>
            <a:r>
              <a:rPr lang="en-US" dirty="0" smtClean="0"/>
              <a:t>levels </a:t>
            </a:r>
            <a:r>
              <a:rPr lang="en-US" dirty="0"/>
              <a:t>of corrosion protection provide galvanized steel with maintenance-free longevity for decades.</a:t>
            </a:r>
            <a:r>
              <a:rPr lang="en-US" dirty="0" smtClean="0"/>
              <a:t> And galvanizing </a:t>
            </a:r>
            <a:r>
              <a:rPr lang="en-US" dirty="0"/>
              <a:t>can contribute positively to sustainable development initiatives because of its maintenance-free longevity</a:t>
            </a:r>
            <a:r>
              <a:rPr lang="en-US" dirty="0" smtClean="0"/>
              <a:t>, 100</a:t>
            </a:r>
            <a:r>
              <a:rPr lang="en-US" dirty="0"/>
              <a:t>% recyclability, minimal environmental impact, and economic savings for future generations</a:t>
            </a:r>
            <a:r>
              <a:rPr lang="en-US" dirty="0" smtClean="0"/>
              <a:t>. However o</a:t>
            </a:r>
            <a:r>
              <a:rPr lang="en-US" dirty="0" smtClean="0">
                <a:solidFill>
                  <a:srgbClr val="FF0000"/>
                </a:solidFill>
              </a:rPr>
              <a:t>nce the zinc has diminished,</a:t>
            </a:r>
            <a:r>
              <a:rPr lang="en-US" baseline="0" dirty="0" smtClean="0">
                <a:solidFill>
                  <a:srgbClr val="FF0000"/>
                </a:solidFill>
              </a:rPr>
              <a:t> the steel is now unprotected.</a:t>
            </a:r>
            <a:endParaRPr lang="en-US" dirty="0">
              <a:solidFill>
                <a:srgbClr val="FF0000"/>
              </a:solidFill>
            </a:endParaRPr>
          </a:p>
        </p:txBody>
      </p:sp>
      <p:sp>
        <p:nvSpPr>
          <p:cNvPr id="4" name="Slide Number Placeholder 3"/>
          <p:cNvSpPr>
            <a:spLocks noGrp="1"/>
          </p:cNvSpPr>
          <p:nvPr>
            <p:ph type="sldNum" sz="quarter" idx="10"/>
          </p:nvPr>
        </p:nvSpPr>
        <p:spPr/>
        <p:txBody>
          <a:bodyPr/>
          <a:lstStyle/>
          <a:p>
            <a:pPr>
              <a:defRPr/>
            </a:pPr>
            <a:fld id="{ED63CED0-DF4C-4E8E-96DF-95EE806AF158}" type="slidenum">
              <a:rPr lang="en-US" smtClean="0"/>
              <a:pPr>
                <a:defRPr/>
              </a:pPr>
              <a:t>4</a:t>
            </a:fld>
            <a:endParaRPr lang="en-US" dirty="0"/>
          </a:p>
        </p:txBody>
      </p:sp>
    </p:spTree>
    <p:extLst>
      <p:ext uri="{BB962C8B-B14F-4D97-AF65-F5344CB8AC3E}">
        <p14:creationId xmlns:p14="http://schemas.microsoft.com/office/powerpoint/2010/main" val="1035099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defRPr/>
            </a:pPr>
            <a:r>
              <a:rPr lang="en-US" dirty="0"/>
              <a:t>When steel or iron rusts, the oxide is red</a:t>
            </a:r>
            <a:r>
              <a:rPr lang="en-US" dirty="0" smtClean="0"/>
              <a:t>. The appearance of white powder on steel conduit or EMT is evidence that the zinc coating is doing its job; when zinc corrodes, the oxide is white.  </a:t>
            </a:r>
          </a:p>
          <a:p>
            <a:endParaRPr lang="en-US" dirty="0"/>
          </a:p>
        </p:txBody>
      </p:sp>
      <p:sp>
        <p:nvSpPr>
          <p:cNvPr id="4" name="Slide Number Placeholder 3"/>
          <p:cNvSpPr>
            <a:spLocks noGrp="1"/>
          </p:cNvSpPr>
          <p:nvPr>
            <p:ph type="sldNum" sz="quarter" idx="10"/>
          </p:nvPr>
        </p:nvSpPr>
        <p:spPr/>
        <p:txBody>
          <a:bodyPr/>
          <a:lstStyle/>
          <a:p>
            <a:pPr>
              <a:defRPr/>
            </a:pPr>
            <a:fld id="{ED63CED0-DF4C-4E8E-96DF-95EE806AF158}" type="slidenum">
              <a:rPr lang="en-US" smtClean="0"/>
              <a:pPr>
                <a:defRPr/>
              </a:pPr>
              <a:t>5</a:t>
            </a:fld>
            <a:endParaRPr lang="en-US" dirty="0"/>
          </a:p>
        </p:txBody>
      </p:sp>
    </p:spTree>
    <p:extLst>
      <p:ext uri="{BB962C8B-B14F-4D97-AF65-F5344CB8AC3E}">
        <p14:creationId xmlns:p14="http://schemas.microsoft.com/office/powerpoint/2010/main" val="1111694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D63CED0-DF4C-4E8E-96DF-95EE806AF158}" type="slidenum">
              <a:rPr lang="en-US" smtClean="0"/>
              <a:pPr>
                <a:defRPr/>
              </a:pPr>
              <a:t>6</a:t>
            </a:fld>
            <a:endParaRPr lang="en-US" dirty="0"/>
          </a:p>
        </p:txBody>
      </p:sp>
    </p:spTree>
    <p:extLst>
      <p:ext uri="{BB962C8B-B14F-4D97-AF65-F5344CB8AC3E}">
        <p14:creationId xmlns:p14="http://schemas.microsoft.com/office/powerpoint/2010/main" val="217661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defTabSz="897301" eaLnBrk="0" fontAlgn="base" hangingPunct="0">
              <a:spcBef>
                <a:spcPct val="30000"/>
              </a:spcBef>
              <a:spcAft>
                <a:spcPct val="0"/>
              </a:spcAft>
              <a:defRPr/>
            </a:pPr>
            <a:r>
              <a:rPr lang="en-US" dirty="0" smtClean="0"/>
              <a:t> The UL standards for RMC, IMC and EMT include performance requirements for the coatings.  (Read slide).</a:t>
            </a:r>
          </a:p>
          <a:p>
            <a:pPr defTabSz="897301" eaLnBrk="0" fontAlgn="base" hangingPunct="0">
              <a:spcBef>
                <a:spcPct val="30000"/>
              </a:spcBef>
              <a:spcAft>
                <a:spcPct val="0"/>
              </a:spcAft>
              <a:defRPr/>
            </a:pPr>
            <a:endParaRPr lang="en-US" sz="1400" i="1" u="sng" dirty="0" smtClean="0">
              <a:effectLst>
                <a:outerShdw blurRad="38100" dist="38100" dir="2700000" algn="tl">
                  <a:srgbClr val="C0C0C0"/>
                </a:outerShdw>
              </a:effectLst>
              <a:latin typeface="Arial Black" pitchFamily="34" charset="0"/>
            </a:endParaRPr>
          </a:p>
          <a:p>
            <a:pPr defTabSz="914350">
              <a:defRPr/>
            </a:pPr>
            <a:r>
              <a:rPr lang="en-US" sz="1400" dirty="0" smtClean="0"/>
              <a:t> A Conversion Coating is a protective surface layer on a metal that is created by a </a:t>
            </a:r>
            <a:r>
              <a:rPr lang="en-US" sz="1400" u="sng" dirty="0" smtClean="0"/>
              <a:t>chemical reaction</a:t>
            </a:r>
            <a:r>
              <a:rPr lang="en-US" sz="1400" dirty="0" smtClean="0"/>
              <a:t> between the metal and a chemical solution. It changes the surface chemistry by forming compounds that remain on the surface.</a:t>
            </a:r>
          </a:p>
          <a:p>
            <a:pPr defTabSz="914350">
              <a:defRPr/>
            </a:pPr>
            <a:r>
              <a:rPr lang="en-US" sz="1400" dirty="0" smtClean="0"/>
              <a:t>The UL standards allow the use of a surface coating on top of the primary corrosion protection coating (e.g. zinc) and most U.S. manufacturers do use a surface coating to provide additional corrosion protection.</a:t>
            </a:r>
          </a:p>
          <a:p>
            <a:pPr defTabSz="914350">
              <a:defRPr/>
            </a:pPr>
            <a:r>
              <a:rPr lang="en-US" sz="1400" dirty="0" smtClean="0"/>
              <a:t>An organic coating is a film that is applied to a surface to enhance some property of that surface.  In this particular case it is for improving the corrosion resistance.  The organic coating does not react with the surface to change anything – it stays on top of the surface and forms a protective barrier that keeps the surface from being in contact with the surrounding environment.  Organic simply refers to the composition of the coating being a carbon-based chemical compound such as paint, wax, polymer, etc.)</a:t>
            </a:r>
          </a:p>
          <a:p>
            <a:pPr defTabSz="897301" eaLnBrk="0" fontAlgn="base" hangingPunct="0">
              <a:spcBef>
                <a:spcPct val="30000"/>
              </a:spcBef>
              <a:spcAft>
                <a:spcPct val="0"/>
              </a:spcAft>
              <a:defRPr/>
            </a:pPr>
            <a:endParaRPr lang="en-US" sz="1400" i="1" u="sng" dirty="0">
              <a:effectLst>
                <a:outerShdw blurRad="38100" dist="38100" dir="2700000" algn="tl">
                  <a:srgbClr val="C0C0C0"/>
                </a:outerShdw>
              </a:effectLst>
              <a:latin typeface="Arial Black"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ED63CED0-DF4C-4E8E-96DF-95EE806AF158}" type="slidenum">
              <a:rPr lang="en-US" smtClean="0"/>
              <a:pPr>
                <a:defRPr/>
              </a:pPr>
              <a:t>7</a:t>
            </a:fld>
            <a:endParaRPr lang="en-US" dirty="0"/>
          </a:p>
        </p:txBody>
      </p:sp>
    </p:spTree>
    <p:extLst>
      <p:ext uri="{BB962C8B-B14F-4D97-AF65-F5344CB8AC3E}">
        <p14:creationId xmlns:p14="http://schemas.microsoft.com/office/powerpoint/2010/main" val="3774398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D63CED0-DF4C-4E8E-96DF-95EE806AF158}" type="slidenum">
              <a:rPr lang="en-US" smtClean="0"/>
              <a:pPr>
                <a:defRPr/>
              </a:pPr>
              <a:t>8</a:t>
            </a:fld>
            <a:endParaRPr lang="en-US" dirty="0"/>
          </a:p>
        </p:txBody>
      </p:sp>
    </p:spTree>
    <p:extLst>
      <p:ext uri="{BB962C8B-B14F-4D97-AF65-F5344CB8AC3E}">
        <p14:creationId xmlns:p14="http://schemas.microsoft.com/office/powerpoint/2010/main" val="4148289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914350">
              <a:defRPr/>
            </a:pPr>
            <a:r>
              <a:rPr lang="en-US" dirty="0" smtClean="0"/>
              <a:t>For rigid, even trade sizes are color-coded blue, ½ trade sizes are black and ¾ trade sizes are red.  For IMC, even trade sizes are orange, ½ are yellow and ¾  are green. </a:t>
            </a:r>
          </a:p>
          <a:p>
            <a:endParaRPr lang="en-US" dirty="0"/>
          </a:p>
        </p:txBody>
      </p:sp>
      <p:sp>
        <p:nvSpPr>
          <p:cNvPr id="4" name="Slide Number Placeholder 3"/>
          <p:cNvSpPr>
            <a:spLocks noGrp="1"/>
          </p:cNvSpPr>
          <p:nvPr>
            <p:ph type="sldNum" sz="quarter" idx="10"/>
          </p:nvPr>
        </p:nvSpPr>
        <p:spPr/>
        <p:txBody>
          <a:bodyPr/>
          <a:lstStyle/>
          <a:p>
            <a:pPr>
              <a:defRPr/>
            </a:pPr>
            <a:fld id="{ED63CED0-DF4C-4E8E-96DF-95EE806AF158}" type="slidenum">
              <a:rPr lang="en-US" smtClean="0"/>
              <a:pPr>
                <a:defRPr/>
              </a:pPr>
              <a:t>9</a:t>
            </a:fld>
            <a:endParaRPr lang="en-US" dirty="0"/>
          </a:p>
        </p:txBody>
      </p:sp>
    </p:spTree>
    <p:extLst>
      <p:ext uri="{BB962C8B-B14F-4D97-AF65-F5344CB8AC3E}">
        <p14:creationId xmlns:p14="http://schemas.microsoft.com/office/powerpoint/2010/main" val="32455575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HEM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0962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106680" y="6421996"/>
            <a:ext cx="962465"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23DA8C-F02E-4FFF-809F-19DCFE666E16}" type="slidenum">
              <a:rPr lang="en-US" smtClean="0"/>
              <a:t>‹#›</a:t>
            </a:fld>
            <a:endParaRPr lang="en-US"/>
          </a:p>
        </p:txBody>
      </p:sp>
    </p:spTree>
    <p:extLst>
      <p:ext uri="{BB962C8B-B14F-4D97-AF65-F5344CB8AC3E}">
        <p14:creationId xmlns:p14="http://schemas.microsoft.com/office/powerpoint/2010/main" val="3945497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32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106680" y="6421996"/>
            <a:ext cx="962465"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23DA8C-F02E-4FFF-809F-19DCFE666E16}" type="slidenum">
              <a:rPr lang="en-US" smtClean="0"/>
              <a:t>‹#›</a:t>
            </a:fld>
            <a:endParaRPr lang="en-US"/>
          </a:p>
        </p:txBody>
      </p:sp>
    </p:spTree>
    <p:extLst>
      <p:ext uri="{BB962C8B-B14F-4D97-AF65-F5344CB8AC3E}">
        <p14:creationId xmlns:p14="http://schemas.microsoft.com/office/powerpoint/2010/main" val="1267239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3274" y="168177"/>
            <a:ext cx="11385452" cy="1203423"/>
          </a:xfrm>
        </p:spPr>
        <p:txBody>
          <a:bodyPr vert="horz" lIns="91440" tIns="45720" rIns="91440" bIns="45720" rtlCol="0" anchor="ctr">
            <a:normAutofit/>
          </a:bodyPr>
          <a:lstStyle>
            <a:lvl1pPr>
              <a:defRPr dirty="0"/>
            </a:lvl1pPr>
          </a:lstStyle>
          <a:p>
            <a:pPr lvl="0"/>
            <a:r>
              <a:rPr lang="en-US" dirty="0" smtClean="0"/>
              <a:t>CLICK TO EDIT MASTER TITLE STYLE</a:t>
            </a:r>
            <a:endParaRPr lang="en-US" dirty="0"/>
          </a:p>
        </p:txBody>
      </p:sp>
      <p:sp>
        <p:nvSpPr>
          <p:cNvPr id="3" name="Picture Placeholder 2"/>
          <p:cNvSpPr>
            <a:spLocks noGrp="1"/>
          </p:cNvSpPr>
          <p:nvPr>
            <p:ph type="pic" idx="1"/>
          </p:nvPr>
        </p:nvSpPr>
        <p:spPr>
          <a:xfrm>
            <a:off x="1" y="1371600"/>
            <a:ext cx="12192000" cy="3429000"/>
          </a:xfrm>
        </p:spPr>
        <p:txBody>
          <a:bodyPr tIns="365760"/>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endParaRPr dirty="0"/>
          </a:p>
        </p:txBody>
      </p:sp>
      <p:sp>
        <p:nvSpPr>
          <p:cNvPr id="4" name="Text Placeholder 3"/>
          <p:cNvSpPr>
            <a:spLocks noGrp="1"/>
          </p:cNvSpPr>
          <p:nvPr>
            <p:ph type="body" sz="half" idx="2"/>
          </p:nvPr>
        </p:nvSpPr>
        <p:spPr>
          <a:xfrm>
            <a:off x="609600" y="4953000"/>
            <a:ext cx="10972801" cy="561321"/>
          </a:xfrm>
        </p:spPr>
        <p:txBody>
          <a:bodyPr/>
          <a:lstStyle>
            <a:lvl1pPr marL="0" indent="0">
              <a:lnSpc>
                <a:spcPct val="90000"/>
              </a:lnSpc>
              <a:spcBef>
                <a:spcPts val="0"/>
              </a:spcBef>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dirty="0"/>
              <a:t>Click to edit Master text styles</a:t>
            </a:r>
          </a:p>
        </p:txBody>
      </p:sp>
      <p:sp>
        <p:nvSpPr>
          <p:cNvPr id="5" name="Date Placeholder 4"/>
          <p:cNvSpPr>
            <a:spLocks noGrp="1"/>
          </p:cNvSpPr>
          <p:nvPr>
            <p:ph type="dt" sz="half" idx="10"/>
          </p:nvPr>
        </p:nvSpPr>
        <p:spPr>
          <a:xfrm>
            <a:off x="106680" y="6421996"/>
            <a:ext cx="962465" cy="365125"/>
          </a:xfrm>
          <a:prstGeom prst="rect">
            <a:avLst/>
          </a:prstGeom>
        </p:spPr>
        <p:txBody>
          <a:bodyPr/>
          <a:lstStyle/>
          <a:p>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6EA6D8CF-3CDE-4807-BCD2-C9F2B831AAA5}" type="slidenum">
              <a:rPr/>
              <a:t>‹#›</a:t>
            </a:fld>
            <a:endParaRPr/>
          </a:p>
        </p:txBody>
      </p:sp>
    </p:spTree>
    <p:extLst>
      <p:ext uri="{BB962C8B-B14F-4D97-AF65-F5344CB8AC3E}">
        <p14:creationId xmlns:p14="http://schemas.microsoft.com/office/powerpoint/2010/main" val="2109508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Two Pictures with Captio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3274" y="168177"/>
            <a:ext cx="11385452" cy="1203423"/>
          </a:xfrm>
        </p:spPr>
        <p:txBody>
          <a:bodyPr vert="horz" lIns="91440" tIns="45720" rIns="91440" bIns="45720" rtlCol="0" anchor="ctr">
            <a:normAutofit/>
          </a:bodyPr>
          <a:lstStyle>
            <a:lvl1pPr>
              <a:defRPr dirty="0"/>
            </a:lvl1pPr>
          </a:lstStyle>
          <a:p>
            <a:pPr lvl="0"/>
            <a:r>
              <a:rPr lang="en-US" dirty="0" smtClean="0"/>
              <a:t>CLICK TO EDIT MASTER TITLE STYLE</a:t>
            </a:r>
            <a:endParaRPr lang="en-US" dirty="0"/>
          </a:p>
        </p:txBody>
      </p:sp>
      <p:sp>
        <p:nvSpPr>
          <p:cNvPr id="3" name="Picture Placeholder 2"/>
          <p:cNvSpPr>
            <a:spLocks noGrp="1"/>
          </p:cNvSpPr>
          <p:nvPr>
            <p:ph type="pic" idx="1"/>
          </p:nvPr>
        </p:nvSpPr>
        <p:spPr>
          <a:xfrm>
            <a:off x="0" y="1371600"/>
            <a:ext cx="6006496" cy="3429000"/>
          </a:xfrm>
        </p:spPr>
        <p:txBody>
          <a:bodyPr tIns="365760"/>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615648" y="4953000"/>
            <a:ext cx="4775200" cy="1066800"/>
          </a:xfrm>
        </p:spPr>
        <p:txBody>
          <a:bodyPr/>
          <a:lstStyle>
            <a:lvl1pPr marL="0" indent="0">
              <a:lnSpc>
                <a:spcPct val="90000"/>
              </a:lnSpc>
              <a:spcBef>
                <a:spcPts val="0"/>
              </a:spcBef>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6EA6D8CF-3CDE-4807-BCD2-C9F2B831AAA5}" type="slidenum">
              <a:rPr/>
              <a:t>‹#›</a:t>
            </a:fld>
            <a:endParaRPr/>
          </a:p>
        </p:txBody>
      </p:sp>
      <p:sp>
        <p:nvSpPr>
          <p:cNvPr id="8" name="Picture Placeholder 2"/>
          <p:cNvSpPr>
            <a:spLocks noGrp="1"/>
          </p:cNvSpPr>
          <p:nvPr>
            <p:ph type="pic" idx="13"/>
          </p:nvPr>
        </p:nvSpPr>
        <p:spPr>
          <a:xfrm>
            <a:off x="6185504" y="1371600"/>
            <a:ext cx="6006496" cy="3429000"/>
          </a:xfrm>
        </p:spPr>
        <p:txBody>
          <a:bodyPr tIns="365760"/>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9" name="Text Placeholder 3"/>
          <p:cNvSpPr>
            <a:spLocks noGrp="1"/>
          </p:cNvSpPr>
          <p:nvPr>
            <p:ph type="body" sz="half" idx="14"/>
          </p:nvPr>
        </p:nvSpPr>
        <p:spPr>
          <a:xfrm>
            <a:off x="6807200" y="4953000"/>
            <a:ext cx="4775200" cy="1066800"/>
          </a:xfrm>
        </p:spPr>
        <p:txBody>
          <a:bodyPr/>
          <a:lstStyle>
            <a:lvl1pPr marL="0" indent="0">
              <a:lnSpc>
                <a:spcPct val="90000"/>
              </a:lnSpc>
              <a:spcBef>
                <a:spcPts val="0"/>
              </a:spcBef>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a:t>Click to edit Master text styles</a:t>
            </a:r>
          </a:p>
        </p:txBody>
      </p:sp>
    </p:spTree>
    <p:extLst>
      <p:ext uri="{BB962C8B-B14F-4D97-AF65-F5344CB8AC3E}">
        <p14:creationId xmlns:p14="http://schemas.microsoft.com/office/powerpoint/2010/main" val="2475571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Three Pictures with Captio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3274" y="168177"/>
            <a:ext cx="11385452" cy="1203423"/>
          </a:xfrm>
        </p:spPr>
        <p:txBody>
          <a:bodyPr vert="horz" lIns="91440" tIns="45720" rIns="91440" bIns="45720" rtlCol="0" anchor="ctr">
            <a:normAutofit/>
          </a:bodyPr>
          <a:lstStyle>
            <a:lvl1pPr>
              <a:defRPr dirty="0"/>
            </a:lvl1pPr>
          </a:lstStyle>
          <a:p>
            <a:pPr lvl="0"/>
            <a:r>
              <a:rPr lang="en-US" dirty="0" smtClean="0"/>
              <a:t>CLICK TO EDIT MASTER TITLE STYLE</a:t>
            </a:r>
            <a:endParaRPr lang="en-US" dirty="0"/>
          </a:p>
        </p:txBody>
      </p:sp>
      <p:sp>
        <p:nvSpPr>
          <p:cNvPr id="3" name="Picture Placeholder 2"/>
          <p:cNvSpPr>
            <a:spLocks noGrp="1"/>
          </p:cNvSpPr>
          <p:nvPr>
            <p:ph type="pic" idx="1"/>
          </p:nvPr>
        </p:nvSpPr>
        <p:spPr>
          <a:xfrm>
            <a:off x="0" y="1371600"/>
            <a:ext cx="3962400" cy="3429000"/>
          </a:xfrm>
        </p:spPr>
        <p:txBody>
          <a:bodyPr tIns="365760"/>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609600" y="4953000"/>
            <a:ext cx="2743200" cy="1066800"/>
          </a:xfrm>
        </p:spPr>
        <p:txBody>
          <a:bodyPr/>
          <a:lstStyle>
            <a:lvl1pPr marL="0" indent="0">
              <a:lnSpc>
                <a:spcPct val="90000"/>
              </a:lnSpc>
              <a:spcBef>
                <a:spcPts val="0"/>
              </a:spcBef>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6EA6D8CF-3CDE-4807-BCD2-C9F2B831AAA5}" type="slidenum">
              <a:rPr/>
              <a:t>‹#›</a:t>
            </a:fld>
            <a:endParaRPr/>
          </a:p>
        </p:txBody>
      </p:sp>
      <p:sp>
        <p:nvSpPr>
          <p:cNvPr id="8" name="Picture Placeholder 2"/>
          <p:cNvSpPr>
            <a:spLocks noGrp="1"/>
          </p:cNvSpPr>
          <p:nvPr>
            <p:ph type="pic" idx="13"/>
          </p:nvPr>
        </p:nvSpPr>
        <p:spPr>
          <a:xfrm>
            <a:off x="4114801" y="1371600"/>
            <a:ext cx="3962400" cy="3429000"/>
          </a:xfrm>
        </p:spPr>
        <p:txBody>
          <a:bodyPr tIns="365760"/>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9" name="Text Placeholder 3"/>
          <p:cNvSpPr>
            <a:spLocks noGrp="1"/>
          </p:cNvSpPr>
          <p:nvPr>
            <p:ph type="body" sz="half" idx="14"/>
          </p:nvPr>
        </p:nvSpPr>
        <p:spPr>
          <a:xfrm>
            <a:off x="4724401" y="4953000"/>
            <a:ext cx="2743200" cy="1066800"/>
          </a:xfrm>
        </p:spPr>
        <p:txBody>
          <a:bodyPr/>
          <a:lstStyle>
            <a:lvl1pPr marL="0" indent="0">
              <a:lnSpc>
                <a:spcPct val="90000"/>
              </a:lnSpc>
              <a:spcBef>
                <a:spcPts val="0"/>
              </a:spcBef>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a:t>Click to edit Master text styles</a:t>
            </a:r>
          </a:p>
        </p:txBody>
      </p:sp>
      <p:sp>
        <p:nvSpPr>
          <p:cNvPr id="10" name="Picture Placeholder 2"/>
          <p:cNvSpPr>
            <a:spLocks noGrp="1"/>
          </p:cNvSpPr>
          <p:nvPr>
            <p:ph type="pic" idx="15"/>
          </p:nvPr>
        </p:nvSpPr>
        <p:spPr>
          <a:xfrm>
            <a:off x="8229600" y="1371600"/>
            <a:ext cx="3962400" cy="3429000"/>
          </a:xfrm>
        </p:spPr>
        <p:txBody>
          <a:bodyPr tIns="365760"/>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11" name="Text Placeholder 3"/>
          <p:cNvSpPr>
            <a:spLocks noGrp="1"/>
          </p:cNvSpPr>
          <p:nvPr>
            <p:ph type="body" sz="half" idx="16"/>
          </p:nvPr>
        </p:nvSpPr>
        <p:spPr>
          <a:xfrm>
            <a:off x="8839200" y="4953000"/>
            <a:ext cx="2743200" cy="1066800"/>
          </a:xfrm>
        </p:spPr>
        <p:txBody>
          <a:bodyPr/>
          <a:lstStyle>
            <a:lvl1pPr marL="0" indent="0">
              <a:lnSpc>
                <a:spcPct val="90000"/>
              </a:lnSpc>
              <a:spcBef>
                <a:spcPts val="0"/>
              </a:spcBef>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a:t>Click to edit Master text styles</a:t>
            </a:r>
          </a:p>
        </p:txBody>
      </p:sp>
    </p:spTree>
    <p:extLst>
      <p:ext uri="{BB962C8B-B14F-4D97-AF65-F5344CB8AC3E}">
        <p14:creationId xmlns:p14="http://schemas.microsoft.com/office/powerpoint/2010/main" val="2442146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iPad Mini with Captio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6EA6D8CF-3CDE-4807-BCD2-C9F2B831AAA5}" type="slidenum">
              <a:rPr/>
              <a:pPr/>
              <a:t>‹#›</a:t>
            </a:fld>
            <a:endParaRPr/>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r="-39" b="-20"/>
          <a:stretch/>
        </p:blipFill>
        <p:spPr>
          <a:xfrm rot="16200000">
            <a:off x="1742825" y="-1064568"/>
            <a:ext cx="5595471" cy="8144566"/>
          </a:xfrm>
          <a:prstGeom prst="rect">
            <a:avLst/>
          </a:prstGeom>
        </p:spPr>
      </p:pic>
      <p:sp>
        <p:nvSpPr>
          <p:cNvPr id="7" name="Picture Placeholder 9"/>
          <p:cNvSpPr>
            <a:spLocks noGrp="1"/>
          </p:cNvSpPr>
          <p:nvPr>
            <p:ph type="pic" sz="quarter" idx="13"/>
          </p:nvPr>
        </p:nvSpPr>
        <p:spPr>
          <a:xfrm>
            <a:off x="1438174" y="677823"/>
            <a:ext cx="6207153" cy="4663284"/>
          </a:xfrm>
          <a:solidFill>
            <a:schemeClr val="bg1"/>
          </a:solidFill>
          <a:ln>
            <a:noFill/>
          </a:ln>
          <a:effectLst/>
        </p:spPr>
        <p:txBody>
          <a:bodyPr tIns="457200"/>
          <a:lstStyle>
            <a:lvl1pPr marL="0" indent="0" algn="ctr">
              <a:buNone/>
              <a:defRPr sz="1400"/>
            </a:lvl1pPr>
          </a:lstStyle>
          <a:p>
            <a:r>
              <a:rPr lang="en-US"/>
              <a:t>Drag picture to placeholder or click icon to add</a:t>
            </a:r>
            <a:endParaRPr/>
          </a:p>
        </p:txBody>
      </p:sp>
      <p:sp>
        <p:nvSpPr>
          <p:cNvPr id="8" name="Text Placeholder 3"/>
          <p:cNvSpPr>
            <a:spLocks noGrp="1"/>
          </p:cNvSpPr>
          <p:nvPr>
            <p:ph type="body" sz="half" idx="2"/>
          </p:nvPr>
        </p:nvSpPr>
        <p:spPr>
          <a:xfrm>
            <a:off x="8763696" y="2300251"/>
            <a:ext cx="2836653" cy="1447800"/>
          </a:xfrm>
        </p:spPr>
        <p:txBody>
          <a:bodyPr anchor="ctr"/>
          <a:lstStyle>
            <a:lvl1pPr marL="0" indent="0">
              <a:lnSpc>
                <a:spcPct val="90000"/>
              </a:lnSpc>
              <a:spcBef>
                <a:spcPts val="0"/>
              </a:spcBef>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a:t>Click to edit Master text styles</a:t>
            </a:r>
          </a:p>
        </p:txBody>
      </p:sp>
    </p:spTree>
    <p:extLst>
      <p:ext uri="{BB962C8B-B14F-4D97-AF65-F5344CB8AC3E}">
        <p14:creationId xmlns:p14="http://schemas.microsoft.com/office/powerpoint/2010/main" val="2216582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MacBook Pro with Caption">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1289" y="452354"/>
            <a:ext cx="9027707" cy="5079999"/>
          </a:xfrm>
          <a:prstGeom prst="rect">
            <a:avLst/>
          </a:prstGeom>
        </p:spPr>
      </p:pic>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6EA6D8CF-3CDE-4807-BCD2-C9F2B831AAA5}" type="slidenum">
              <a:rPr/>
              <a:pPr/>
              <a:t>‹#›</a:t>
            </a:fld>
            <a:endParaRPr/>
          </a:p>
        </p:txBody>
      </p:sp>
      <p:sp>
        <p:nvSpPr>
          <p:cNvPr id="7" name="Picture Placeholder 9"/>
          <p:cNvSpPr>
            <a:spLocks noGrp="1"/>
          </p:cNvSpPr>
          <p:nvPr>
            <p:ph type="pic" sz="quarter" idx="13"/>
          </p:nvPr>
        </p:nvSpPr>
        <p:spPr>
          <a:xfrm>
            <a:off x="1791168" y="796049"/>
            <a:ext cx="6376265" cy="4024311"/>
          </a:xfrm>
          <a:solidFill>
            <a:schemeClr val="bg1"/>
          </a:solidFill>
          <a:ln>
            <a:noFill/>
          </a:ln>
          <a:effectLst/>
        </p:spPr>
        <p:txBody>
          <a:bodyPr tIns="457200"/>
          <a:lstStyle>
            <a:lvl1pPr marL="0" indent="0" algn="ctr">
              <a:buNone/>
              <a:defRPr sz="1400"/>
            </a:lvl1pPr>
          </a:lstStyle>
          <a:p>
            <a:r>
              <a:rPr lang="en-US"/>
              <a:t>Drag picture to placeholder or click icon to add</a:t>
            </a:r>
            <a:endParaRPr/>
          </a:p>
        </p:txBody>
      </p:sp>
      <p:sp>
        <p:nvSpPr>
          <p:cNvPr id="8" name="Text Placeholder 3"/>
          <p:cNvSpPr>
            <a:spLocks noGrp="1"/>
          </p:cNvSpPr>
          <p:nvPr>
            <p:ph type="body" sz="half" idx="2"/>
          </p:nvPr>
        </p:nvSpPr>
        <p:spPr>
          <a:xfrm>
            <a:off x="8763696" y="2370053"/>
            <a:ext cx="2836653" cy="1447800"/>
          </a:xfrm>
        </p:spPr>
        <p:txBody>
          <a:bodyPr anchor="ctr"/>
          <a:lstStyle>
            <a:lvl1pPr marL="0" indent="0">
              <a:lnSpc>
                <a:spcPct val="90000"/>
              </a:lnSpc>
              <a:spcBef>
                <a:spcPts val="0"/>
              </a:spcBef>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a:t>Click to edit Master text styles</a:t>
            </a:r>
          </a:p>
        </p:txBody>
      </p:sp>
    </p:spTree>
    <p:extLst>
      <p:ext uri="{BB962C8B-B14F-4D97-AF65-F5344CB8AC3E}">
        <p14:creationId xmlns:p14="http://schemas.microsoft.com/office/powerpoint/2010/main" val="945271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urface Book with Caption">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636" y="126579"/>
            <a:ext cx="8459346" cy="5930159"/>
          </a:xfrm>
          <a:prstGeom prst="rect">
            <a:avLst/>
          </a:prstGeom>
        </p:spPr>
      </p:pic>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6EA6D8CF-3CDE-4807-BCD2-C9F2B831AAA5}" type="slidenum">
              <a:rPr/>
              <a:pPr/>
              <a:t>‹#›</a:t>
            </a:fld>
            <a:endParaRPr/>
          </a:p>
        </p:txBody>
      </p:sp>
      <p:sp>
        <p:nvSpPr>
          <p:cNvPr id="7" name="Picture Placeholder 9"/>
          <p:cNvSpPr>
            <a:spLocks noGrp="1"/>
          </p:cNvSpPr>
          <p:nvPr>
            <p:ph type="pic" sz="quarter" idx="13"/>
          </p:nvPr>
        </p:nvSpPr>
        <p:spPr>
          <a:xfrm>
            <a:off x="1832452" y="516998"/>
            <a:ext cx="5653766" cy="3770470"/>
          </a:xfrm>
          <a:solidFill>
            <a:schemeClr val="bg1"/>
          </a:solidFill>
          <a:ln>
            <a:noFill/>
          </a:ln>
          <a:effectLst/>
        </p:spPr>
        <p:txBody>
          <a:bodyPr tIns="457200"/>
          <a:lstStyle>
            <a:lvl1pPr marL="0" indent="0" algn="ctr">
              <a:buNone/>
              <a:defRPr sz="1400"/>
            </a:lvl1pPr>
          </a:lstStyle>
          <a:p>
            <a:r>
              <a:rPr lang="en-US"/>
              <a:t>Drag picture to placeholder or click icon to add</a:t>
            </a:r>
            <a:endParaRPr/>
          </a:p>
        </p:txBody>
      </p:sp>
      <p:sp>
        <p:nvSpPr>
          <p:cNvPr id="8" name="Text Placeholder 3"/>
          <p:cNvSpPr>
            <a:spLocks noGrp="1"/>
          </p:cNvSpPr>
          <p:nvPr>
            <p:ph type="body" sz="half" idx="2"/>
          </p:nvPr>
        </p:nvSpPr>
        <p:spPr>
          <a:xfrm>
            <a:off x="8149431" y="1956451"/>
            <a:ext cx="3432811" cy="1318986"/>
          </a:xfrm>
        </p:spPr>
        <p:txBody>
          <a:bodyPr anchor="ctr"/>
          <a:lstStyle>
            <a:lvl1pPr marL="0" indent="0">
              <a:lnSpc>
                <a:spcPct val="90000"/>
              </a:lnSpc>
              <a:spcBef>
                <a:spcPts val="0"/>
              </a:spcBef>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a:t>Click to edit Master text styles</a:t>
            </a:r>
          </a:p>
        </p:txBody>
      </p:sp>
    </p:spTree>
    <p:extLst>
      <p:ext uri="{BB962C8B-B14F-4D97-AF65-F5344CB8AC3E}">
        <p14:creationId xmlns:p14="http://schemas.microsoft.com/office/powerpoint/2010/main" val="380621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iPhone 6 with Text">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6007" y="112713"/>
            <a:ext cx="3689922" cy="6464301"/>
          </a:xfrm>
          <a:prstGeom prst="rect">
            <a:avLst/>
          </a:prstGeom>
        </p:spPr>
      </p:pic>
      <p:sp>
        <p:nvSpPr>
          <p:cNvPr id="2" name="Title 1"/>
          <p:cNvSpPr>
            <a:spLocks noGrp="1"/>
          </p:cNvSpPr>
          <p:nvPr>
            <p:ph type="title" hasCustomPrompt="1"/>
          </p:nvPr>
        </p:nvSpPr>
        <p:spPr>
          <a:xfrm>
            <a:off x="609600" y="330200"/>
            <a:ext cx="6402626" cy="8128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09600" y="1371600"/>
            <a:ext cx="6402626" cy="46482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6EA6D8CF-3CDE-4807-BCD2-C9F2B831AAA5}" type="slidenum">
              <a:rPr/>
              <a:t>‹#›</a:t>
            </a:fld>
            <a:endParaRPr/>
          </a:p>
        </p:txBody>
      </p:sp>
      <p:sp>
        <p:nvSpPr>
          <p:cNvPr id="10" name="Picture Placeholder 9"/>
          <p:cNvSpPr>
            <a:spLocks noGrp="1"/>
          </p:cNvSpPr>
          <p:nvPr>
            <p:ph type="pic" sz="quarter" idx="13"/>
          </p:nvPr>
        </p:nvSpPr>
        <p:spPr>
          <a:xfrm>
            <a:off x="7948301" y="1307306"/>
            <a:ext cx="2300887" cy="4090194"/>
          </a:xfrm>
          <a:solidFill>
            <a:schemeClr val="bg1"/>
          </a:solidFill>
          <a:ln>
            <a:noFill/>
          </a:ln>
          <a:effectLst/>
        </p:spPr>
        <p:txBody>
          <a:bodyPr tIns="457200"/>
          <a:lstStyle>
            <a:lvl1pPr marL="0" indent="0" algn="ctr">
              <a:buNone/>
              <a:defRPr sz="1400"/>
            </a:lvl1pPr>
          </a:lstStyle>
          <a:p>
            <a:r>
              <a:rPr lang="en-US"/>
              <a:t>Drag picture to placeholder or click icon to add</a:t>
            </a:r>
            <a:endParaRPr/>
          </a:p>
        </p:txBody>
      </p:sp>
    </p:spTree>
    <p:extLst>
      <p:ext uri="{BB962C8B-B14F-4D97-AF65-F5344CB8AC3E}">
        <p14:creationId xmlns:p14="http://schemas.microsoft.com/office/powerpoint/2010/main" val="3032411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Nexus 6P with Text">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0581" y="402091"/>
            <a:ext cx="3112750" cy="6025699"/>
          </a:xfrm>
          <a:prstGeom prst="rect">
            <a:avLst/>
          </a:prstGeom>
        </p:spPr>
      </p:pic>
      <p:sp>
        <p:nvSpPr>
          <p:cNvPr id="2" name="Title 1"/>
          <p:cNvSpPr>
            <a:spLocks noGrp="1"/>
          </p:cNvSpPr>
          <p:nvPr>
            <p:ph type="title" hasCustomPrompt="1"/>
          </p:nvPr>
        </p:nvSpPr>
        <p:spPr>
          <a:xfrm>
            <a:off x="609600" y="330200"/>
            <a:ext cx="6402626" cy="8128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09600" y="1371600"/>
            <a:ext cx="6402626" cy="46482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6EA6D8CF-3CDE-4807-BCD2-C9F2B831AAA5}" type="slidenum">
              <a:rPr/>
              <a:t>‹#›</a:t>
            </a:fld>
            <a:endParaRPr/>
          </a:p>
        </p:txBody>
      </p:sp>
      <p:sp>
        <p:nvSpPr>
          <p:cNvPr id="10" name="Picture Placeholder 9"/>
          <p:cNvSpPr>
            <a:spLocks noGrp="1"/>
          </p:cNvSpPr>
          <p:nvPr>
            <p:ph type="pic" sz="quarter" idx="13"/>
          </p:nvPr>
        </p:nvSpPr>
        <p:spPr>
          <a:xfrm>
            <a:off x="7893519" y="1240632"/>
            <a:ext cx="2410452" cy="4261104"/>
          </a:xfrm>
          <a:solidFill>
            <a:schemeClr val="bg1"/>
          </a:solidFill>
          <a:ln>
            <a:noFill/>
          </a:ln>
          <a:effectLst/>
        </p:spPr>
        <p:txBody>
          <a:bodyPr tIns="457200"/>
          <a:lstStyle>
            <a:lvl1pPr marL="0" indent="0" algn="ctr">
              <a:buNone/>
              <a:defRPr sz="1400"/>
            </a:lvl1pPr>
          </a:lstStyle>
          <a:p>
            <a:r>
              <a:rPr lang="en-US"/>
              <a:t>Drag picture to placeholder or click icon to add</a:t>
            </a:r>
            <a:endParaRPr/>
          </a:p>
        </p:txBody>
      </p:sp>
    </p:spTree>
    <p:extLst>
      <p:ext uri="{BB962C8B-B14F-4D97-AF65-F5344CB8AC3E}">
        <p14:creationId xmlns:p14="http://schemas.microsoft.com/office/powerpoint/2010/main" val="3847855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Name/Pic/Titl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60783" y="345444"/>
            <a:ext cx="2179779" cy="512889"/>
          </a:xfrm>
          <a:prstGeom prst="rect">
            <a:avLst/>
          </a:prstGeom>
        </p:spPr>
      </p:pic>
      <p:sp>
        <p:nvSpPr>
          <p:cNvPr id="2" name="Title 1"/>
          <p:cNvSpPr>
            <a:spLocks noGrp="1"/>
          </p:cNvSpPr>
          <p:nvPr>
            <p:ph type="ctrTitle" hasCustomPrompt="1"/>
          </p:nvPr>
        </p:nvSpPr>
        <p:spPr>
          <a:xfrm>
            <a:off x="4831492" y="1394338"/>
            <a:ext cx="7109070" cy="1466665"/>
          </a:xfrm>
        </p:spPr>
        <p:txBody>
          <a:bodyPr anchor="b">
            <a:noAutofit/>
          </a:bodyPr>
          <a:lstStyle>
            <a:lvl1pPr algn="l">
              <a:defRPr sz="6000" b="1">
                <a:solidFill>
                  <a:schemeClr val="accent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831492" y="2806505"/>
            <a:ext cx="7109070" cy="890245"/>
          </a:xfrm>
        </p:spPr>
        <p:txBody>
          <a:bodyPr>
            <a:normAutofit/>
          </a:bodyPr>
          <a:lstStyle>
            <a:lvl1pPr marL="0" indent="0" algn="l">
              <a:buNone/>
              <a:defRPr sz="32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23DA8C-F02E-4FFF-809F-19DCFE666E16}" type="slidenum">
              <a:rPr lang="en-US" smtClean="0"/>
              <a:t>‹#›</a:t>
            </a:fld>
            <a:endParaRPr lang="en-US"/>
          </a:p>
        </p:txBody>
      </p:sp>
      <p:sp>
        <p:nvSpPr>
          <p:cNvPr id="9" name="Picture Placeholder 8"/>
          <p:cNvSpPr>
            <a:spLocks noGrp="1"/>
          </p:cNvSpPr>
          <p:nvPr>
            <p:ph type="pic" sz="quarter" idx="13"/>
          </p:nvPr>
        </p:nvSpPr>
        <p:spPr>
          <a:xfrm>
            <a:off x="1336609" y="1111250"/>
            <a:ext cx="2786063" cy="2786063"/>
          </a:xfrm>
          <a:ln w="3175">
            <a:solidFill>
              <a:schemeClr val="accent1"/>
            </a:solidFill>
          </a:ln>
          <a:effectLst>
            <a:glow rad="38100">
              <a:schemeClr val="accent1">
                <a:alpha val="17000"/>
              </a:schemeClr>
            </a:glow>
            <a:outerShdw blurRad="50800" dist="38100" dir="2700000" algn="tl" rotWithShape="0">
              <a:prstClr val="black">
                <a:alpha val="40000"/>
              </a:prstClr>
            </a:outerShdw>
          </a:effectLst>
        </p:spPr>
        <p:txBody>
          <a:bodyPr/>
          <a:lstStyle/>
          <a:p>
            <a:endParaRPr lang="en-US" dirty="0"/>
          </a:p>
        </p:txBody>
      </p:sp>
    </p:spTree>
    <p:extLst>
      <p:ext uri="{BB962C8B-B14F-4D97-AF65-F5344CB8AC3E}">
        <p14:creationId xmlns:p14="http://schemas.microsoft.com/office/powerpoint/2010/main" val="1858283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Slide">
    <p:bg>
      <p:bgPr>
        <a:solidFill>
          <a:srgbClr val="008080"/>
        </a:solidFill>
        <a:effectLst/>
      </p:bgPr>
    </p:bg>
    <p:spTree>
      <p:nvGrpSpPr>
        <p:cNvPr id="1" name=""/>
        <p:cNvGrpSpPr/>
        <p:nvPr/>
      </p:nvGrpSpPr>
      <p:grpSpPr>
        <a:xfrm>
          <a:off x="0" y="0"/>
          <a:ext cx="0" cy="0"/>
          <a:chOff x="0" y="0"/>
          <a:chExt cx="0" cy="0"/>
        </a:xfrm>
      </p:grpSpPr>
      <p:pic>
        <p:nvPicPr>
          <p:cNvPr id="3" name="Picture 13" descr="masthead"/>
          <p:cNvPicPr>
            <a:picLocks noChangeAspect="1" noChangeArrowheads="1"/>
          </p:cNvPicPr>
          <p:nvPr userDrawn="1"/>
        </p:nvPicPr>
        <p:blipFill>
          <a:blip r:embed="rId2" cstate="print"/>
          <a:srcRect/>
          <a:stretch>
            <a:fillRect/>
          </a:stretch>
        </p:blipFill>
        <p:spPr bwMode="auto">
          <a:xfrm>
            <a:off x="0" y="5257800"/>
            <a:ext cx="12192000" cy="1600200"/>
          </a:xfrm>
          <a:prstGeom prst="rect">
            <a:avLst/>
          </a:prstGeom>
          <a:noFill/>
          <a:ln w="9525">
            <a:noFill/>
            <a:miter lim="800000"/>
            <a:headEnd/>
            <a:tailEnd/>
          </a:ln>
        </p:spPr>
      </p:pic>
      <p:grpSp>
        <p:nvGrpSpPr>
          <p:cNvPr id="4" name="Group 9"/>
          <p:cNvGrpSpPr>
            <a:grpSpLocks/>
          </p:cNvGrpSpPr>
          <p:nvPr userDrawn="1"/>
        </p:nvGrpSpPr>
        <p:grpSpPr bwMode="auto">
          <a:xfrm>
            <a:off x="0" y="4133850"/>
            <a:ext cx="12192000" cy="1123950"/>
            <a:chOff x="0" y="4133850"/>
            <a:chExt cx="9144000" cy="1123950"/>
          </a:xfrm>
        </p:grpSpPr>
        <p:sp>
          <p:nvSpPr>
            <p:cNvPr id="5" name="Rectangle 4"/>
            <p:cNvSpPr/>
            <p:nvPr userDrawn="1"/>
          </p:nvSpPr>
          <p:spPr>
            <a:xfrm>
              <a:off x="0" y="4267200"/>
              <a:ext cx="91440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aseline="0" dirty="0"/>
            </a:p>
          </p:txBody>
        </p:sp>
        <p:sp>
          <p:nvSpPr>
            <p:cNvPr id="6" name="Rectangle 5"/>
            <p:cNvSpPr/>
            <p:nvPr userDrawn="1"/>
          </p:nvSpPr>
          <p:spPr>
            <a:xfrm>
              <a:off x="0" y="4133850"/>
              <a:ext cx="9144000" cy="133350"/>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aseline="0" dirty="0"/>
            </a:p>
          </p:txBody>
        </p:sp>
        <p:pic>
          <p:nvPicPr>
            <p:cNvPr id="7" name="Picture 8" descr="Hi res NEMA logo - teal - large.jpg"/>
            <p:cNvPicPr>
              <a:picLocks noChangeAspect="1"/>
            </p:cNvPicPr>
            <p:nvPr userDrawn="1"/>
          </p:nvPicPr>
          <p:blipFill>
            <a:blip r:embed="rId3" cstate="print"/>
            <a:srcRect/>
            <a:stretch>
              <a:fillRect/>
            </a:stretch>
          </p:blipFill>
          <p:spPr bwMode="auto">
            <a:xfrm>
              <a:off x="371475" y="4525963"/>
              <a:ext cx="1609725" cy="412750"/>
            </a:xfrm>
            <a:prstGeom prst="rect">
              <a:avLst/>
            </a:prstGeom>
            <a:noFill/>
            <a:ln w="9525">
              <a:noFill/>
              <a:miter lim="800000"/>
              <a:headEnd/>
              <a:tailEnd/>
            </a:ln>
          </p:spPr>
        </p:pic>
        <p:sp>
          <p:nvSpPr>
            <p:cNvPr id="8" name="Rectangle 26"/>
            <p:cNvSpPr>
              <a:spLocks noChangeArrowheads="1"/>
            </p:cNvSpPr>
            <p:nvPr userDrawn="1"/>
          </p:nvSpPr>
          <p:spPr bwMode="auto">
            <a:xfrm>
              <a:off x="2133600" y="4635500"/>
              <a:ext cx="664527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nchor="ct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defRPr/>
              </a:pPr>
              <a:r>
                <a:rPr lang="en-US" altLang="en-US" sz="1400" b="1" baseline="0" dirty="0" smtClean="0">
                  <a:solidFill>
                    <a:srgbClr val="387A7C"/>
                  </a:solidFill>
                  <a:latin typeface="Calibri" pitchFamily="34" charset="0"/>
                </a:rPr>
                <a:t>The Association of Electrical Equipment and Medical Imaging Manufacturers   </a:t>
              </a:r>
            </a:p>
          </p:txBody>
        </p:sp>
      </p:grpSp>
      <p:sp>
        <p:nvSpPr>
          <p:cNvPr id="2" name="Title 1"/>
          <p:cNvSpPr>
            <a:spLocks noGrp="1"/>
          </p:cNvSpPr>
          <p:nvPr>
            <p:ph type="ctrTitle"/>
          </p:nvPr>
        </p:nvSpPr>
        <p:spPr>
          <a:xfrm>
            <a:off x="1625600" y="2971801"/>
            <a:ext cx="10261600" cy="1146175"/>
          </a:xfrm>
        </p:spPr>
        <p:txBody>
          <a:bodyPr>
            <a:normAutofit/>
          </a:bodyPr>
          <a:lstStyle>
            <a:lvl1pPr algn="r">
              <a:defRPr sz="360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209163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17203" y="1875692"/>
            <a:ext cx="10923360" cy="1594965"/>
          </a:xfrm>
        </p:spPr>
        <p:txBody>
          <a:bodyPr anchor="b">
            <a:noAutofit/>
          </a:bodyPr>
          <a:lstStyle>
            <a:lvl1pPr algn="l">
              <a:defRPr sz="8000">
                <a:solidFill>
                  <a:schemeClr val="accent1"/>
                </a:solidFil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1017203" y="3429000"/>
            <a:ext cx="10923359" cy="1147982"/>
          </a:xfrm>
        </p:spPr>
        <p:txBody>
          <a:bodyPr>
            <a:normAutofit/>
          </a:bodyPr>
          <a:lstStyle>
            <a:lvl1pPr marL="0" indent="0" algn="l">
              <a:buNone/>
              <a:defRPr sz="32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23DA8C-F02E-4FFF-809F-19DCFE666E16}" type="slidenum">
              <a:rPr lang="en-US" smtClean="0"/>
              <a:t>‹#›</a:t>
            </a:fld>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60783" y="345444"/>
            <a:ext cx="2179779" cy="512889"/>
          </a:xfrm>
          <a:prstGeom prst="rect">
            <a:avLst/>
          </a:prstGeom>
        </p:spPr>
      </p:pic>
    </p:spTree>
    <p:extLst>
      <p:ext uri="{BB962C8B-B14F-4D97-AF65-F5344CB8AC3E}">
        <p14:creationId xmlns:p14="http://schemas.microsoft.com/office/powerpoint/2010/main" val="2054853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23DA8C-F02E-4FFF-809F-19DCFE666E16}" type="slidenum">
              <a:rPr lang="en-US" smtClean="0"/>
              <a:t>‹#›</a:t>
            </a:fld>
            <a:endParaRPr lang="en-US"/>
          </a:p>
        </p:txBody>
      </p:sp>
    </p:spTree>
    <p:extLst>
      <p:ext uri="{BB962C8B-B14F-4D97-AF65-F5344CB8AC3E}">
        <p14:creationId xmlns:p14="http://schemas.microsoft.com/office/powerpoint/2010/main" val="2554640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Half Frame 8"/>
          <p:cNvSpPr/>
          <p:nvPr userDrawn="1"/>
        </p:nvSpPr>
        <p:spPr>
          <a:xfrm rot="8100000">
            <a:off x="-7167519" y="-994992"/>
            <a:ext cx="8302752" cy="8302754"/>
          </a:xfrm>
          <a:prstGeom prst="halfFrame">
            <a:avLst>
              <a:gd name="adj1" fmla="val 18833"/>
              <a:gd name="adj2" fmla="val 20833"/>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hasCustomPrompt="1"/>
          </p:nvPr>
        </p:nvSpPr>
        <p:spPr>
          <a:xfrm>
            <a:off x="3073078" y="1709738"/>
            <a:ext cx="7535119" cy="2167819"/>
          </a:xfrm>
        </p:spPr>
        <p:txBody>
          <a:bodyPr anchor="b"/>
          <a:lstStyle>
            <a:lvl1pPr>
              <a:lnSpc>
                <a:spcPct val="70000"/>
              </a:lnSpc>
              <a:defRPr sz="6000" b="1">
                <a:solidFill>
                  <a:schemeClr val="accent1"/>
                </a:solidFill>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3073078" y="3918131"/>
            <a:ext cx="7535119" cy="1140005"/>
          </a:xfrm>
        </p:spPr>
        <p:txBody>
          <a:bodyPr/>
          <a:lstStyle>
            <a:lvl1pPr marL="0" indent="0">
              <a:buNone/>
              <a:defRPr sz="2400" b="1">
                <a:solidFill>
                  <a:schemeClr val="accent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10" name="Half Frame 9"/>
          <p:cNvSpPr/>
          <p:nvPr userDrawn="1"/>
        </p:nvSpPr>
        <p:spPr>
          <a:xfrm rot="8100000">
            <a:off x="-7167519" y="-4205386"/>
            <a:ext cx="8302752" cy="8302754"/>
          </a:xfrm>
          <a:prstGeom prst="halfFrame">
            <a:avLst>
              <a:gd name="adj1" fmla="val 18833"/>
              <a:gd name="adj2" fmla="val 20833"/>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Half Frame 10"/>
          <p:cNvSpPr/>
          <p:nvPr userDrawn="1"/>
        </p:nvSpPr>
        <p:spPr>
          <a:xfrm rot="8100000">
            <a:off x="-7167519" y="2706623"/>
            <a:ext cx="8302752" cy="8302754"/>
          </a:xfrm>
          <a:prstGeom prst="halfFrame">
            <a:avLst>
              <a:gd name="adj1" fmla="val 18833"/>
              <a:gd name="adj2" fmla="val 20833"/>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Half Frame 11"/>
          <p:cNvSpPr/>
          <p:nvPr userDrawn="1"/>
        </p:nvSpPr>
        <p:spPr>
          <a:xfrm rot="8100000">
            <a:off x="4418738" y="-994991"/>
            <a:ext cx="8302752" cy="8302754"/>
          </a:xfrm>
          <a:prstGeom prst="halfFrame">
            <a:avLst>
              <a:gd name="adj1" fmla="val 18833"/>
              <a:gd name="adj2" fmla="val 20833"/>
            </a:avLst>
          </a:prstGeom>
          <a:solidFill>
            <a:schemeClr val="accent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23DA8C-F02E-4FFF-809F-19DCFE666E16}" type="slidenum">
              <a:rPr lang="en-US" smtClean="0"/>
              <a:t>‹#›</a:t>
            </a:fld>
            <a:endParaRPr lang="en-US"/>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99569" y="5935836"/>
            <a:ext cx="1560802" cy="367248"/>
          </a:xfrm>
          <a:prstGeom prst="rect">
            <a:avLst/>
          </a:prstGeom>
        </p:spPr>
      </p:pic>
    </p:spTree>
    <p:extLst>
      <p:ext uri="{BB962C8B-B14F-4D97-AF65-F5344CB8AC3E}">
        <p14:creationId xmlns:p14="http://schemas.microsoft.com/office/powerpoint/2010/main" val="2266976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vert="horz" lIns="91440" tIns="45720" rIns="91440" bIns="45720" rtlCol="0" anchor="ctr">
            <a:normAutofit/>
          </a:bodyPr>
          <a:lstStyle>
            <a:lvl1pPr>
              <a:defRPr lang="en-US"/>
            </a:lvl1pPr>
          </a:lstStyle>
          <a:p>
            <a:pPr lvl="0"/>
            <a:r>
              <a:rPr lang="en-US" dirty="0" smtClean="0"/>
              <a:t>CLICK TO EDIT MASTER TITLE STYLE</a:t>
            </a:r>
            <a:endParaRPr lang="en-US" dirty="0"/>
          </a:p>
        </p:txBody>
      </p:sp>
      <p:sp>
        <p:nvSpPr>
          <p:cNvPr id="3" name="Content Placeholder 2"/>
          <p:cNvSpPr>
            <a:spLocks noGrp="1"/>
          </p:cNvSpPr>
          <p:nvPr>
            <p:ph sz="half" idx="1"/>
          </p:nvPr>
        </p:nvSpPr>
        <p:spPr>
          <a:xfrm>
            <a:off x="838200" y="1493740"/>
            <a:ext cx="5181600" cy="396473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2200" y="1493740"/>
            <a:ext cx="5181600" cy="39647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23DA8C-F02E-4FFF-809F-19DCFE666E16}" type="slidenum">
              <a:rPr lang="en-US" smtClean="0"/>
              <a:t>‹#›</a:t>
            </a:fld>
            <a:endParaRPr lang="en-US"/>
          </a:p>
        </p:txBody>
      </p:sp>
    </p:spTree>
    <p:extLst>
      <p:ext uri="{BB962C8B-B14F-4D97-AF65-F5344CB8AC3E}">
        <p14:creationId xmlns:p14="http://schemas.microsoft.com/office/powerpoint/2010/main" val="1015813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5"/>
            <a:ext cx="10515600" cy="1325563"/>
          </a:xfrm>
        </p:spPr>
        <p:txBody>
          <a:bodyPr vert="horz" lIns="91440" tIns="45720" rIns="91440" bIns="45720" rtlCol="0" anchor="ctr">
            <a:normAutofit/>
          </a:bodyPr>
          <a:lstStyle>
            <a:lvl1pPr>
              <a:defRPr lang="en-US"/>
            </a:lvl1pPr>
          </a:lstStyle>
          <a:p>
            <a:pPr lvl="0"/>
            <a:r>
              <a:rPr lang="en-US" dirty="0" smtClean="0"/>
              <a:t>CLICK TO EDIT MASTER TITLE STYLE</a:t>
            </a:r>
            <a:endParaRPr lang="en-US" dirty="0"/>
          </a:p>
        </p:txBody>
      </p:sp>
      <p:sp>
        <p:nvSpPr>
          <p:cNvPr id="3" name="Text Placeholder 2"/>
          <p:cNvSpPr>
            <a:spLocks noGrp="1"/>
          </p:cNvSpPr>
          <p:nvPr>
            <p:ph type="body" idx="1"/>
          </p:nvPr>
        </p:nvSpPr>
        <p:spPr>
          <a:xfrm>
            <a:off x="839788" y="1681163"/>
            <a:ext cx="5157787" cy="591579"/>
          </a:xfr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839788" y="2379432"/>
            <a:ext cx="5157787" cy="296736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72200" y="1681163"/>
            <a:ext cx="5183188" cy="591579"/>
          </a:xfr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72200" y="2379432"/>
            <a:ext cx="5183188" cy="296736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23DA8C-F02E-4FFF-809F-19DCFE666E16}" type="slidenum">
              <a:rPr lang="en-US" smtClean="0"/>
              <a:t>‹#›</a:t>
            </a:fld>
            <a:endParaRPr lang="en-US"/>
          </a:p>
        </p:txBody>
      </p:sp>
    </p:spTree>
    <p:extLst>
      <p:ext uri="{BB962C8B-B14F-4D97-AF65-F5344CB8AC3E}">
        <p14:creationId xmlns:p14="http://schemas.microsoft.com/office/powerpoint/2010/main" val="1896839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23DA8C-F02E-4FFF-809F-19DCFE666E16}" type="slidenum">
              <a:rPr lang="en-US" smtClean="0"/>
              <a:t>‹#›</a:t>
            </a:fld>
            <a:endParaRPr lang="en-US"/>
          </a:p>
        </p:txBody>
      </p:sp>
    </p:spTree>
    <p:extLst>
      <p:ext uri="{BB962C8B-B14F-4D97-AF65-F5344CB8AC3E}">
        <p14:creationId xmlns:p14="http://schemas.microsoft.com/office/powerpoint/2010/main" val="3387666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23DA8C-F02E-4FFF-809F-19DCFE666E16}" type="slidenum">
              <a:rPr lang="en-US" smtClean="0"/>
              <a:t>‹#›</a:t>
            </a:fld>
            <a:endParaRPr lang="en-US"/>
          </a:p>
        </p:txBody>
      </p:sp>
    </p:spTree>
    <p:extLst>
      <p:ext uri="{BB962C8B-B14F-4D97-AF65-F5344CB8AC3E}">
        <p14:creationId xmlns:p14="http://schemas.microsoft.com/office/powerpoint/2010/main" val="2377838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403274" y="168177"/>
            <a:ext cx="11385452"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03274" y="1622474"/>
            <a:ext cx="11385452" cy="345907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1631852" y="6421996"/>
            <a:ext cx="8928296"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11582400" y="6421996"/>
            <a:ext cx="540434" cy="365125"/>
          </a:xfrm>
          <a:prstGeom prst="rect">
            <a:avLst/>
          </a:prstGeom>
        </p:spPr>
        <p:txBody>
          <a:bodyPr vert="horz" lIns="91440" tIns="45720" rIns="91440" bIns="45720" rtlCol="0" anchor="ctr"/>
          <a:lstStyle>
            <a:lvl1pPr algn="r">
              <a:defRPr sz="1200">
                <a:solidFill>
                  <a:schemeClr val="accent1"/>
                </a:solidFill>
              </a:defRPr>
            </a:lvl1pPr>
          </a:lstStyle>
          <a:p>
            <a:fld id="{3723DA8C-F02E-4FFF-809F-19DCFE666E16}" type="slidenum">
              <a:rPr lang="en-US" smtClean="0"/>
              <a:pPr/>
              <a:t>‹#›</a:t>
            </a:fld>
            <a:endParaRPr lang="en-US" dirty="0"/>
          </a:p>
        </p:txBody>
      </p:sp>
      <p:pic>
        <p:nvPicPr>
          <p:cNvPr id="11" name="Picture 10"/>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83092" y="6490947"/>
            <a:ext cx="1064500" cy="306226"/>
          </a:xfrm>
          <a:prstGeom prst="rect">
            <a:avLst/>
          </a:prstGeom>
        </p:spPr>
      </p:pic>
    </p:spTree>
    <p:extLst>
      <p:ext uri="{BB962C8B-B14F-4D97-AF65-F5344CB8AC3E}">
        <p14:creationId xmlns:p14="http://schemas.microsoft.com/office/powerpoint/2010/main" val="4230208854"/>
      </p:ext>
    </p:extLst>
  </p:cSld>
  <p:clrMap bg1="lt1" tx1="dk1" bg2="lt2" tx2="dk2" accent1="accent1" accent2="accent2" accent3="accent3" accent4="accent4" accent5="accent5" accent6="accent6" hlink="hlink" folHlink="folHlink"/>
  <p:sldLayoutIdLst>
    <p:sldLayoutId id="2147483661" r:id="rId1"/>
    <p:sldLayoutId id="2147483684" r:id="rId2"/>
    <p:sldLayoutId id="2147483685"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66" r:id="rId12"/>
    <p:sldLayoutId id="2147483667" r:id="rId13"/>
    <p:sldLayoutId id="2147483668" r:id="rId14"/>
    <p:sldLayoutId id="2147483669" r:id="rId15"/>
    <p:sldLayoutId id="2147483670" r:id="rId16"/>
    <p:sldLayoutId id="2147483671" r:id="rId17"/>
    <p:sldLayoutId id="2147483672" r:id="rId18"/>
    <p:sldLayoutId id="2147483673" r:id="rId19"/>
    <p:sldLayoutId id="2147483686"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algn="l" defTabSz="914400" rtl="0" eaLnBrk="1" latinLnBrk="0" hangingPunct="1">
        <a:lnSpc>
          <a:spcPct val="70000"/>
        </a:lnSpc>
        <a:spcBef>
          <a:spcPct val="0"/>
        </a:spcBef>
        <a:buNone/>
        <a:defRPr sz="4800" b="1" kern="1200">
          <a:solidFill>
            <a:schemeClr val="accent1"/>
          </a:solidFill>
          <a:latin typeface="+mj-lt"/>
          <a:ea typeface="+mj-ea"/>
          <a:cs typeface="+mj-cs"/>
        </a:defRPr>
      </a:lvl1pPr>
    </p:titleStyle>
    <p:bodyStyle>
      <a:lvl1pPr marL="228600" indent="-228600" algn="l" defTabSz="914400" rtl="0" eaLnBrk="1" latinLnBrk="0" hangingPunct="1">
        <a:lnSpc>
          <a:spcPct val="80000"/>
        </a:lnSpc>
        <a:spcBef>
          <a:spcPts val="1000"/>
        </a:spcBef>
        <a:spcAft>
          <a:spcPts val="600"/>
        </a:spcAft>
        <a:buClr>
          <a:schemeClr val="accent5"/>
        </a:buClr>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80000"/>
        </a:lnSpc>
        <a:spcBef>
          <a:spcPts val="500"/>
        </a:spcBef>
        <a:spcAft>
          <a:spcPts val="600"/>
        </a:spcAft>
        <a:buClr>
          <a:schemeClr val="accent5"/>
        </a:buClr>
        <a:buSzPct val="80000"/>
        <a:buFont typeface="Courier New" panose="02070309020205020404" pitchFamily="49" charset="0"/>
        <a:buChar char="o"/>
        <a:defRPr sz="2400" kern="1200">
          <a:solidFill>
            <a:schemeClr val="accent3"/>
          </a:solidFill>
          <a:latin typeface="+mn-lt"/>
          <a:ea typeface="+mn-ea"/>
          <a:cs typeface="+mn-cs"/>
        </a:defRPr>
      </a:lvl2pPr>
      <a:lvl3pPr marL="1143000" indent="-228600" algn="l" defTabSz="914400" rtl="0" eaLnBrk="1" latinLnBrk="0" hangingPunct="1">
        <a:lnSpc>
          <a:spcPct val="80000"/>
        </a:lnSpc>
        <a:spcBef>
          <a:spcPts val="500"/>
        </a:spcBef>
        <a:spcAft>
          <a:spcPts val="600"/>
        </a:spcAft>
        <a:buClr>
          <a:schemeClr val="accent5"/>
        </a:buClr>
        <a:buFont typeface="Tw Cen MT" panose="020B0602020104020603" pitchFamily="34" charset="0"/>
        <a:buChar char="–"/>
        <a:defRPr sz="2000" kern="1200">
          <a:solidFill>
            <a:schemeClr val="accent2"/>
          </a:solidFill>
          <a:latin typeface="+mn-lt"/>
          <a:ea typeface="+mn-ea"/>
          <a:cs typeface="+mn-cs"/>
        </a:defRPr>
      </a:lvl3pPr>
      <a:lvl4pPr marL="1600200" indent="-228600" algn="l" defTabSz="914400" rtl="0" eaLnBrk="1" latinLnBrk="0" hangingPunct="1">
        <a:lnSpc>
          <a:spcPct val="80000"/>
        </a:lnSpc>
        <a:spcBef>
          <a:spcPts val="500"/>
        </a:spcBef>
        <a:spcAft>
          <a:spcPts val="600"/>
        </a:spcAft>
        <a:buClr>
          <a:schemeClr val="accent5"/>
        </a:buClr>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80000"/>
        </a:lnSpc>
        <a:spcBef>
          <a:spcPts val="500"/>
        </a:spcBef>
        <a:spcAft>
          <a:spcPts val="600"/>
        </a:spcAft>
        <a:buClr>
          <a:schemeClr val="accent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90825" y="2624138"/>
            <a:ext cx="9324975" cy="2167819"/>
          </a:xfrm>
        </p:spPr>
        <p:txBody>
          <a:bodyPr>
            <a:noAutofit/>
          </a:bodyPr>
          <a:lstStyle/>
          <a:p>
            <a:r>
              <a:rPr lang="en-US" dirty="0">
                <a:solidFill>
                  <a:schemeClr val="accent4"/>
                </a:solidFill>
                <a:cs typeface="Arial" pitchFamily="34" charset="0"/>
              </a:rPr>
              <a:t>UL &amp; NEC® Requirements for Corrosion Protection of RMC, IMC, and EMT </a:t>
            </a:r>
            <a:br>
              <a:rPr lang="en-US" dirty="0">
                <a:solidFill>
                  <a:schemeClr val="accent4"/>
                </a:solidFill>
                <a:cs typeface="Arial" pitchFamily="34" charset="0"/>
              </a:rPr>
            </a:br>
            <a:endParaRPr lang="en-US" dirty="0"/>
          </a:p>
        </p:txBody>
      </p:sp>
    </p:spTree>
    <p:extLst>
      <p:ext uri="{BB962C8B-B14F-4D97-AF65-F5344CB8AC3E}">
        <p14:creationId xmlns:p14="http://schemas.microsoft.com/office/powerpoint/2010/main" val="1070580944"/>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625" y="352425"/>
            <a:ext cx="11074400" cy="914400"/>
          </a:xfrm>
        </p:spPr>
        <p:txBody>
          <a:bodyPr>
            <a:noAutofit/>
          </a:bodyPr>
          <a:lstStyle/>
          <a:p>
            <a:r>
              <a:rPr lang="en-US" sz="6000" dirty="0" smtClean="0">
                <a:solidFill>
                  <a:schemeClr val="accent6"/>
                </a:solidFill>
              </a:rPr>
              <a:t>UL Guidelines Corrosion Protection Summary </a:t>
            </a:r>
            <a:endParaRPr lang="en-US" sz="6000" dirty="0">
              <a:solidFill>
                <a:schemeClr val="accent6"/>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54634510"/>
              </p:ext>
            </p:extLst>
          </p:nvPr>
        </p:nvGraphicFramePr>
        <p:xfrm>
          <a:off x="812800" y="1676400"/>
          <a:ext cx="10769601" cy="5000105"/>
        </p:xfrm>
        <a:graphic>
          <a:graphicData uri="http://schemas.openxmlformats.org/drawingml/2006/table">
            <a:tbl>
              <a:tblPr firstRow="1" bandRow="1">
                <a:tableStyleId>{5C22544A-7EE6-4342-B048-85BDC9FD1C3A}</a:tableStyleId>
              </a:tblPr>
              <a:tblGrid>
                <a:gridCol w="3589867"/>
                <a:gridCol w="3589867"/>
                <a:gridCol w="3589867"/>
              </a:tblGrid>
              <a:tr h="349135">
                <a:tc>
                  <a:txBody>
                    <a:bodyPr/>
                    <a:lstStyle/>
                    <a:p>
                      <a:pPr algn="ctr"/>
                      <a:r>
                        <a:rPr lang="en-US" dirty="0" smtClean="0"/>
                        <a:t>In</a:t>
                      </a:r>
                      <a:r>
                        <a:rPr lang="en-US" baseline="0" dirty="0" smtClean="0"/>
                        <a:t> Concrete</a:t>
                      </a:r>
                      <a:endParaRPr lang="en-US" dirty="0"/>
                    </a:p>
                  </a:txBody>
                  <a:tcPr marL="121920" marR="121920"/>
                </a:tc>
                <a:tc>
                  <a:txBody>
                    <a:bodyPr/>
                    <a:lstStyle/>
                    <a:p>
                      <a:pPr algn="ctr"/>
                      <a:r>
                        <a:rPr lang="en-US" dirty="0" smtClean="0"/>
                        <a:t>Required</a:t>
                      </a:r>
                      <a:endParaRPr lang="en-US" dirty="0"/>
                    </a:p>
                  </a:txBody>
                  <a:tcPr marL="121920" marR="121920"/>
                </a:tc>
                <a:tc>
                  <a:txBody>
                    <a:bodyPr/>
                    <a:lstStyle/>
                    <a:p>
                      <a:pPr algn="ctr"/>
                      <a:r>
                        <a:rPr lang="en-US" dirty="0" smtClean="0"/>
                        <a:t>Optional</a:t>
                      </a:r>
                      <a:endParaRPr lang="en-US" dirty="0"/>
                    </a:p>
                  </a:txBody>
                  <a:tcPr marL="121920" marR="121920"/>
                </a:tc>
              </a:tr>
              <a:tr h="349135">
                <a:tc>
                  <a:txBody>
                    <a:bodyPr/>
                    <a:lstStyle/>
                    <a:p>
                      <a:r>
                        <a:rPr lang="en-US" dirty="0" smtClean="0"/>
                        <a:t>Rigid Steel </a:t>
                      </a:r>
                    </a:p>
                  </a:txBody>
                  <a:tcPr marL="121920" marR="121920"/>
                </a:tc>
                <a:tc>
                  <a:txBody>
                    <a:bodyPr/>
                    <a:lstStyle/>
                    <a:p>
                      <a:endParaRPr lang="en-US"/>
                    </a:p>
                  </a:txBody>
                  <a:tcPr marL="121920" marR="121920"/>
                </a:tc>
                <a:tc>
                  <a:txBody>
                    <a:bodyPr/>
                    <a:lstStyle/>
                    <a:p>
                      <a:pPr algn="ctr"/>
                      <a:r>
                        <a:rPr lang="en-US" b="1" dirty="0" smtClean="0"/>
                        <a:t>X</a:t>
                      </a:r>
                      <a:endParaRPr lang="en-US" b="1" dirty="0"/>
                    </a:p>
                  </a:txBody>
                  <a:tcPr marL="121920" marR="121920"/>
                </a:tc>
              </a:tr>
              <a:tr h="349135">
                <a:tc>
                  <a:txBody>
                    <a:bodyPr/>
                    <a:lstStyle/>
                    <a:p>
                      <a:r>
                        <a:rPr lang="en-US" dirty="0" smtClean="0"/>
                        <a:t>Intermediate Steel</a:t>
                      </a:r>
                      <a:endParaRPr lang="en-US" dirty="0"/>
                    </a:p>
                  </a:txBody>
                  <a:tcPr marL="121920" marR="121920"/>
                </a:tc>
                <a:tc>
                  <a:txBody>
                    <a:bodyPr/>
                    <a:lstStyle/>
                    <a:p>
                      <a:endParaRPr lang="en-US" dirty="0"/>
                    </a:p>
                  </a:txBody>
                  <a:tcPr marL="121920" marR="121920"/>
                </a:tc>
                <a:tc>
                  <a:txBody>
                    <a:bodyPr/>
                    <a:lstStyle/>
                    <a:p>
                      <a:pPr algn="ctr"/>
                      <a:r>
                        <a:rPr lang="en-US" b="1" dirty="0" smtClean="0"/>
                        <a:t>X</a:t>
                      </a:r>
                      <a:endParaRPr lang="en-US" b="1" dirty="0"/>
                    </a:p>
                  </a:txBody>
                  <a:tcPr marL="121920" marR="121920"/>
                </a:tc>
              </a:tr>
              <a:tr h="349135">
                <a:tc>
                  <a:txBody>
                    <a:bodyPr/>
                    <a:lstStyle/>
                    <a:p>
                      <a:r>
                        <a:rPr lang="en-US" dirty="0" smtClean="0"/>
                        <a:t>Aluminum Rigid</a:t>
                      </a:r>
                      <a:endParaRPr lang="en-US" dirty="0"/>
                    </a:p>
                  </a:txBody>
                  <a:tcPr marL="121920" marR="121920"/>
                </a:tc>
                <a:tc>
                  <a:txBody>
                    <a:bodyPr/>
                    <a:lstStyle/>
                    <a:p>
                      <a:pPr algn="ctr"/>
                      <a:r>
                        <a:rPr lang="en-US" b="1" dirty="0" smtClean="0"/>
                        <a:t>X</a:t>
                      </a:r>
                      <a:endParaRPr lang="en-US" b="1" dirty="0"/>
                    </a:p>
                  </a:txBody>
                  <a:tcPr marL="121920" marR="121920"/>
                </a:tc>
                <a:tc>
                  <a:txBody>
                    <a:bodyPr/>
                    <a:lstStyle/>
                    <a:p>
                      <a:pPr algn="ctr"/>
                      <a:endParaRPr lang="en-US" b="1" dirty="0"/>
                    </a:p>
                  </a:txBody>
                  <a:tcPr marL="121920" marR="121920"/>
                </a:tc>
              </a:tr>
              <a:tr h="610985">
                <a:tc>
                  <a:txBody>
                    <a:bodyPr/>
                    <a:lstStyle/>
                    <a:p>
                      <a:r>
                        <a:rPr lang="en-US" dirty="0" smtClean="0"/>
                        <a:t>Steel EMT</a:t>
                      </a:r>
                      <a:endParaRPr lang="en-US" dirty="0"/>
                    </a:p>
                  </a:txBody>
                  <a:tcPr marL="121920" marR="121920"/>
                </a:tc>
                <a:tc>
                  <a:txBody>
                    <a:bodyPr/>
                    <a:lstStyle/>
                    <a:p>
                      <a:pPr algn="ctr"/>
                      <a:r>
                        <a:rPr lang="en-US" b="0" dirty="0" smtClean="0"/>
                        <a:t>May</a:t>
                      </a:r>
                      <a:r>
                        <a:rPr lang="en-US" b="0" baseline="0" dirty="0" smtClean="0"/>
                        <a:t> be needed below grade</a:t>
                      </a:r>
                      <a:endParaRPr lang="en-US" b="0" dirty="0"/>
                    </a:p>
                  </a:txBody>
                  <a:tcPr marL="121920" marR="121920"/>
                </a:tc>
                <a:tc>
                  <a:txBody>
                    <a:bodyPr/>
                    <a:lstStyle/>
                    <a:p>
                      <a:pPr algn="ctr"/>
                      <a:r>
                        <a:rPr lang="en-US" b="0" dirty="0" smtClean="0"/>
                        <a:t>Optional</a:t>
                      </a:r>
                      <a:r>
                        <a:rPr lang="en-US" b="0" baseline="0" dirty="0" smtClean="0"/>
                        <a:t> on or above grade</a:t>
                      </a:r>
                      <a:endParaRPr lang="en-US" b="0" dirty="0"/>
                    </a:p>
                  </a:txBody>
                  <a:tcPr marL="121920" marR="121920"/>
                </a:tc>
              </a:tr>
              <a:tr h="349135">
                <a:tc>
                  <a:txBody>
                    <a:bodyPr/>
                    <a:lstStyle/>
                    <a:p>
                      <a:r>
                        <a:rPr lang="en-US" dirty="0" smtClean="0"/>
                        <a:t>Aluminum EMT</a:t>
                      </a:r>
                      <a:endParaRPr lang="en-US" dirty="0"/>
                    </a:p>
                  </a:txBody>
                  <a:tcPr marL="121920" marR="121920"/>
                </a:tc>
                <a:tc>
                  <a:txBody>
                    <a:bodyPr/>
                    <a:lstStyle/>
                    <a:p>
                      <a:pPr algn="ctr"/>
                      <a:r>
                        <a:rPr lang="en-US" b="1" dirty="0" smtClean="0"/>
                        <a:t>X</a:t>
                      </a:r>
                      <a:endParaRPr lang="en-US" b="1" dirty="0"/>
                    </a:p>
                  </a:txBody>
                  <a:tcPr marL="121920" marR="121920"/>
                </a:tc>
                <a:tc>
                  <a:txBody>
                    <a:bodyPr/>
                    <a:lstStyle/>
                    <a:p>
                      <a:pPr algn="ctr"/>
                      <a:endParaRPr lang="en-US" b="1" dirty="0"/>
                    </a:p>
                  </a:txBody>
                  <a:tcPr marL="121920" marR="121920"/>
                </a:tc>
              </a:tr>
              <a:tr h="349135">
                <a:tc>
                  <a:txBody>
                    <a:bodyPr/>
                    <a:lstStyle/>
                    <a:p>
                      <a:pPr algn="ctr"/>
                      <a:r>
                        <a:rPr lang="en-US" b="1" dirty="0" smtClean="0">
                          <a:solidFill>
                            <a:schemeClr val="bg1"/>
                          </a:solidFill>
                        </a:rPr>
                        <a:t>In</a:t>
                      </a:r>
                      <a:r>
                        <a:rPr lang="en-US" b="1" baseline="0" dirty="0" smtClean="0">
                          <a:solidFill>
                            <a:schemeClr val="bg1"/>
                          </a:solidFill>
                        </a:rPr>
                        <a:t> Soil</a:t>
                      </a:r>
                      <a:endParaRPr lang="en-US" b="1" dirty="0">
                        <a:solidFill>
                          <a:schemeClr val="bg1"/>
                        </a:solidFill>
                      </a:endParaRPr>
                    </a:p>
                  </a:txBody>
                  <a:tcPr marL="121920" marR="121920">
                    <a:solidFill>
                      <a:schemeClr val="accent1"/>
                    </a:solidFill>
                  </a:tcPr>
                </a:tc>
                <a:tc>
                  <a:txBody>
                    <a:bodyPr/>
                    <a:lstStyle/>
                    <a:p>
                      <a:pPr algn="ctr"/>
                      <a:endParaRPr lang="en-US" dirty="0"/>
                    </a:p>
                  </a:txBody>
                  <a:tcPr marL="121920" marR="121920">
                    <a:solidFill>
                      <a:schemeClr val="accent1"/>
                    </a:solidFill>
                  </a:tcPr>
                </a:tc>
                <a:tc>
                  <a:txBody>
                    <a:bodyPr/>
                    <a:lstStyle/>
                    <a:p>
                      <a:pPr algn="ctr"/>
                      <a:endParaRPr lang="en-US" dirty="0"/>
                    </a:p>
                  </a:txBody>
                  <a:tcPr marL="121920" marR="121920">
                    <a:solidFill>
                      <a:schemeClr val="accent1"/>
                    </a:solidFill>
                  </a:tcPr>
                </a:tc>
              </a:tr>
              <a:tr h="349135">
                <a:tc>
                  <a:txBody>
                    <a:bodyPr/>
                    <a:lstStyle/>
                    <a:p>
                      <a:r>
                        <a:rPr lang="en-US" dirty="0" smtClean="0"/>
                        <a:t>Rigid Steel </a:t>
                      </a:r>
                    </a:p>
                  </a:txBody>
                  <a:tcPr marL="121920" marR="121920"/>
                </a:tc>
                <a:tc>
                  <a:txBody>
                    <a:bodyPr/>
                    <a:lstStyle/>
                    <a:p>
                      <a:pPr algn="ctr"/>
                      <a:endParaRPr lang="en-US" b="1" dirty="0"/>
                    </a:p>
                  </a:txBody>
                  <a:tcPr marL="121920" marR="121920"/>
                </a:tc>
                <a:tc>
                  <a:txBody>
                    <a:bodyPr/>
                    <a:lstStyle/>
                    <a:p>
                      <a:pPr algn="ctr"/>
                      <a:r>
                        <a:rPr lang="en-US" b="1" dirty="0" smtClean="0"/>
                        <a:t>X</a:t>
                      </a:r>
                      <a:endParaRPr lang="en-US" b="1" dirty="0"/>
                    </a:p>
                  </a:txBody>
                  <a:tcPr marL="121920" marR="121920"/>
                </a:tc>
              </a:tr>
              <a:tr h="349135">
                <a:tc>
                  <a:txBody>
                    <a:bodyPr/>
                    <a:lstStyle/>
                    <a:p>
                      <a:r>
                        <a:rPr lang="en-US" dirty="0" smtClean="0"/>
                        <a:t>Intermediate Steel</a:t>
                      </a:r>
                      <a:endParaRPr lang="en-US" dirty="0"/>
                    </a:p>
                  </a:txBody>
                  <a:tcPr marL="121920" marR="121920"/>
                </a:tc>
                <a:tc>
                  <a:txBody>
                    <a:bodyPr/>
                    <a:lstStyle/>
                    <a:p>
                      <a:pPr algn="ctr"/>
                      <a:endParaRPr lang="en-US" b="1" dirty="0"/>
                    </a:p>
                  </a:txBody>
                  <a:tcPr marL="121920" marR="121920"/>
                </a:tc>
                <a:tc>
                  <a:txBody>
                    <a:bodyPr/>
                    <a:lstStyle/>
                    <a:p>
                      <a:pPr algn="ctr"/>
                      <a:r>
                        <a:rPr lang="en-US" b="1" dirty="0" smtClean="0"/>
                        <a:t>X</a:t>
                      </a:r>
                      <a:endParaRPr lang="en-US" b="1" dirty="0"/>
                    </a:p>
                  </a:txBody>
                  <a:tcPr marL="121920" marR="121920"/>
                </a:tc>
              </a:tr>
              <a:tr h="349135">
                <a:tc>
                  <a:txBody>
                    <a:bodyPr/>
                    <a:lstStyle/>
                    <a:p>
                      <a:r>
                        <a:rPr lang="en-US" dirty="0" smtClean="0"/>
                        <a:t>Aluminum Rigid</a:t>
                      </a:r>
                      <a:endParaRPr lang="en-US" dirty="0"/>
                    </a:p>
                  </a:txBody>
                  <a:tcPr marL="121920" marR="121920"/>
                </a:tc>
                <a:tc>
                  <a:txBody>
                    <a:bodyPr/>
                    <a:lstStyle/>
                    <a:p>
                      <a:pPr algn="ctr"/>
                      <a:r>
                        <a:rPr lang="en-US" b="1" dirty="0" smtClean="0"/>
                        <a:t>X</a:t>
                      </a:r>
                      <a:endParaRPr lang="en-US" b="1" dirty="0"/>
                    </a:p>
                  </a:txBody>
                  <a:tcPr marL="121920" marR="121920"/>
                </a:tc>
                <a:tc>
                  <a:txBody>
                    <a:bodyPr/>
                    <a:lstStyle/>
                    <a:p>
                      <a:pPr algn="ctr"/>
                      <a:endParaRPr lang="en-US" b="1"/>
                    </a:p>
                  </a:txBody>
                  <a:tcPr marL="121920" marR="121920"/>
                </a:tc>
              </a:tr>
              <a:tr h="349135">
                <a:tc>
                  <a:txBody>
                    <a:bodyPr/>
                    <a:lstStyle/>
                    <a:p>
                      <a:r>
                        <a:rPr lang="en-US" dirty="0" smtClean="0"/>
                        <a:t>Steel EMT</a:t>
                      </a:r>
                      <a:endParaRPr lang="en-US" dirty="0"/>
                    </a:p>
                  </a:txBody>
                  <a:tcPr marL="121920" marR="121920"/>
                </a:tc>
                <a:tc>
                  <a:txBody>
                    <a:bodyPr/>
                    <a:lstStyle/>
                    <a:p>
                      <a:pPr algn="ctr"/>
                      <a:r>
                        <a:rPr lang="en-US" b="0" dirty="0" smtClean="0"/>
                        <a:t>Generally Required</a:t>
                      </a:r>
                      <a:endParaRPr lang="en-US" b="0" dirty="0"/>
                    </a:p>
                  </a:txBody>
                  <a:tcPr marL="121920" marR="121920"/>
                </a:tc>
                <a:tc>
                  <a:txBody>
                    <a:bodyPr/>
                    <a:lstStyle/>
                    <a:p>
                      <a:pPr algn="ctr"/>
                      <a:endParaRPr lang="en-US" b="1" dirty="0"/>
                    </a:p>
                  </a:txBody>
                  <a:tcPr marL="121920" marR="121920"/>
                </a:tc>
              </a:tr>
              <a:tr h="349135">
                <a:tc>
                  <a:txBody>
                    <a:bodyPr/>
                    <a:lstStyle/>
                    <a:p>
                      <a:r>
                        <a:rPr lang="en-US" dirty="0" smtClean="0"/>
                        <a:t>Aluminum EMT</a:t>
                      </a:r>
                      <a:endParaRPr lang="en-US" dirty="0"/>
                    </a:p>
                  </a:txBody>
                  <a:tcPr marL="121920" marR="121920"/>
                </a:tc>
                <a:tc>
                  <a:txBody>
                    <a:bodyPr/>
                    <a:lstStyle/>
                    <a:p>
                      <a:pPr algn="ctr"/>
                      <a:r>
                        <a:rPr lang="en-US" b="1" dirty="0" smtClean="0"/>
                        <a:t>X</a:t>
                      </a:r>
                      <a:endParaRPr lang="en-US" b="1" dirty="0"/>
                    </a:p>
                  </a:txBody>
                  <a:tcPr marL="121920" marR="121920"/>
                </a:tc>
                <a:tc>
                  <a:txBody>
                    <a:bodyPr/>
                    <a:lstStyle/>
                    <a:p>
                      <a:pPr algn="ctr"/>
                      <a:endParaRPr lang="en-US" b="1" dirty="0"/>
                    </a:p>
                  </a:txBody>
                  <a:tcPr marL="121920" marR="121920"/>
                </a:tc>
              </a:tr>
              <a:tr h="349135">
                <a:tc>
                  <a:txBody>
                    <a:bodyPr/>
                    <a:lstStyle/>
                    <a:p>
                      <a:r>
                        <a:rPr lang="en-US" sz="1400" dirty="0" smtClean="0"/>
                        <a:t>From: </a:t>
                      </a:r>
                      <a:r>
                        <a:rPr lang="en-US" sz="1400" dirty="0" err="1" smtClean="0"/>
                        <a:t>Soares</a:t>
                      </a:r>
                      <a:r>
                        <a:rPr lang="en-US" sz="1400" dirty="0" smtClean="0"/>
                        <a:t> Book on Grounding</a:t>
                      </a:r>
                      <a:endParaRPr lang="en-US" sz="1400" dirty="0"/>
                    </a:p>
                  </a:txBody>
                  <a:tcPr marL="121920" marR="121920"/>
                </a:tc>
                <a:tc>
                  <a:txBody>
                    <a:bodyPr/>
                    <a:lstStyle/>
                    <a:p>
                      <a:endParaRPr lang="en-US" dirty="0"/>
                    </a:p>
                  </a:txBody>
                  <a:tcPr marL="121920" marR="121920"/>
                </a:tc>
                <a:tc>
                  <a:txBody>
                    <a:bodyPr/>
                    <a:lstStyle/>
                    <a:p>
                      <a:endParaRPr lang="en-US" dirty="0"/>
                    </a:p>
                  </a:txBody>
                  <a:tcPr marL="121920" marR="121920"/>
                </a:tc>
              </a:tr>
            </a:tbl>
          </a:graphicData>
        </a:graphic>
      </p:graphicFrame>
    </p:spTree>
    <p:extLst>
      <p:ext uri="{BB962C8B-B14F-4D97-AF65-F5344CB8AC3E}">
        <p14:creationId xmlns:p14="http://schemas.microsoft.com/office/powerpoint/2010/main" val="3467524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168177"/>
            <a:ext cx="12077700" cy="1325563"/>
          </a:xfrm>
        </p:spPr>
        <p:txBody>
          <a:bodyPr>
            <a:noAutofit/>
          </a:bodyPr>
          <a:lstStyle/>
          <a:p>
            <a:pPr>
              <a:lnSpc>
                <a:spcPct val="100000"/>
              </a:lnSpc>
            </a:pPr>
            <a:r>
              <a:rPr lang="en-US" sz="6000" dirty="0">
                <a:solidFill>
                  <a:schemeClr val="accent6"/>
                </a:solidFill>
              </a:rPr>
              <a:t>NEC </a:t>
            </a:r>
            <a:r>
              <a:rPr lang="en-US" sz="6000" dirty="0" smtClean="0">
                <a:solidFill>
                  <a:schemeClr val="accent6"/>
                </a:solidFill>
              </a:rPr>
              <a:t>Requirements - Article 344</a:t>
            </a:r>
            <a:br>
              <a:rPr lang="en-US" sz="6000" dirty="0" smtClean="0">
                <a:solidFill>
                  <a:schemeClr val="accent6"/>
                </a:solidFill>
              </a:rPr>
            </a:br>
            <a:r>
              <a:rPr lang="en-US" sz="6000" dirty="0" smtClean="0">
                <a:solidFill>
                  <a:schemeClr val="accent6"/>
                </a:solidFill>
              </a:rPr>
              <a:t>Rigid </a:t>
            </a:r>
            <a:r>
              <a:rPr lang="en-US" sz="6000" dirty="0">
                <a:solidFill>
                  <a:schemeClr val="accent6"/>
                </a:solidFill>
              </a:rPr>
              <a:t>Metal </a:t>
            </a:r>
            <a:r>
              <a:rPr lang="en-US" sz="6000" dirty="0" smtClean="0">
                <a:solidFill>
                  <a:schemeClr val="accent6"/>
                </a:solidFill>
              </a:rPr>
              <a:t>Conduit</a:t>
            </a:r>
            <a:endParaRPr lang="en-US" sz="6000" dirty="0">
              <a:solidFill>
                <a:schemeClr val="accent6"/>
              </a:solidFill>
            </a:endParaRPr>
          </a:p>
        </p:txBody>
      </p:sp>
      <p:sp>
        <p:nvSpPr>
          <p:cNvPr id="3" name="Content Placeholder 2"/>
          <p:cNvSpPr>
            <a:spLocks noGrp="1"/>
          </p:cNvSpPr>
          <p:nvPr>
            <p:ph idx="1"/>
          </p:nvPr>
        </p:nvSpPr>
        <p:spPr>
          <a:xfrm>
            <a:off x="317549" y="1727249"/>
            <a:ext cx="11385452" cy="4464001"/>
          </a:xfrm>
        </p:spPr>
        <p:txBody>
          <a:bodyPr numCol="2">
            <a:noAutofit/>
          </a:bodyPr>
          <a:lstStyle/>
          <a:p>
            <a:r>
              <a:rPr lang="en-US" sz="2400" dirty="0" smtClean="0"/>
              <a:t>Steel and Stainless </a:t>
            </a:r>
            <a:r>
              <a:rPr lang="en-US" sz="2400" dirty="0"/>
              <a:t>S</a:t>
            </a:r>
            <a:r>
              <a:rPr lang="en-US" sz="2400" dirty="0" smtClean="0"/>
              <a:t>teel</a:t>
            </a:r>
          </a:p>
          <a:p>
            <a:pPr lvl="1"/>
            <a:r>
              <a:rPr lang="en-US" dirty="0" smtClean="0"/>
              <a:t>All atmospheric conditions and occupancies</a:t>
            </a:r>
          </a:p>
          <a:p>
            <a:pPr lvl="1"/>
            <a:r>
              <a:rPr lang="en-US" dirty="0" smtClean="0"/>
              <a:t>In concrete, direct burial and “areas subject to severe corrosive influences </a:t>
            </a:r>
            <a:r>
              <a:rPr lang="en-US" dirty="0" smtClean="0">
                <a:solidFill>
                  <a:srgbClr val="FF0000"/>
                </a:solidFill>
              </a:rPr>
              <a:t>where protected by corrosion protection</a:t>
            </a:r>
            <a:r>
              <a:rPr lang="en-US" dirty="0" smtClean="0"/>
              <a:t> and judged suitable for the condition”</a:t>
            </a:r>
          </a:p>
          <a:p>
            <a:r>
              <a:rPr lang="en-US" sz="2400" dirty="0" smtClean="0"/>
              <a:t>Red </a:t>
            </a:r>
            <a:r>
              <a:rPr lang="en-US" sz="2400" dirty="0"/>
              <a:t>Brass (only available in trade size ½)</a:t>
            </a:r>
          </a:p>
          <a:p>
            <a:pPr lvl="1"/>
            <a:r>
              <a:rPr lang="en-US" dirty="0"/>
              <a:t>Direct Burial</a:t>
            </a:r>
          </a:p>
          <a:p>
            <a:pPr lvl="1"/>
            <a:r>
              <a:rPr lang="en-US" dirty="0"/>
              <a:t>Swimming Pools</a:t>
            </a:r>
          </a:p>
          <a:p>
            <a:pPr lvl="1"/>
            <a:r>
              <a:rPr lang="en-US" dirty="0"/>
              <a:t>In concrete, direct burial and “areas subject to severe corrosive influences </a:t>
            </a:r>
            <a:r>
              <a:rPr lang="en-US" dirty="0">
                <a:solidFill>
                  <a:srgbClr val="FF0000"/>
                </a:solidFill>
              </a:rPr>
              <a:t>where protected by corrosion protection </a:t>
            </a:r>
            <a:r>
              <a:rPr lang="en-US" dirty="0"/>
              <a:t>and judged suitable for the condition</a:t>
            </a:r>
            <a:r>
              <a:rPr lang="en-US" dirty="0" smtClean="0"/>
              <a:t>:”</a:t>
            </a:r>
          </a:p>
          <a:p>
            <a:r>
              <a:rPr lang="en-US" sz="2400" dirty="0"/>
              <a:t>Aluminum</a:t>
            </a:r>
          </a:p>
          <a:p>
            <a:pPr lvl="1"/>
            <a:r>
              <a:rPr lang="en-US" dirty="0"/>
              <a:t>“Where judged suitable for the environment”</a:t>
            </a:r>
          </a:p>
          <a:p>
            <a:pPr lvl="1"/>
            <a:r>
              <a:rPr lang="en-US" dirty="0"/>
              <a:t>“In concrete, direct buried </a:t>
            </a:r>
            <a:r>
              <a:rPr lang="en-US" dirty="0">
                <a:solidFill>
                  <a:srgbClr val="FF0000"/>
                </a:solidFill>
              </a:rPr>
              <a:t>where provided with approved supplementary corrosion protection</a:t>
            </a:r>
            <a:r>
              <a:rPr lang="en-US" dirty="0"/>
              <a:t>”</a:t>
            </a:r>
          </a:p>
          <a:p>
            <a:pPr lvl="1"/>
            <a:endParaRPr lang="en-US" dirty="0"/>
          </a:p>
          <a:p>
            <a:pPr lvl="1"/>
            <a:endParaRPr lang="en-US" dirty="0"/>
          </a:p>
        </p:txBody>
      </p:sp>
    </p:spTree>
    <p:extLst>
      <p:ext uri="{BB962C8B-B14F-4D97-AF65-F5344CB8AC3E}">
        <p14:creationId xmlns:p14="http://schemas.microsoft.com/office/powerpoint/2010/main" val="1808492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solidFill>
                  <a:schemeClr val="accent6"/>
                </a:solidFill>
              </a:rPr>
              <a:t>What’s </a:t>
            </a:r>
            <a:r>
              <a:rPr lang="en-US" sz="6000" dirty="0">
                <a:solidFill>
                  <a:schemeClr val="accent6"/>
                </a:solidFill>
              </a:rPr>
              <a:t>t</a:t>
            </a:r>
            <a:r>
              <a:rPr lang="en-US" sz="6000" dirty="0" smtClean="0">
                <a:solidFill>
                  <a:schemeClr val="accent6"/>
                </a:solidFill>
              </a:rPr>
              <a:t>he </a:t>
            </a:r>
            <a:r>
              <a:rPr lang="en-US" sz="6000" dirty="0" smtClean="0">
                <a:solidFill>
                  <a:schemeClr val="accent6"/>
                </a:solidFill>
              </a:rPr>
              <a:t>Difference?</a:t>
            </a:r>
            <a:endParaRPr lang="en-US" sz="6000" dirty="0">
              <a:solidFill>
                <a:schemeClr val="accent6"/>
              </a:solidFill>
            </a:endParaRPr>
          </a:p>
        </p:txBody>
      </p:sp>
      <p:sp>
        <p:nvSpPr>
          <p:cNvPr id="3" name="Content Placeholder 2"/>
          <p:cNvSpPr>
            <a:spLocks noGrp="1"/>
          </p:cNvSpPr>
          <p:nvPr>
            <p:ph idx="1"/>
          </p:nvPr>
        </p:nvSpPr>
        <p:spPr/>
        <p:txBody>
          <a:bodyPr>
            <a:noAutofit/>
          </a:bodyPr>
          <a:lstStyle/>
          <a:p>
            <a:r>
              <a:rPr lang="en-US" dirty="0" smtClean="0"/>
              <a:t>“where protected by corrosion protection”</a:t>
            </a:r>
          </a:p>
          <a:p>
            <a:pPr lvl="1"/>
            <a:r>
              <a:rPr lang="en-US" sz="2800" dirty="0" smtClean="0"/>
              <a:t>UL Listed steel conduit meets this requirement- it </a:t>
            </a:r>
            <a:r>
              <a:rPr lang="en-US" sz="2800" dirty="0" smtClean="0">
                <a:solidFill>
                  <a:srgbClr val="FF0000"/>
                </a:solidFill>
              </a:rPr>
              <a:t>IS </a:t>
            </a:r>
            <a:r>
              <a:rPr lang="en-US" sz="2800" dirty="0" smtClean="0"/>
              <a:t>“protected by corrosion protection”.</a:t>
            </a:r>
          </a:p>
          <a:p>
            <a:r>
              <a:rPr lang="en-US" dirty="0" smtClean="0"/>
              <a:t>“where provided with approved supplementary corrosion protection”</a:t>
            </a:r>
          </a:p>
          <a:p>
            <a:pPr lvl="1"/>
            <a:r>
              <a:rPr lang="en-US" sz="2800" dirty="0" smtClean="0"/>
              <a:t>Supplementary corrosion protection must be added*</a:t>
            </a:r>
          </a:p>
          <a:p>
            <a:pPr lvl="2">
              <a:buFont typeface="Wingdings" panose="05000000000000000000" pitchFamily="2" charset="2"/>
              <a:buChar char="§"/>
            </a:pPr>
            <a:r>
              <a:rPr lang="en-US" sz="2800" dirty="0" smtClean="0"/>
              <a:t>Paint</a:t>
            </a:r>
          </a:p>
          <a:p>
            <a:pPr lvl="2">
              <a:buFont typeface="Wingdings" panose="05000000000000000000" pitchFamily="2" charset="2"/>
              <a:buChar char="§"/>
            </a:pPr>
            <a:r>
              <a:rPr lang="en-US" sz="2800" dirty="0" smtClean="0"/>
              <a:t>Tape</a:t>
            </a:r>
          </a:p>
          <a:p>
            <a:pPr lvl="2">
              <a:buFont typeface="Wingdings" panose="05000000000000000000" pitchFamily="2" charset="2"/>
              <a:buChar char="§"/>
            </a:pPr>
            <a:r>
              <a:rPr lang="en-US" sz="2800" dirty="0" smtClean="0"/>
              <a:t>Factory–applied PVC coating</a:t>
            </a:r>
            <a:endParaRPr lang="en-US" sz="2800" dirty="0"/>
          </a:p>
        </p:txBody>
      </p:sp>
    </p:spTree>
    <p:extLst>
      <p:ext uri="{BB962C8B-B14F-4D97-AF65-F5344CB8AC3E}">
        <p14:creationId xmlns:p14="http://schemas.microsoft.com/office/powerpoint/2010/main" val="3697308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274" y="168177"/>
            <a:ext cx="11941126" cy="1325563"/>
          </a:xfrm>
        </p:spPr>
        <p:txBody>
          <a:bodyPr>
            <a:noAutofit/>
          </a:bodyPr>
          <a:lstStyle/>
          <a:p>
            <a:pPr>
              <a:lnSpc>
                <a:spcPct val="100000"/>
              </a:lnSpc>
            </a:pPr>
            <a:r>
              <a:rPr lang="en-US" sz="6000" dirty="0">
                <a:solidFill>
                  <a:schemeClr val="accent6"/>
                </a:solidFill>
              </a:rPr>
              <a:t>NEC </a:t>
            </a:r>
            <a:r>
              <a:rPr lang="en-US" sz="6000" dirty="0" smtClean="0">
                <a:solidFill>
                  <a:schemeClr val="accent6"/>
                </a:solidFill>
              </a:rPr>
              <a:t>Requirements - Article 342 Intermediate Metal Conduit</a:t>
            </a:r>
            <a:endParaRPr lang="en-US" sz="6000" dirty="0">
              <a:solidFill>
                <a:schemeClr val="accent6"/>
              </a:solidFill>
            </a:endParaRPr>
          </a:p>
        </p:txBody>
      </p:sp>
      <p:sp>
        <p:nvSpPr>
          <p:cNvPr id="3" name="Content Placeholder 2"/>
          <p:cNvSpPr>
            <a:spLocks noGrp="1"/>
          </p:cNvSpPr>
          <p:nvPr>
            <p:ph idx="1"/>
          </p:nvPr>
        </p:nvSpPr>
        <p:spPr>
          <a:xfrm>
            <a:off x="403274" y="1622475"/>
            <a:ext cx="11385452" cy="1177876"/>
          </a:xfrm>
        </p:spPr>
        <p:txBody>
          <a:bodyPr/>
          <a:lstStyle/>
          <a:p>
            <a:r>
              <a:rPr lang="en-US" dirty="0" smtClean="0"/>
              <a:t>IMC is only available in steel</a:t>
            </a:r>
          </a:p>
          <a:p>
            <a:r>
              <a:rPr lang="en-US" dirty="0" smtClean="0"/>
              <a:t>Requirements are the same as rigid steel conduit</a:t>
            </a:r>
            <a:endParaRPr lang="en-US" dirty="0"/>
          </a:p>
        </p:txBody>
      </p:sp>
      <p:sp>
        <p:nvSpPr>
          <p:cNvPr id="4" name="Title 1"/>
          <p:cNvSpPr txBox="1">
            <a:spLocks/>
          </p:cNvSpPr>
          <p:nvPr/>
        </p:nvSpPr>
        <p:spPr>
          <a:xfrm>
            <a:off x="355649" y="2673252"/>
            <a:ext cx="11385452" cy="1325563"/>
          </a:xfrm>
          <a:prstGeom prst="rect">
            <a:avLst/>
          </a:prstGeom>
        </p:spPr>
        <p:txBody>
          <a:bodyPr vert="horz" lIns="91440" tIns="45720" rIns="91440" bIns="45720" rtlCol="0" anchor="ctr">
            <a:normAutofit fontScale="97500"/>
          </a:bodyPr>
          <a:lstStyle>
            <a:lvl1pPr algn="l" defTabSz="914400" rtl="0" eaLnBrk="1" latinLnBrk="0" hangingPunct="1">
              <a:lnSpc>
                <a:spcPct val="70000"/>
              </a:lnSpc>
              <a:spcBef>
                <a:spcPct val="0"/>
              </a:spcBef>
              <a:buNone/>
              <a:defRPr sz="4800" b="1" kern="1200">
                <a:solidFill>
                  <a:schemeClr val="accent1"/>
                </a:solidFill>
                <a:latin typeface="+mj-lt"/>
                <a:ea typeface="+mj-ea"/>
                <a:cs typeface="+mj-cs"/>
              </a:defRPr>
            </a:lvl1pPr>
          </a:lstStyle>
          <a:p>
            <a:pPr>
              <a:lnSpc>
                <a:spcPct val="100000"/>
              </a:lnSpc>
            </a:pPr>
            <a:r>
              <a:rPr lang="en-US" sz="2800" dirty="0" smtClean="0"/>
              <a:t>NEC Requirements - Article 358 Electrical Metallic Tubing</a:t>
            </a:r>
            <a:endParaRPr lang="en-US" sz="2800" dirty="0"/>
          </a:p>
        </p:txBody>
      </p:sp>
      <p:sp>
        <p:nvSpPr>
          <p:cNvPr id="6" name="Content Placeholder 2"/>
          <p:cNvSpPr txBox="1">
            <a:spLocks/>
          </p:cNvSpPr>
          <p:nvPr/>
        </p:nvSpPr>
        <p:spPr>
          <a:xfrm>
            <a:off x="231824" y="3565574"/>
            <a:ext cx="11385452" cy="3459077"/>
          </a:xfrm>
          <a:prstGeom prst="rect">
            <a:avLst/>
          </a:prstGeom>
        </p:spPr>
        <p:txBody>
          <a:bodyPr vert="horz" lIns="91440" tIns="45720" rIns="91440" bIns="45720" rtlCol="0">
            <a:normAutofit/>
          </a:bodyPr>
          <a:lstStyle>
            <a:lvl1pPr marL="228600" indent="-228600" algn="l" defTabSz="914400" rtl="0" eaLnBrk="1" latinLnBrk="0" hangingPunct="1">
              <a:lnSpc>
                <a:spcPct val="80000"/>
              </a:lnSpc>
              <a:spcBef>
                <a:spcPts val="1000"/>
              </a:spcBef>
              <a:spcAft>
                <a:spcPts val="600"/>
              </a:spcAft>
              <a:buClr>
                <a:schemeClr val="accent5"/>
              </a:buClr>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80000"/>
              </a:lnSpc>
              <a:spcBef>
                <a:spcPts val="500"/>
              </a:spcBef>
              <a:spcAft>
                <a:spcPts val="600"/>
              </a:spcAft>
              <a:buClr>
                <a:schemeClr val="accent5"/>
              </a:buClr>
              <a:buSzPct val="80000"/>
              <a:buFont typeface="Courier New" panose="02070309020205020404" pitchFamily="49" charset="0"/>
              <a:buChar char="o"/>
              <a:defRPr sz="2400" kern="1200">
                <a:solidFill>
                  <a:schemeClr val="accent3"/>
                </a:solidFill>
                <a:latin typeface="+mn-lt"/>
                <a:ea typeface="+mn-ea"/>
                <a:cs typeface="+mn-cs"/>
              </a:defRPr>
            </a:lvl2pPr>
            <a:lvl3pPr marL="1143000" indent="-228600" algn="l" defTabSz="914400" rtl="0" eaLnBrk="1" latinLnBrk="0" hangingPunct="1">
              <a:lnSpc>
                <a:spcPct val="80000"/>
              </a:lnSpc>
              <a:spcBef>
                <a:spcPts val="500"/>
              </a:spcBef>
              <a:spcAft>
                <a:spcPts val="600"/>
              </a:spcAft>
              <a:buClr>
                <a:schemeClr val="accent5"/>
              </a:buClr>
              <a:buFont typeface="Tw Cen MT" panose="020B0602020104020603" pitchFamily="34" charset="0"/>
              <a:buChar char="–"/>
              <a:defRPr sz="2000" kern="1200">
                <a:solidFill>
                  <a:schemeClr val="accent2"/>
                </a:solidFill>
                <a:latin typeface="+mn-lt"/>
                <a:ea typeface="+mn-ea"/>
                <a:cs typeface="+mn-cs"/>
              </a:defRPr>
            </a:lvl3pPr>
            <a:lvl4pPr marL="1600200" indent="-228600" algn="l" defTabSz="914400" rtl="0" eaLnBrk="1" latinLnBrk="0" hangingPunct="1">
              <a:lnSpc>
                <a:spcPct val="80000"/>
              </a:lnSpc>
              <a:spcBef>
                <a:spcPts val="500"/>
              </a:spcBef>
              <a:spcAft>
                <a:spcPts val="600"/>
              </a:spcAft>
              <a:buClr>
                <a:schemeClr val="accent5"/>
              </a:buClr>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80000"/>
              </a:lnSpc>
              <a:spcBef>
                <a:spcPts val="500"/>
              </a:spcBef>
              <a:spcAft>
                <a:spcPts val="600"/>
              </a:spcAft>
              <a:buClr>
                <a:schemeClr val="accent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In concrete, in soil or in areas subject to severe corrosive influences </a:t>
            </a:r>
            <a:r>
              <a:rPr lang="en-US" dirty="0" smtClean="0">
                <a:solidFill>
                  <a:srgbClr val="FF0000"/>
                </a:solidFill>
              </a:rPr>
              <a:t>where protected by corrosion protection </a:t>
            </a:r>
            <a:r>
              <a:rPr lang="en-US" dirty="0" smtClean="0"/>
              <a:t>and judged suitable for the condition.</a:t>
            </a:r>
          </a:p>
          <a:p>
            <a:pPr marL="857250" lvl="2" indent="0">
              <a:buFont typeface="Tw Cen MT" panose="020B0602020104020603" pitchFamily="34" charset="0"/>
              <a:buNone/>
            </a:pPr>
            <a:r>
              <a:rPr lang="en-US" sz="2800" b="1" dirty="0" smtClean="0"/>
              <a:t>Note:</a:t>
            </a:r>
            <a:r>
              <a:rPr lang="en-US" sz="2800" dirty="0" smtClean="0"/>
              <a:t> UL listed EMT meets this requirement. It </a:t>
            </a:r>
            <a:r>
              <a:rPr lang="en-US" sz="2800" dirty="0" smtClean="0">
                <a:solidFill>
                  <a:srgbClr val="FF0000"/>
                </a:solidFill>
              </a:rPr>
              <a:t>IS</a:t>
            </a:r>
            <a:r>
              <a:rPr lang="en-US" sz="2800" dirty="0" smtClean="0"/>
              <a:t> protected by corrosion protection.</a:t>
            </a:r>
            <a:endParaRPr lang="en-US" sz="2800" dirty="0"/>
          </a:p>
        </p:txBody>
      </p:sp>
    </p:spTree>
    <p:extLst>
      <p:ext uri="{BB962C8B-B14F-4D97-AF65-F5344CB8AC3E}">
        <p14:creationId xmlns:p14="http://schemas.microsoft.com/office/powerpoint/2010/main" val="2189000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solidFill>
                  <a:schemeClr val="accent6"/>
                </a:solidFill>
              </a:rPr>
              <a:t>NEC Requirements </a:t>
            </a:r>
            <a:r>
              <a:rPr lang="en-US" sz="6000" dirty="0" smtClean="0">
                <a:solidFill>
                  <a:schemeClr val="accent6"/>
                </a:solidFill>
              </a:rPr>
              <a:t>300.6</a:t>
            </a:r>
            <a:endParaRPr lang="en-US" sz="6000" dirty="0">
              <a:solidFill>
                <a:schemeClr val="accent6"/>
              </a:solidFill>
            </a:endParaRPr>
          </a:p>
        </p:txBody>
      </p:sp>
      <p:sp>
        <p:nvSpPr>
          <p:cNvPr id="3" name="Content Placeholder 2"/>
          <p:cNvSpPr>
            <a:spLocks noGrp="1"/>
          </p:cNvSpPr>
          <p:nvPr>
            <p:ph idx="1"/>
          </p:nvPr>
        </p:nvSpPr>
        <p:spPr>
          <a:xfrm>
            <a:off x="298499" y="1403399"/>
            <a:ext cx="11385452" cy="4121101"/>
          </a:xfrm>
        </p:spPr>
        <p:txBody>
          <a:bodyPr numCol="2">
            <a:noAutofit/>
          </a:bodyPr>
          <a:lstStyle/>
          <a:p>
            <a:r>
              <a:rPr lang="en-US" dirty="0" smtClean="0"/>
              <a:t>Protection Against Corrosion and Deterioration</a:t>
            </a:r>
          </a:p>
          <a:p>
            <a:pPr lvl="1"/>
            <a:r>
              <a:rPr lang="en-US" sz="2800" dirty="0" smtClean="0"/>
              <a:t>Ferrous Metal Equipment</a:t>
            </a:r>
          </a:p>
          <a:p>
            <a:pPr lvl="1"/>
            <a:r>
              <a:rPr lang="en-US" sz="2800" dirty="0" smtClean="0"/>
              <a:t>Aluminum Equipment</a:t>
            </a:r>
          </a:p>
          <a:p>
            <a:pPr lvl="1"/>
            <a:r>
              <a:rPr lang="en-US" sz="2800" dirty="0" smtClean="0"/>
              <a:t>Nonmetallic Equipment</a:t>
            </a:r>
          </a:p>
          <a:p>
            <a:r>
              <a:rPr lang="en-US" dirty="0"/>
              <a:t>Field-cut Threads</a:t>
            </a:r>
          </a:p>
          <a:p>
            <a:pPr lvl="1"/>
            <a:r>
              <a:rPr lang="en-US" sz="2800" dirty="0"/>
              <a:t>“Where corrosion protection is necessary”</a:t>
            </a:r>
          </a:p>
          <a:p>
            <a:pPr lvl="1"/>
            <a:r>
              <a:rPr lang="en-US" sz="2800" dirty="0"/>
              <a:t>Threads must be coated with an </a:t>
            </a:r>
            <a:r>
              <a:rPr lang="en-US" sz="2800" dirty="0">
                <a:solidFill>
                  <a:srgbClr val="FF0000"/>
                </a:solidFill>
              </a:rPr>
              <a:t>“approved electrically conductive, corrosion-resistant compound”</a:t>
            </a:r>
            <a:endParaRPr lang="en-US" sz="2800" dirty="0"/>
          </a:p>
          <a:p>
            <a:pPr lvl="2"/>
            <a:r>
              <a:rPr lang="en-US" sz="2800" dirty="0"/>
              <a:t>Zinc-rich paints or similar compound</a:t>
            </a:r>
          </a:p>
          <a:p>
            <a:pPr lvl="2"/>
            <a:r>
              <a:rPr lang="en-US" sz="2800" dirty="0"/>
              <a:t>Listed product available</a:t>
            </a:r>
          </a:p>
          <a:p>
            <a:r>
              <a:rPr lang="en-US" dirty="0"/>
              <a:t>Indoor Wet Location</a:t>
            </a:r>
          </a:p>
          <a:p>
            <a:pPr lvl="1"/>
            <a:r>
              <a:rPr lang="en-US" sz="2800" dirty="0"/>
              <a:t>¼” stand-off required between wall and conduit/tubing</a:t>
            </a:r>
          </a:p>
          <a:p>
            <a:pPr lvl="1"/>
            <a:endParaRPr lang="en-US" sz="2800" dirty="0"/>
          </a:p>
        </p:txBody>
      </p:sp>
    </p:spTree>
    <p:extLst>
      <p:ext uri="{BB962C8B-B14F-4D97-AF65-F5344CB8AC3E}">
        <p14:creationId xmlns:p14="http://schemas.microsoft.com/office/powerpoint/2010/main" val="2387235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smtClean="0">
                <a:solidFill>
                  <a:schemeClr val="accent6"/>
                </a:solidFill>
              </a:rPr>
              <a:t>Supplementary Corrosion Protection</a:t>
            </a:r>
            <a:endParaRPr lang="en-US" sz="6000" dirty="0">
              <a:solidFill>
                <a:schemeClr val="accent6"/>
              </a:solidFill>
            </a:endParaRPr>
          </a:p>
        </p:txBody>
      </p:sp>
      <p:sp>
        <p:nvSpPr>
          <p:cNvPr id="3" name="Content Placeholder 2"/>
          <p:cNvSpPr>
            <a:spLocks noGrp="1"/>
          </p:cNvSpPr>
          <p:nvPr>
            <p:ph idx="1"/>
          </p:nvPr>
        </p:nvSpPr>
        <p:spPr>
          <a:xfrm>
            <a:off x="365174" y="1562101"/>
            <a:ext cx="11385452" cy="3948076"/>
          </a:xfrm>
        </p:spPr>
        <p:txBody>
          <a:bodyPr numCol="2">
            <a:noAutofit/>
          </a:bodyPr>
          <a:lstStyle/>
          <a:p>
            <a:r>
              <a:rPr lang="en-US" sz="2400" dirty="0" smtClean="0"/>
              <a:t>Paints*</a:t>
            </a:r>
          </a:p>
          <a:p>
            <a:pPr lvl="1"/>
            <a:r>
              <a:rPr lang="en-US" dirty="0"/>
              <a:t>Zinc-rich paints</a:t>
            </a:r>
          </a:p>
          <a:p>
            <a:pPr lvl="1"/>
            <a:r>
              <a:rPr lang="en-US" dirty="0"/>
              <a:t>Acrylic, urethane or weather stable epoxy-based resins</a:t>
            </a:r>
          </a:p>
          <a:p>
            <a:pPr lvl="1"/>
            <a:r>
              <a:rPr lang="en-US" dirty="0"/>
              <a:t>Oil-based or alkyd paints are unacceptable</a:t>
            </a:r>
          </a:p>
          <a:p>
            <a:r>
              <a:rPr lang="en-US" sz="2400" dirty="0" err="1"/>
              <a:t>Bitumastic</a:t>
            </a:r>
            <a:r>
              <a:rPr lang="en-US" sz="2400" dirty="0"/>
              <a:t> Coating</a:t>
            </a:r>
          </a:p>
          <a:p>
            <a:r>
              <a:rPr lang="en-US" sz="2400" dirty="0" smtClean="0"/>
              <a:t>Tape wraps*</a:t>
            </a:r>
          </a:p>
          <a:p>
            <a:pPr lvl="1"/>
            <a:r>
              <a:rPr lang="en-US" dirty="0"/>
              <a:t>With special high tack adhesives</a:t>
            </a:r>
          </a:p>
          <a:p>
            <a:pPr lvl="1"/>
            <a:r>
              <a:rPr lang="en-US" dirty="0"/>
              <a:t>Must overlap and cover the entire surface of the conduit and fittings</a:t>
            </a:r>
          </a:p>
          <a:p>
            <a:pPr lvl="1"/>
            <a:r>
              <a:rPr lang="en-US" dirty="0"/>
              <a:t>May require application of a primer</a:t>
            </a:r>
          </a:p>
          <a:p>
            <a:r>
              <a:rPr lang="en-US" sz="2400" dirty="0" smtClean="0"/>
              <a:t>Shrink wrapping (couplings and fittings)*</a:t>
            </a:r>
          </a:p>
          <a:p>
            <a:r>
              <a:rPr lang="en-US" sz="2400" dirty="0" smtClean="0"/>
              <a:t>Factory –applied coating (PVC coated </a:t>
            </a:r>
            <a:r>
              <a:rPr lang="en-US" sz="2400" dirty="0" smtClean="0">
                <a:solidFill>
                  <a:srgbClr val="FF0000"/>
                </a:solidFill>
              </a:rPr>
              <a:t>conduit</a:t>
            </a:r>
            <a:r>
              <a:rPr lang="en-US" sz="2400" dirty="0" smtClean="0"/>
              <a:t>)- additional to the primary corrosion protection coating on the conduit/tubing – contact factory for information</a:t>
            </a:r>
          </a:p>
          <a:p>
            <a:pPr marL="0" indent="0">
              <a:buNone/>
            </a:pPr>
            <a:r>
              <a:rPr lang="en-US" sz="2400" dirty="0"/>
              <a:t>	</a:t>
            </a:r>
            <a:r>
              <a:rPr lang="en-US" sz="2400" dirty="0" smtClean="0">
                <a:solidFill>
                  <a:schemeClr val="tx1"/>
                </a:solidFill>
              </a:rPr>
              <a:t>*Subject top the approval of Authority Having Jurisdiction</a:t>
            </a:r>
            <a:endParaRPr lang="en-US" sz="2400" dirty="0">
              <a:solidFill>
                <a:schemeClr val="tx1"/>
              </a:solidFill>
            </a:endParaRPr>
          </a:p>
        </p:txBody>
      </p:sp>
    </p:spTree>
    <p:extLst>
      <p:ext uri="{BB962C8B-B14F-4D97-AF65-F5344CB8AC3E}">
        <p14:creationId xmlns:p14="http://schemas.microsoft.com/office/powerpoint/2010/main" val="62878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smtClean="0">
                <a:solidFill>
                  <a:schemeClr val="accent6"/>
                </a:solidFill>
              </a:rPr>
              <a:t>Shrink Wrapping System </a:t>
            </a:r>
            <a:endParaRPr lang="en-US" sz="6000" dirty="0">
              <a:solidFill>
                <a:schemeClr val="accent6"/>
              </a:solidFill>
            </a:endParaRPr>
          </a:p>
        </p:txBody>
      </p:sp>
      <p:pic>
        <p:nvPicPr>
          <p:cNvPr id="5" name="Content Placeholder 4"/>
          <p:cNvPicPr>
            <a:picLocks noGrp="1" noChangeAspect="1"/>
          </p:cNvPicPr>
          <p:nvPr>
            <p:ph idx="1"/>
          </p:nvPr>
        </p:nvPicPr>
        <p:blipFill>
          <a:blip r:embed="rId3"/>
          <a:stretch>
            <a:fillRect/>
          </a:stretch>
        </p:blipFill>
        <p:spPr>
          <a:xfrm>
            <a:off x="2061420" y="1676400"/>
            <a:ext cx="8272360" cy="4648200"/>
          </a:xfrm>
          <a:prstGeom prst="rect">
            <a:avLst/>
          </a:prstGeom>
        </p:spPr>
      </p:pic>
    </p:spTree>
    <p:extLst>
      <p:ext uri="{BB962C8B-B14F-4D97-AF65-F5344CB8AC3E}">
        <p14:creationId xmlns:p14="http://schemas.microsoft.com/office/powerpoint/2010/main" val="190606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2"/>
          <p:cNvSpPr>
            <a:spLocks noGrp="1" noChangeArrowheads="1"/>
          </p:cNvSpPr>
          <p:nvPr>
            <p:ph type="title"/>
          </p:nvPr>
        </p:nvSpPr>
        <p:spPr>
          <a:xfrm>
            <a:off x="384224" y="472977"/>
            <a:ext cx="11385452" cy="1325563"/>
          </a:xfrm>
        </p:spPr>
        <p:txBody>
          <a:bodyPr>
            <a:noAutofit/>
          </a:bodyPr>
          <a:lstStyle/>
          <a:p>
            <a:pPr eaLnBrk="1" hangingPunct="1"/>
            <a:r>
              <a:rPr lang="en-US" sz="6000" dirty="0">
                <a:solidFill>
                  <a:schemeClr val="accent6"/>
                </a:solidFill>
              </a:rPr>
              <a:t>Supplementary Corrosion Protection PVC Coated </a:t>
            </a:r>
            <a:r>
              <a:rPr lang="en-US" sz="6000" dirty="0" smtClean="0">
                <a:solidFill>
                  <a:schemeClr val="accent6"/>
                </a:solidFill>
              </a:rPr>
              <a:t>Conduit</a:t>
            </a:r>
            <a:endParaRPr lang="en-US" altLang="en-US" sz="6000" dirty="0">
              <a:solidFill>
                <a:schemeClr val="accent6"/>
              </a:solidFill>
            </a:endParaRPr>
          </a:p>
        </p:txBody>
      </p:sp>
      <p:sp>
        <p:nvSpPr>
          <p:cNvPr id="91140" name="Rectangle 3"/>
          <p:cNvSpPr>
            <a:spLocks noGrp="1" noChangeArrowheads="1"/>
          </p:cNvSpPr>
          <p:nvPr>
            <p:ph idx="1"/>
          </p:nvPr>
        </p:nvSpPr>
        <p:spPr>
          <a:xfrm>
            <a:off x="393749" y="2260649"/>
            <a:ext cx="11385452" cy="3459077"/>
          </a:xfrm>
        </p:spPr>
        <p:txBody>
          <a:bodyPr>
            <a:normAutofit/>
          </a:bodyPr>
          <a:lstStyle/>
          <a:p>
            <a:pPr eaLnBrk="1" hangingPunct="1">
              <a:lnSpc>
                <a:spcPct val="90000"/>
              </a:lnSpc>
            </a:pPr>
            <a:r>
              <a:rPr lang="en-US" altLang="en-US" dirty="0" smtClean="0"/>
              <a:t>UL </a:t>
            </a:r>
            <a:r>
              <a:rPr lang="en-US" altLang="en-US" dirty="0"/>
              <a:t>Standards</a:t>
            </a:r>
          </a:p>
          <a:p>
            <a:pPr lvl="1" eaLnBrk="1" hangingPunct="1">
              <a:lnSpc>
                <a:spcPct val="90000"/>
              </a:lnSpc>
              <a:buFontTx/>
              <a:buChar char="•"/>
            </a:pPr>
            <a:r>
              <a:rPr lang="en-US" altLang="en-US" sz="2800" dirty="0" smtClean="0"/>
              <a:t>Supplementary </a:t>
            </a:r>
            <a:r>
              <a:rPr lang="en-US" altLang="en-US" sz="2800" dirty="0"/>
              <a:t>Coatings (</a:t>
            </a:r>
            <a:r>
              <a:rPr lang="en-US" altLang="en-US" sz="2800" dirty="0" smtClean="0"/>
              <a:t>Factory)</a:t>
            </a:r>
          </a:p>
          <a:p>
            <a:pPr lvl="2" eaLnBrk="1" hangingPunct="1">
              <a:lnSpc>
                <a:spcPct val="90000"/>
              </a:lnSpc>
              <a:buFontTx/>
              <a:buChar char="•"/>
            </a:pPr>
            <a:r>
              <a:rPr lang="en-US" altLang="en-US" sz="2800" dirty="0" smtClean="0"/>
              <a:t>It </a:t>
            </a:r>
            <a:r>
              <a:rPr lang="en-US" altLang="en-US" sz="2800" dirty="0"/>
              <a:t>is permitted to have a coating on the </a:t>
            </a:r>
            <a:r>
              <a:rPr lang="en-US" altLang="en-US" sz="2800" dirty="0" smtClean="0"/>
              <a:t>outside </a:t>
            </a:r>
            <a:r>
              <a:rPr lang="en-US" altLang="en-US" sz="2800" dirty="0"/>
              <a:t>of the conduit, in addition to the </a:t>
            </a:r>
            <a:r>
              <a:rPr lang="en-US" altLang="en-US" sz="2800" i="1" dirty="0" smtClean="0"/>
              <a:t>primary </a:t>
            </a:r>
            <a:r>
              <a:rPr lang="en-US" altLang="en-US" sz="2800" dirty="0"/>
              <a:t>coating, for protection against </a:t>
            </a:r>
            <a:r>
              <a:rPr lang="en-US" altLang="en-US" sz="2800" dirty="0" smtClean="0"/>
              <a:t>severe </a:t>
            </a:r>
            <a:r>
              <a:rPr lang="en-US" altLang="en-US" sz="2800" dirty="0"/>
              <a:t>corrosive conditions.</a:t>
            </a:r>
            <a:endParaRPr lang="en-US" altLang="en-US" sz="2800" dirty="0" smtClean="0"/>
          </a:p>
        </p:txBody>
      </p:sp>
      <p:sp>
        <p:nvSpPr>
          <p:cNvPr id="91138" name="Slide Number Placeholder 5"/>
          <p:cNvSpPr>
            <a:spLocks noGrp="1"/>
          </p:cNvSpPr>
          <p:nvPr>
            <p:ph type="sldNum" sz="quarter" idx="12"/>
          </p:nvPr>
        </p:nvSpPr>
        <p:spPr>
          <a:noFill/>
        </p:spPr>
        <p:txBody>
          <a:bodyPr/>
          <a:lstStyle>
            <a:lvl1pPr algn="ctr">
              <a:defRPr sz="3000">
                <a:solidFill>
                  <a:schemeClr val="tx1"/>
                </a:solidFill>
                <a:latin typeface="Arial" panose="020B0604020202020204" pitchFamily="34" charset="0"/>
              </a:defRPr>
            </a:lvl1pPr>
            <a:lvl2pPr marL="557213" indent="-214313" algn="ctr">
              <a:defRPr sz="3000">
                <a:solidFill>
                  <a:schemeClr val="tx1"/>
                </a:solidFill>
                <a:latin typeface="Arial" panose="020B0604020202020204" pitchFamily="34" charset="0"/>
              </a:defRPr>
            </a:lvl2pPr>
            <a:lvl3pPr marL="857250" indent="-171450" algn="ctr">
              <a:defRPr sz="3000">
                <a:solidFill>
                  <a:schemeClr val="tx1"/>
                </a:solidFill>
                <a:latin typeface="Arial" panose="020B0604020202020204" pitchFamily="34" charset="0"/>
              </a:defRPr>
            </a:lvl3pPr>
            <a:lvl4pPr marL="1200150" indent="-171450" algn="ctr">
              <a:defRPr sz="3000">
                <a:solidFill>
                  <a:schemeClr val="tx1"/>
                </a:solidFill>
                <a:latin typeface="Arial" panose="020B0604020202020204" pitchFamily="34" charset="0"/>
              </a:defRPr>
            </a:lvl4pPr>
            <a:lvl5pPr marL="1543050" indent="-171450" algn="ctr">
              <a:defRPr sz="3000">
                <a:solidFill>
                  <a:schemeClr val="tx1"/>
                </a:solidFill>
                <a:latin typeface="Arial" panose="020B0604020202020204" pitchFamily="34" charset="0"/>
              </a:defRPr>
            </a:lvl5pPr>
            <a:lvl6pPr marL="1885950" indent="-171450" algn="ctr" eaLnBrk="0" fontAlgn="base" hangingPunct="0">
              <a:spcBef>
                <a:spcPct val="0"/>
              </a:spcBef>
              <a:spcAft>
                <a:spcPct val="0"/>
              </a:spcAft>
              <a:defRPr sz="3000">
                <a:solidFill>
                  <a:schemeClr val="tx1"/>
                </a:solidFill>
                <a:latin typeface="Arial" panose="020B0604020202020204" pitchFamily="34" charset="0"/>
              </a:defRPr>
            </a:lvl6pPr>
            <a:lvl7pPr marL="2228850" indent="-171450" algn="ctr" eaLnBrk="0" fontAlgn="base" hangingPunct="0">
              <a:spcBef>
                <a:spcPct val="0"/>
              </a:spcBef>
              <a:spcAft>
                <a:spcPct val="0"/>
              </a:spcAft>
              <a:defRPr sz="3000">
                <a:solidFill>
                  <a:schemeClr val="tx1"/>
                </a:solidFill>
                <a:latin typeface="Arial" panose="020B0604020202020204" pitchFamily="34" charset="0"/>
              </a:defRPr>
            </a:lvl7pPr>
            <a:lvl8pPr marL="2571750" indent="-171450" algn="ctr" eaLnBrk="0" fontAlgn="base" hangingPunct="0">
              <a:spcBef>
                <a:spcPct val="0"/>
              </a:spcBef>
              <a:spcAft>
                <a:spcPct val="0"/>
              </a:spcAft>
              <a:defRPr sz="3000">
                <a:solidFill>
                  <a:schemeClr val="tx1"/>
                </a:solidFill>
                <a:latin typeface="Arial" panose="020B0604020202020204" pitchFamily="34" charset="0"/>
              </a:defRPr>
            </a:lvl8pPr>
            <a:lvl9pPr marL="2914650" indent="-171450" algn="ctr" eaLnBrk="0" fontAlgn="base" hangingPunct="0">
              <a:spcBef>
                <a:spcPct val="0"/>
              </a:spcBef>
              <a:spcAft>
                <a:spcPct val="0"/>
              </a:spcAft>
              <a:defRPr sz="3000">
                <a:solidFill>
                  <a:schemeClr val="tx1"/>
                </a:solidFill>
                <a:latin typeface="Arial" panose="020B0604020202020204" pitchFamily="34" charset="0"/>
              </a:defRPr>
            </a:lvl9pPr>
          </a:lstStyle>
          <a:p>
            <a:pPr algn="r"/>
            <a:fld id="{E2F648A0-D348-4967-B86B-12F9485DEA71}" type="slidenum">
              <a:rPr lang="en-US" altLang="en-US" sz="1050"/>
              <a:pPr algn="r"/>
              <a:t>17</a:t>
            </a:fld>
            <a:endParaRPr lang="en-US" altLang="en-US" sz="1050"/>
          </a:p>
        </p:txBody>
      </p:sp>
    </p:spTree>
    <p:extLst>
      <p:ext uri="{BB962C8B-B14F-4D97-AF65-F5344CB8AC3E}">
        <p14:creationId xmlns:p14="http://schemas.microsoft.com/office/powerpoint/2010/main" val="3573074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2"/>
          <p:cNvSpPr>
            <a:spLocks noGrp="1" noChangeArrowheads="1"/>
          </p:cNvSpPr>
          <p:nvPr>
            <p:ph type="title"/>
          </p:nvPr>
        </p:nvSpPr>
        <p:spPr>
          <a:xfrm>
            <a:off x="422324" y="539652"/>
            <a:ext cx="11385452" cy="1325563"/>
          </a:xfrm>
        </p:spPr>
        <p:txBody>
          <a:bodyPr>
            <a:noAutofit/>
          </a:bodyPr>
          <a:lstStyle/>
          <a:p>
            <a:pPr eaLnBrk="1" hangingPunct="1"/>
            <a:r>
              <a:rPr lang="en-US" sz="6000" dirty="0">
                <a:solidFill>
                  <a:schemeClr val="accent6"/>
                </a:solidFill>
              </a:rPr>
              <a:t>Supplementary Corrosion Protection PVC Coated Conduit</a:t>
            </a:r>
            <a:endParaRPr lang="en-US" altLang="en-US" sz="6000" dirty="0">
              <a:solidFill>
                <a:schemeClr val="accent6"/>
              </a:solidFill>
            </a:endParaRPr>
          </a:p>
        </p:txBody>
      </p:sp>
      <p:sp>
        <p:nvSpPr>
          <p:cNvPr id="96260" name="Rectangle 3"/>
          <p:cNvSpPr>
            <a:spLocks noGrp="1" noChangeArrowheads="1"/>
          </p:cNvSpPr>
          <p:nvPr>
            <p:ph idx="1"/>
          </p:nvPr>
        </p:nvSpPr>
        <p:spPr>
          <a:xfrm>
            <a:off x="450899" y="2127299"/>
            <a:ext cx="11385452" cy="3459077"/>
          </a:xfrm>
        </p:spPr>
        <p:txBody>
          <a:bodyPr>
            <a:normAutofit/>
          </a:bodyPr>
          <a:lstStyle/>
          <a:p>
            <a:pPr eaLnBrk="1" hangingPunct="1">
              <a:lnSpc>
                <a:spcPct val="90000"/>
              </a:lnSpc>
            </a:pPr>
            <a:r>
              <a:rPr lang="en-US" altLang="en-US" dirty="0"/>
              <a:t>UL Standards</a:t>
            </a:r>
          </a:p>
          <a:p>
            <a:pPr lvl="1" eaLnBrk="1" hangingPunct="1">
              <a:lnSpc>
                <a:spcPct val="90000"/>
              </a:lnSpc>
              <a:buFontTx/>
              <a:buChar char="•"/>
            </a:pPr>
            <a:r>
              <a:rPr lang="en-US" altLang="en-US" sz="2800" dirty="0" smtClean="0"/>
              <a:t>Performance </a:t>
            </a:r>
            <a:r>
              <a:rPr lang="en-US" altLang="en-US" sz="2800" dirty="0"/>
              <a:t>tests for </a:t>
            </a:r>
            <a:r>
              <a:rPr lang="en-US" altLang="en-US" sz="2800" dirty="0" smtClean="0"/>
              <a:t>PVC adhesion</a:t>
            </a:r>
          </a:p>
          <a:p>
            <a:pPr lvl="2" eaLnBrk="1" hangingPunct="1">
              <a:lnSpc>
                <a:spcPct val="90000"/>
              </a:lnSpc>
              <a:buFontTx/>
              <a:buChar char="•"/>
            </a:pPr>
            <a:r>
              <a:rPr lang="en-US" altLang="en-US" sz="2800" dirty="0" smtClean="0"/>
              <a:t>The PVC </a:t>
            </a:r>
            <a:r>
              <a:rPr lang="en-US" altLang="en-US" sz="2800" dirty="0"/>
              <a:t>must break before removal from the substrate after making two parallel cuts and </a:t>
            </a:r>
            <a:r>
              <a:rPr lang="en-US" altLang="en-US" sz="2800" dirty="0" smtClean="0"/>
              <a:t>one </a:t>
            </a:r>
            <a:r>
              <a:rPr lang="en-US" altLang="en-US" sz="2800" dirty="0"/>
              <a:t>perpendicular cut on the coating.</a:t>
            </a:r>
          </a:p>
        </p:txBody>
      </p:sp>
      <p:sp>
        <p:nvSpPr>
          <p:cNvPr id="96258" name="Slide Number Placeholder 5"/>
          <p:cNvSpPr>
            <a:spLocks noGrp="1"/>
          </p:cNvSpPr>
          <p:nvPr>
            <p:ph type="sldNum" sz="quarter" idx="12"/>
          </p:nvPr>
        </p:nvSpPr>
        <p:spPr>
          <a:noFill/>
        </p:spPr>
        <p:txBody>
          <a:bodyPr/>
          <a:lstStyle>
            <a:lvl1pPr algn="ctr">
              <a:defRPr sz="3000">
                <a:solidFill>
                  <a:schemeClr val="tx1"/>
                </a:solidFill>
                <a:latin typeface="Arial" panose="020B0604020202020204" pitchFamily="34" charset="0"/>
              </a:defRPr>
            </a:lvl1pPr>
            <a:lvl2pPr marL="557213" indent="-214313" algn="ctr">
              <a:defRPr sz="3000">
                <a:solidFill>
                  <a:schemeClr val="tx1"/>
                </a:solidFill>
                <a:latin typeface="Arial" panose="020B0604020202020204" pitchFamily="34" charset="0"/>
              </a:defRPr>
            </a:lvl2pPr>
            <a:lvl3pPr marL="857250" indent="-171450" algn="ctr">
              <a:defRPr sz="3000">
                <a:solidFill>
                  <a:schemeClr val="tx1"/>
                </a:solidFill>
                <a:latin typeface="Arial" panose="020B0604020202020204" pitchFamily="34" charset="0"/>
              </a:defRPr>
            </a:lvl3pPr>
            <a:lvl4pPr marL="1200150" indent="-171450" algn="ctr">
              <a:defRPr sz="3000">
                <a:solidFill>
                  <a:schemeClr val="tx1"/>
                </a:solidFill>
                <a:latin typeface="Arial" panose="020B0604020202020204" pitchFamily="34" charset="0"/>
              </a:defRPr>
            </a:lvl4pPr>
            <a:lvl5pPr marL="1543050" indent="-171450" algn="ctr">
              <a:defRPr sz="3000">
                <a:solidFill>
                  <a:schemeClr val="tx1"/>
                </a:solidFill>
                <a:latin typeface="Arial" panose="020B0604020202020204" pitchFamily="34" charset="0"/>
              </a:defRPr>
            </a:lvl5pPr>
            <a:lvl6pPr marL="1885950" indent="-171450" algn="ctr" eaLnBrk="0" fontAlgn="base" hangingPunct="0">
              <a:spcBef>
                <a:spcPct val="0"/>
              </a:spcBef>
              <a:spcAft>
                <a:spcPct val="0"/>
              </a:spcAft>
              <a:defRPr sz="3000">
                <a:solidFill>
                  <a:schemeClr val="tx1"/>
                </a:solidFill>
                <a:latin typeface="Arial" panose="020B0604020202020204" pitchFamily="34" charset="0"/>
              </a:defRPr>
            </a:lvl6pPr>
            <a:lvl7pPr marL="2228850" indent="-171450" algn="ctr" eaLnBrk="0" fontAlgn="base" hangingPunct="0">
              <a:spcBef>
                <a:spcPct val="0"/>
              </a:spcBef>
              <a:spcAft>
                <a:spcPct val="0"/>
              </a:spcAft>
              <a:defRPr sz="3000">
                <a:solidFill>
                  <a:schemeClr val="tx1"/>
                </a:solidFill>
                <a:latin typeface="Arial" panose="020B0604020202020204" pitchFamily="34" charset="0"/>
              </a:defRPr>
            </a:lvl7pPr>
            <a:lvl8pPr marL="2571750" indent="-171450" algn="ctr" eaLnBrk="0" fontAlgn="base" hangingPunct="0">
              <a:spcBef>
                <a:spcPct val="0"/>
              </a:spcBef>
              <a:spcAft>
                <a:spcPct val="0"/>
              </a:spcAft>
              <a:defRPr sz="3000">
                <a:solidFill>
                  <a:schemeClr val="tx1"/>
                </a:solidFill>
                <a:latin typeface="Arial" panose="020B0604020202020204" pitchFamily="34" charset="0"/>
              </a:defRPr>
            </a:lvl8pPr>
            <a:lvl9pPr marL="2914650" indent="-171450" algn="ctr" eaLnBrk="0" fontAlgn="base" hangingPunct="0">
              <a:spcBef>
                <a:spcPct val="0"/>
              </a:spcBef>
              <a:spcAft>
                <a:spcPct val="0"/>
              </a:spcAft>
              <a:defRPr sz="3000">
                <a:solidFill>
                  <a:schemeClr val="tx1"/>
                </a:solidFill>
                <a:latin typeface="Arial" panose="020B0604020202020204" pitchFamily="34" charset="0"/>
              </a:defRPr>
            </a:lvl9pPr>
          </a:lstStyle>
          <a:p>
            <a:pPr algn="r"/>
            <a:fld id="{43E0DE6F-743A-4E88-A181-CF0F52BC8FEB}" type="slidenum">
              <a:rPr lang="en-US" altLang="en-US" sz="1050"/>
              <a:pPr algn="r"/>
              <a:t>18</a:t>
            </a:fld>
            <a:endParaRPr lang="en-US" altLang="en-US" sz="1050"/>
          </a:p>
        </p:txBody>
      </p:sp>
      <p:pic>
        <p:nvPicPr>
          <p:cNvPr id="96261" name="Picture 4" descr="oc_1_s_adhsntest_0_ap_ph_h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6950" y="4438651"/>
            <a:ext cx="3543300" cy="1909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2" name="Picture 5" descr="oc_1_s_adhsntest_2_ap_ph_h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9600" y="4438651"/>
            <a:ext cx="3556000" cy="1896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6603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solidFill>
                  <a:schemeClr val="accent6"/>
                </a:solidFill>
              </a:rPr>
              <a:t>Protecting Steel</a:t>
            </a:r>
            <a:endParaRPr lang="en-US" sz="6000" dirty="0">
              <a:solidFill>
                <a:schemeClr val="accent6"/>
              </a:solidFill>
            </a:endParaRPr>
          </a:p>
        </p:txBody>
      </p:sp>
      <p:sp>
        <p:nvSpPr>
          <p:cNvPr id="3" name="Content Placeholder 2"/>
          <p:cNvSpPr>
            <a:spLocks noGrp="1"/>
          </p:cNvSpPr>
          <p:nvPr>
            <p:ph idx="1"/>
          </p:nvPr>
        </p:nvSpPr>
        <p:spPr/>
        <p:txBody>
          <a:bodyPr>
            <a:normAutofit/>
          </a:bodyPr>
          <a:lstStyle/>
          <a:p>
            <a:r>
              <a:rPr lang="en-US" dirty="0"/>
              <a:t>Protecting with Zinc</a:t>
            </a:r>
          </a:p>
          <a:p>
            <a:pPr lvl="1"/>
            <a:r>
              <a:rPr lang="en-US" sz="2800" dirty="0"/>
              <a:t>Barrier protection</a:t>
            </a:r>
          </a:p>
          <a:p>
            <a:pPr lvl="2">
              <a:buFont typeface="Wingdings" panose="05000000000000000000" pitchFamily="2" charset="2"/>
              <a:buChar char="§"/>
            </a:pPr>
            <a:r>
              <a:rPr lang="en-US" sz="2800" dirty="0">
                <a:cs typeface="ＭＳ Ｐゴシック" charset="-128"/>
              </a:rPr>
              <a:t>isolates the metal from the electrolytes</a:t>
            </a:r>
          </a:p>
          <a:p>
            <a:pPr lvl="2">
              <a:buFont typeface="Wingdings" panose="05000000000000000000" pitchFamily="2" charset="2"/>
              <a:buChar char="§"/>
            </a:pPr>
            <a:r>
              <a:rPr lang="en-US" sz="2800" dirty="0">
                <a:cs typeface="ＭＳ Ｐゴシック" charset="-128"/>
              </a:rPr>
              <a:t>three alloy layers and a layer of pure metallic zinc</a:t>
            </a:r>
          </a:p>
          <a:p>
            <a:pPr lvl="1"/>
            <a:r>
              <a:rPr lang="en-US" sz="2800" dirty="0" err="1"/>
              <a:t>Cathodic</a:t>
            </a:r>
            <a:r>
              <a:rPr lang="en-US" sz="2800" dirty="0"/>
              <a:t> protection </a:t>
            </a:r>
          </a:p>
          <a:p>
            <a:pPr lvl="2">
              <a:buFont typeface="Wingdings" panose="05000000000000000000" pitchFamily="2" charset="2"/>
              <a:buChar char="§"/>
            </a:pPr>
            <a:r>
              <a:rPr lang="en-US" sz="2800" dirty="0"/>
              <a:t>introduces a new corrosion element</a:t>
            </a:r>
          </a:p>
          <a:p>
            <a:pPr lvl="2"/>
            <a:endParaRPr lang="en-US" sz="2800" dirty="0"/>
          </a:p>
        </p:txBody>
      </p:sp>
    </p:spTree>
    <p:extLst>
      <p:ext uri="{BB962C8B-B14F-4D97-AF65-F5344CB8AC3E}">
        <p14:creationId xmlns:p14="http://schemas.microsoft.com/office/powerpoint/2010/main" val="2749336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solidFill>
                  <a:schemeClr val="accent6"/>
                </a:solidFill>
              </a:rPr>
              <a:t>What is Corrosion </a:t>
            </a:r>
            <a:endParaRPr lang="en-US" sz="6000" dirty="0">
              <a:solidFill>
                <a:schemeClr val="accent6"/>
              </a:solidFill>
            </a:endParaRPr>
          </a:p>
        </p:txBody>
      </p:sp>
      <p:sp>
        <p:nvSpPr>
          <p:cNvPr id="3" name="Content Placeholder 2"/>
          <p:cNvSpPr>
            <a:spLocks noGrp="1"/>
          </p:cNvSpPr>
          <p:nvPr>
            <p:ph idx="1"/>
          </p:nvPr>
        </p:nvSpPr>
        <p:spPr>
          <a:xfrm>
            <a:off x="850900" y="1123951"/>
            <a:ext cx="11188700" cy="1028700"/>
          </a:xfrm>
        </p:spPr>
        <p:txBody>
          <a:bodyPr>
            <a:noAutofit/>
          </a:bodyPr>
          <a:lstStyle/>
          <a:p>
            <a:pPr marL="0" indent="0">
              <a:lnSpc>
                <a:spcPct val="120000"/>
              </a:lnSpc>
              <a:buNone/>
            </a:pPr>
            <a:r>
              <a:rPr lang="en-US" dirty="0" smtClean="0"/>
              <a:t>The </a:t>
            </a:r>
            <a:r>
              <a:rPr lang="en-US" dirty="0"/>
              <a:t>deterioration of a substance, usually a metal, or its properties, because of an undesirable reaction with its environment</a:t>
            </a:r>
            <a:r>
              <a:rPr lang="en-US" dirty="0" smtClean="0"/>
              <a:t>.</a:t>
            </a:r>
          </a:p>
          <a:p>
            <a:pPr marL="0" indent="0">
              <a:buNone/>
            </a:pPr>
            <a:r>
              <a:rPr lang="en-US" dirty="0"/>
              <a:t>A natural and inevitable but controllable process.</a:t>
            </a:r>
          </a:p>
          <a:p>
            <a:pPr marL="0" indent="0">
              <a:buNone/>
            </a:pPr>
            <a:endParaRPr lang="en-US" dirty="0"/>
          </a:p>
          <a:p>
            <a:pPr marL="0" indent="0">
              <a:buNone/>
            </a:pP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199" y="3132148"/>
            <a:ext cx="6705817" cy="2925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5321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solidFill>
                  <a:schemeClr val="accent6"/>
                </a:solidFill>
              </a:rPr>
              <a:t>ASTM A 780-01</a:t>
            </a:r>
          </a:p>
        </p:txBody>
      </p:sp>
      <p:sp>
        <p:nvSpPr>
          <p:cNvPr id="3" name="Content Placeholder 2"/>
          <p:cNvSpPr>
            <a:spLocks noGrp="1"/>
          </p:cNvSpPr>
          <p:nvPr>
            <p:ph idx="1"/>
          </p:nvPr>
        </p:nvSpPr>
        <p:spPr/>
        <p:txBody>
          <a:bodyPr/>
          <a:lstStyle/>
          <a:p>
            <a:r>
              <a:rPr lang="en-US" dirty="0"/>
              <a:t>Covers </a:t>
            </a:r>
            <a:r>
              <a:rPr lang="en-US" dirty="0" smtClean="0"/>
              <a:t>use </a:t>
            </a:r>
            <a:r>
              <a:rPr lang="en-US" dirty="0"/>
              <a:t>of low melting point zinc alloy repair rods or powers, the use of paints containing zinc </a:t>
            </a:r>
            <a:r>
              <a:rPr lang="en-US" dirty="0" smtClean="0"/>
              <a:t>dust, </a:t>
            </a:r>
            <a:r>
              <a:rPr lang="en-US" dirty="0"/>
              <a:t>and </a:t>
            </a:r>
            <a:r>
              <a:rPr lang="en-US" dirty="0" smtClean="0"/>
              <a:t>use </a:t>
            </a:r>
            <a:r>
              <a:rPr lang="en-US" dirty="0"/>
              <a:t>of zinc spray.</a:t>
            </a:r>
          </a:p>
          <a:p>
            <a:r>
              <a:rPr lang="en-US" dirty="0"/>
              <a:t>Touch-up and repair of galvanized steel can be completed in several different ways, including </a:t>
            </a:r>
            <a:r>
              <a:rPr lang="en-US" dirty="0" smtClean="0"/>
              <a:t>the use of zinc </a:t>
            </a:r>
            <a:r>
              <a:rPr lang="en-US" dirty="0"/>
              <a:t>solders, zinc-rich </a:t>
            </a:r>
            <a:r>
              <a:rPr lang="en-US" dirty="0" smtClean="0"/>
              <a:t>paints, </a:t>
            </a:r>
            <a:r>
              <a:rPr lang="en-US" dirty="0"/>
              <a:t>and/or zinc </a:t>
            </a:r>
            <a:r>
              <a:rPr lang="en-US" dirty="0" smtClean="0"/>
              <a:t>spray metallizing</a:t>
            </a:r>
            <a:r>
              <a:rPr lang="en-US" dirty="0"/>
              <a:t>.</a:t>
            </a:r>
          </a:p>
          <a:p>
            <a:endParaRPr lang="en-US" dirty="0"/>
          </a:p>
        </p:txBody>
      </p:sp>
    </p:spTree>
    <p:extLst>
      <p:ext uri="{BB962C8B-B14F-4D97-AF65-F5344CB8AC3E}">
        <p14:creationId xmlns:p14="http://schemas.microsoft.com/office/powerpoint/2010/main" val="1347870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solidFill>
                  <a:schemeClr val="accent6"/>
                </a:solidFill>
              </a:rPr>
              <a:t>Three Material Types</a:t>
            </a:r>
          </a:p>
        </p:txBody>
      </p:sp>
      <p:sp>
        <p:nvSpPr>
          <p:cNvPr id="3" name="Content Placeholder 2"/>
          <p:cNvSpPr>
            <a:spLocks noGrp="1"/>
          </p:cNvSpPr>
          <p:nvPr>
            <p:ph idx="1"/>
          </p:nvPr>
        </p:nvSpPr>
        <p:spPr>
          <a:xfrm>
            <a:off x="355649" y="1231949"/>
            <a:ext cx="11385452" cy="3459077"/>
          </a:xfrm>
        </p:spPr>
        <p:txBody>
          <a:bodyPr>
            <a:noAutofit/>
          </a:bodyPr>
          <a:lstStyle/>
          <a:p>
            <a:r>
              <a:rPr lang="en-US" dirty="0">
                <a:ea typeface="Microsoft Sans Serif" panose="020B0604020202020204" pitchFamily="34" charset="0"/>
              </a:rPr>
              <a:t>Zinc-Based Solders</a:t>
            </a:r>
          </a:p>
          <a:p>
            <a:pPr lvl="1"/>
            <a:r>
              <a:rPr lang="en-US" sz="2800" dirty="0">
                <a:ea typeface="Microsoft Sans Serif" panose="020B0604020202020204" pitchFamily="34" charset="0"/>
              </a:rPr>
              <a:t>Application temperature 446°F – 570°F</a:t>
            </a:r>
          </a:p>
          <a:p>
            <a:pPr lvl="1"/>
            <a:r>
              <a:rPr lang="en-US" sz="2800" dirty="0">
                <a:ea typeface="Microsoft Sans Serif" panose="020B0604020202020204" pitchFamily="34" charset="0"/>
              </a:rPr>
              <a:t>Rod form or </a:t>
            </a:r>
            <a:r>
              <a:rPr lang="en-US" sz="2800" dirty="0" smtClean="0">
                <a:ea typeface="Microsoft Sans Serif" panose="020B0604020202020204" pitchFamily="34" charset="0"/>
              </a:rPr>
              <a:t>powder</a:t>
            </a:r>
            <a:endParaRPr lang="en-US" sz="2800" dirty="0">
              <a:ea typeface="Microsoft Sans Serif" panose="020B0604020202020204" pitchFamily="34" charset="0"/>
            </a:endParaRPr>
          </a:p>
          <a:p>
            <a:r>
              <a:rPr lang="en-US" dirty="0">
                <a:ea typeface="Microsoft Sans Serif" panose="020B0604020202020204" pitchFamily="34" charset="0"/>
              </a:rPr>
              <a:t>Paints containing zinc dust</a:t>
            </a:r>
          </a:p>
          <a:p>
            <a:pPr lvl="1"/>
            <a:r>
              <a:rPr lang="en-US" sz="2800" dirty="0" smtClean="0">
                <a:ea typeface="Microsoft Sans Serif" panose="020B0604020202020204" pitchFamily="34" charset="0"/>
              </a:rPr>
              <a:t>Zinc dust contractions range of 65 – 69% or above 92% in dry film </a:t>
            </a:r>
          </a:p>
          <a:p>
            <a:pPr lvl="1"/>
            <a:r>
              <a:rPr lang="en-US" sz="2800" dirty="0" smtClean="0">
                <a:ea typeface="Microsoft Sans Serif" panose="020B0604020202020204" pitchFamily="34" charset="0"/>
              </a:rPr>
              <a:t>Pre-mixed</a:t>
            </a:r>
            <a:endParaRPr lang="en-US" sz="2800" dirty="0">
              <a:ea typeface="Microsoft Sans Serif" panose="020B0604020202020204" pitchFamily="34" charset="0"/>
            </a:endParaRPr>
          </a:p>
          <a:p>
            <a:pPr marL="0" lvl="1" indent="-400050">
              <a:spcAft>
                <a:spcPts val="600"/>
              </a:spcAft>
              <a:buBlip>
                <a:blip r:embed="rId3"/>
              </a:buBlip>
            </a:pPr>
            <a:r>
              <a:rPr lang="en-US" sz="2800" dirty="0">
                <a:solidFill>
                  <a:srgbClr val="008080"/>
                </a:solidFill>
                <a:ea typeface="Microsoft Sans Serif" panose="020B0604020202020204" pitchFamily="34" charset="0"/>
              </a:rPr>
              <a:t>Sprayed Zinc (Metallizing)</a:t>
            </a:r>
          </a:p>
          <a:p>
            <a:pPr lvl="1"/>
            <a:r>
              <a:rPr lang="en-US" sz="2800" dirty="0">
                <a:ea typeface="Microsoft Sans Serif" panose="020B0604020202020204" pitchFamily="34" charset="0"/>
              </a:rPr>
              <a:t>Requires blast cleaning </a:t>
            </a:r>
            <a:r>
              <a:rPr lang="en-US" sz="2800" dirty="0" smtClean="0">
                <a:ea typeface="Microsoft Sans Serif" panose="020B0604020202020204" pitchFamily="34" charset="0"/>
              </a:rPr>
              <a:t>the surface to be </a:t>
            </a:r>
            <a:r>
              <a:rPr lang="en-US" sz="2800" dirty="0">
                <a:ea typeface="Microsoft Sans Serif" panose="020B0604020202020204" pitchFamily="34" charset="0"/>
              </a:rPr>
              <a:t>reconditioned</a:t>
            </a:r>
          </a:p>
          <a:p>
            <a:pPr lvl="1"/>
            <a:r>
              <a:rPr lang="en-US" sz="2800" dirty="0">
                <a:ea typeface="Microsoft Sans Serif" panose="020B0604020202020204" pitchFamily="34" charset="0"/>
              </a:rPr>
              <a:t>Applied with metal-spraying pistols using zinc wire or </a:t>
            </a:r>
            <a:r>
              <a:rPr lang="en-US" sz="2800" dirty="0" smtClean="0">
                <a:ea typeface="Microsoft Sans Serif" panose="020B0604020202020204" pitchFamily="34" charset="0"/>
              </a:rPr>
              <a:t>zinc </a:t>
            </a:r>
            <a:r>
              <a:rPr lang="en-US" sz="2800" dirty="0">
                <a:ea typeface="Microsoft Sans Serif" panose="020B0604020202020204" pitchFamily="34" charset="0"/>
              </a:rPr>
              <a:t>powder</a:t>
            </a:r>
          </a:p>
          <a:p>
            <a:pPr lvl="1"/>
            <a:endParaRPr lang="en-US" sz="2800" dirty="0"/>
          </a:p>
        </p:txBody>
      </p:sp>
    </p:spTree>
    <p:extLst>
      <p:ext uri="{BB962C8B-B14F-4D97-AF65-F5344CB8AC3E}">
        <p14:creationId xmlns:p14="http://schemas.microsoft.com/office/powerpoint/2010/main" val="3927958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smtClean="0">
                <a:solidFill>
                  <a:schemeClr val="accent6"/>
                </a:solidFill>
              </a:rPr>
              <a:t>Recommended for Touch-up</a:t>
            </a:r>
            <a:endParaRPr lang="en-US" sz="6000" dirty="0">
              <a:solidFill>
                <a:schemeClr val="accent6"/>
              </a:solidFill>
            </a:endParaRPr>
          </a:p>
        </p:txBody>
      </p:sp>
      <p:sp>
        <p:nvSpPr>
          <p:cNvPr id="3" name="Content Placeholder 2"/>
          <p:cNvSpPr>
            <a:spLocks noGrp="1"/>
          </p:cNvSpPr>
          <p:nvPr>
            <p:ph idx="1"/>
          </p:nvPr>
        </p:nvSpPr>
        <p:spPr/>
        <p:txBody>
          <a:bodyPr>
            <a:normAutofit/>
          </a:bodyPr>
          <a:lstStyle/>
          <a:p>
            <a:r>
              <a:rPr lang="en-US" dirty="0">
                <a:ea typeface="Microsoft Sans Serif" panose="020B0604020202020204" pitchFamily="34" charset="0"/>
              </a:rPr>
              <a:t>Paints containing zinc dust</a:t>
            </a:r>
          </a:p>
          <a:p>
            <a:pPr lvl="1"/>
            <a:r>
              <a:rPr lang="en-US" sz="2800" dirty="0" smtClean="0">
                <a:ea typeface="Microsoft Sans Serif" panose="020B0604020202020204" pitchFamily="34" charset="0"/>
              </a:rPr>
              <a:t>Zinc-rich paints contain 65 </a:t>
            </a:r>
            <a:r>
              <a:rPr lang="en-US" sz="2800" dirty="0">
                <a:ea typeface="Microsoft Sans Serif" panose="020B0604020202020204" pitchFamily="34" charset="0"/>
              </a:rPr>
              <a:t>– </a:t>
            </a:r>
            <a:r>
              <a:rPr lang="en-US" sz="2800" dirty="0" smtClean="0">
                <a:ea typeface="Microsoft Sans Serif" panose="020B0604020202020204" pitchFamily="34" charset="0"/>
              </a:rPr>
              <a:t>95% metallic zinc in dry film, with 92 being common</a:t>
            </a:r>
            <a:endParaRPr lang="en-US" sz="2800" strike="sngStrike" dirty="0">
              <a:ea typeface="Microsoft Sans Serif" panose="020B0604020202020204" pitchFamily="34" charset="0"/>
            </a:endParaRPr>
          </a:p>
          <a:p>
            <a:pPr lvl="1"/>
            <a:r>
              <a:rPr lang="en-US" sz="2800" dirty="0" smtClean="0">
                <a:ea typeface="Microsoft Sans Serif" panose="020B0604020202020204" pitchFamily="34" charset="0"/>
              </a:rPr>
              <a:t>Provides </a:t>
            </a:r>
            <a:r>
              <a:rPr lang="en-US" sz="2800" dirty="0">
                <a:ea typeface="Microsoft Sans Serif" panose="020B0604020202020204" pitchFamily="34" charset="0"/>
              </a:rPr>
              <a:t>both galvanic and barrier protection</a:t>
            </a:r>
            <a:r>
              <a:rPr lang="en-US" sz="2800" strike="sngStrike" dirty="0">
                <a:ea typeface="Microsoft Sans Serif" panose="020B0604020202020204" pitchFamily="34" charset="0"/>
              </a:rPr>
              <a:t> </a:t>
            </a:r>
            <a:r>
              <a:rPr lang="en-US" sz="2800" dirty="0" smtClean="0">
                <a:ea typeface="Microsoft Sans Serif" panose="020B0604020202020204" pitchFamily="34" charset="0"/>
              </a:rPr>
              <a:t>when properly applied</a:t>
            </a:r>
            <a:endParaRPr lang="en-US" sz="2800" dirty="0">
              <a:ea typeface="Microsoft Sans Serif" panose="020B0604020202020204" pitchFamily="34" charset="0"/>
            </a:endParaRPr>
          </a:p>
          <a:p>
            <a:pPr lvl="1"/>
            <a:r>
              <a:rPr lang="en-US" sz="2800" dirty="0" smtClean="0">
                <a:ea typeface="Microsoft Sans Serif" panose="020B0604020202020204" pitchFamily="34" charset="0"/>
              </a:rPr>
              <a:t>Paints can be brushed or sprayed on to the steel</a:t>
            </a:r>
            <a:endParaRPr lang="en-US" sz="2800" dirty="0">
              <a:ea typeface="Microsoft Sans Serif" panose="020B0604020202020204" pitchFamily="34" charset="0"/>
            </a:endParaRPr>
          </a:p>
          <a:p>
            <a:pPr lvl="1"/>
            <a:endParaRPr lang="en-US" sz="2800" dirty="0"/>
          </a:p>
        </p:txBody>
      </p:sp>
    </p:spTree>
    <p:extLst>
      <p:ext uri="{BB962C8B-B14F-4D97-AF65-F5344CB8AC3E}">
        <p14:creationId xmlns:p14="http://schemas.microsoft.com/office/powerpoint/2010/main" val="2007476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solidFill>
                  <a:schemeClr val="accent6"/>
                </a:solidFill>
              </a:rPr>
              <a:t>Corrosion Prevention Methods</a:t>
            </a:r>
            <a:endParaRPr lang="en-US" sz="6000" dirty="0">
              <a:solidFill>
                <a:schemeClr val="accent6"/>
              </a:solidFill>
            </a:endParaRPr>
          </a:p>
        </p:txBody>
      </p:sp>
      <p:sp>
        <p:nvSpPr>
          <p:cNvPr id="3" name="Content Placeholder 2"/>
          <p:cNvSpPr>
            <a:spLocks noGrp="1"/>
          </p:cNvSpPr>
          <p:nvPr>
            <p:ph idx="1"/>
          </p:nvPr>
        </p:nvSpPr>
        <p:spPr/>
        <p:txBody>
          <a:bodyPr/>
          <a:lstStyle/>
          <a:p>
            <a:r>
              <a:rPr lang="en-US" dirty="0"/>
              <a:t>Materials </a:t>
            </a:r>
            <a:r>
              <a:rPr lang="en-US" dirty="0" smtClean="0"/>
              <a:t>Selection</a:t>
            </a:r>
          </a:p>
          <a:p>
            <a:r>
              <a:rPr lang="en-US" dirty="0" smtClean="0">
                <a:solidFill>
                  <a:srgbClr val="FF0000"/>
                </a:solidFill>
              </a:rPr>
              <a:t>Cathodic Protection</a:t>
            </a:r>
            <a:endParaRPr lang="en-US" dirty="0">
              <a:solidFill>
                <a:srgbClr val="FF0000"/>
              </a:solidFill>
            </a:endParaRPr>
          </a:p>
          <a:p>
            <a:r>
              <a:rPr lang="en-US" dirty="0"/>
              <a:t>Alteration of Environment</a:t>
            </a:r>
          </a:p>
          <a:p>
            <a:r>
              <a:rPr lang="en-US" dirty="0"/>
              <a:t>Design Issues</a:t>
            </a:r>
          </a:p>
          <a:p>
            <a:r>
              <a:rPr lang="en-US" dirty="0"/>
              <a:t>Coatings</a:t>
            </a:r>
          </a:p>
          <a:p>
            <a:pPr marL="0" indent="0">
              <a:buNone/>
            </a:pPr>
            <a:endParaRPr lang="en-US" dirty="0"/>
          </a:p>
        </p:txBody>
      </p:sp>
    </p:spTree>
    <p:extLst>
      <p:ext uri="{BB962C8B-B14F-4D97-AF65-F5344CB8AC3E}">
        <p14:creationId xmlns:p14="http://schemas.microsoft.com/office/powerpoint/2010/main" val="2955768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smtClean="0">
                <a:solidFill>
                  <a:schemeClr val="accent6"/>
                </a:solidFill>
              </a:rPr>
              <a:t>Corrosive </a:t>
            </a:r>
            <a:r>
              <a:rPr lang="en-US" sz="6000" dirty="0" smtClean="0">
                <a:solidFill>
                  <a:schemeClr val="accent6"/>
                </a:solidFill>
              </a:rPr>
              <a:t>Environmental Conditions</a:t>
            </a:r>
            <a:endParaRPr lang="en-US" sz="6000" dirty="0">
              <a:solidFill>
                <a:schemeClr val="accent6"/>
              </a:solidFill>
            </a:endParaRPr>
          </a:p>
        </p:txBody>
      </p:sp>
      <p:sp>
        <p:nvSpPr>
          <p:cNvPr id="3" name="Content Placeholder 2"/>
          <p:cNvSpPr>
            <a:spLocks noGrp="1"/>
          </p:cNvSpPr>
          <p:nvPr>
            <p:ph idx="1"/>
          </p:nvPr>
        </p:nvSpPr>
        <p:spPr/>
        <p:txBody>
          <a:bodyPr>
            <a:normAutofit/>
          </a:bodyPr>
          <a:lstStyle/>
          <a:p>
            <a:r>
              <a:rPr lang="en-US" dirty="0" smtClean="0"/>
              <a:t>Dust</a:t>
            </a:r>
          </a:p>
          <a:p>
            <a:r>
              <a:rPr lang="en-US" dirty="0" smtClean="0"/>
              <a:t>Harsh chemicals</a:t>
            </a:r>
          </a:p>
          <a:p>
            <a:r>
              <a:rPr lang="en-US" dirty="0" smtClean="0"/>
              <a:t>Temperature</a:t>
            </a:r>
          </a:p>
          <a:p>
            <a:r>
              <a:rPr lang="en-US" dirty="0" smtClean="0"/>
              <a:t>Moisture</a:t>
            </a:r>
          </a:p>
          <a:p>
            <a:r>
              <a:rPr lang="en-US" dirty="0" smtClean="0"/>
              <a:t>pH</a:t>
            </a:r>
            <a:endParaRPr lang="en-US" dirty="0"/>
          </a:p>
        </p:txBody>
      </p:sp>
    </p:spTree>
    <p:extLst>
      <p:ext uri="{BB962C8B-B14F-4D97-AF65-F5344CB8AC3E}">
        <p14:creationId xmlns:p14="http://schemas.microsoft.com/office/powerpoint/2010/main" val="1447539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solidFill>
                  <a:schemeClr val="accent6"/>
                </a:solidFill>
              </a:rPr>
              <a:t>The pH Scale</a:t>
            </a:r>
            <a:endParaRPr lang="en-US" sz="6000" dirty="0">
              <a:solidFill>
                <a:schemeClr val="accent6"/>
              </a:solidFill>
            </a:endParaRPr>
          </a:p>
        </p:txBody>
      </p:sp>
      <p:sp>
        <p:nvSpPr>
          <p:cNvPr id="3" name="Content Placeholder 2"/>
          <p:cNvSpPr>
            <a:spLocks noGrp="1"/>
          </p:cNvSpPr>
          <p:nvPr>
            <p:ph idx="1"/>
          </p:nvPr>
        </p:nvSpPr>
        <p:spPr>
          <a:xfrm>
            <a:off x="441374" y="1241474"/>
            <a:ext cx="9569401" cy="1206451"/>
          </a:xfrm>
        </p:spPr>
        <p:txBody>
          <a:bodyPr/>
          <a:lstStyle/>
          <a:p>
            <a:r>
              <a:rPr lang="en-US" sz="2800" dirty="0" smtClean="0"/>
              <a:t>Galvanized Steel    </a:t>
            </a:r>
            <a:r>
              <a:rPr lang="en-US" sz="2800" dirty="0"/>
              <a:t>	</a:t>
            </a:r>
            <a:r>
              <a:rPr lang="en-US" sz="2800" dirty="0" smtClean="0">
                <a:solidFill>
                  <a:srgbClr val="FF0000"/>
                </a:solidFill>
              </a:rPr>
              <a:t>5.5</a:t>
            </a:r>
            <a:r>
              <a:rPr lang="en-US" sz="2800" dirty="0" smtClean="0"/>
              <a:t> </a:t>
            </a:r>
            <a:r>
              <a:rPr lang="en-US" sz="2800" dirty="0"/>
              <a:t>– 12 = good pH </a:t>
            </a:r>
            <a:r>
              <a:rPr lang="en-US" sz="2800" dirty="0" smtClean="0"/>
              <a:t>range</a:t>
            </a:r>
          </a:p>
          <a:p>
            <a:r>
              <a:rPr lang="en-US" sz="2800" dirty="0" smtClean="0"/>
              <a:t>Aluminum </a:t>
            </a:r>
            <a:r>
              <a:rPr lang="en-US" sz="2800" dirty="0"/>
              <a:t>		4 – 9	  = good pH range</a:t>
            </a:r>
          </a:p>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7649" y="2381250"/>
            <a:ext cx="5908675" cy="3785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9076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solidFill>
                  <a:schemeClr val="accent6"/>
                </a:solidFill>
              </a:rPr>
              <a:t>In Conclusion</a:t>
            </a:r>
            <a:endParaRPr lang="en-US" sz="6000" dirty="0">
              <a:solidFill>
                <a:schemeClr val="accent6"/>
              </a:solidFill>
            </a:endParaRPr>
          </a:p>
        </p:txBody>
      </p:sp>
      <p:sp>
        <p:nvSpPr>
          <p:cNvPr id="3" name="Content Placeholder 2"/>
          <p:cNvSpPr>
            <a:spLocks noGrp="1"/>
          </p:cNvSpPr>
          <p:nvPr>
            <p:ph idx="1"/>
          </p:nvPr>
        </p:nvSpPr>
        <p:spPr/>
        <p:txBody>
          <a:bodyPr/>
          <a:lstStyle/>
          <a:p>
            <a:pPr marL="0" indent="0">
              <a:buNone/>
            </a:pPr>
            <a:r>
              <a:rPr lang="en-US" dirty="0" smtClean="0"/>
              <a:t>Coatings </a:t>
            </a:r>
            <a:r>
              <a:rPr lang="en-US" dirty="0"/>
              <a:t>on Steel Conduit and EMT provide excellent corrosion protection and contribute to long service life. For severely corrosive areas, additional protection can be applied to further extend the life expectancy of the installation. </a:t>
            </a:r>
          </a:p>
          <a:p>
            <a:endParaRPr lang="en-US" dirty="0"/>
          </a:p>
        </p:txBody>
      </p:sp>
    </p:spTree>
    <p:extLst>
      <p:ext uri="{BB962C8B-B14F-4D97-AF65-F5344CB8AC3E}">
        <p14:creationId xmlns:p14="http://schemas.microsoft.com/office/powerpoint/2010/main" val="300335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solidFill>
                  <a:schemeClr val="accent6"/>
                </a:solidFill>
              </a:rPr>
              <a:t>Frequently Asked Questions</a:t>
            </a:r>
            <a:endParaRPr lang="en-US" sz="6000" dirty="0">
              <a:solidFill>
                <a:schemeClr val="accent6"/>
              </a:solidFill>
            </a:endParaRPr>
          </a:p>
        </p:txBody>
      </p:sp>
      <p:sp>
        <p:nvSpPr>
          <p:cNvPr id="3" name="Content Placeholder 2"/>
          <p:cNvSpPr>
            <a:spLocks noGrp="1"/>
          </p:cNvSpPr>
          <p:nvPr>
            <p:ph idx="1"/>
          </p:nvPr>
        </p:nvSpPr>
        <p:spPr/>
        <p:txBody>
          <a:bodyPr>
            <a:normAutofit/>
          </a:bodyPr>
          <a:lstStyle/>
          <a:p>
            <a:r>
              <a:rPr lang="en-US" dirty="0" smtClean="0"/>
              <a:t>“How long will </a:t>
            </a:r>
            <a:r>
              <a:rPr lang="en-US" dirty="0" smtClean="0">
                <a:solidFill>
                  <a:srgbClr val="FF0000"/>
                </a:solidFill>
              </a:rPr>
              <a:t>my conduit, nipples and elbows</a:t>
            </a:r>
            <a:r>
              <a:rPr lang="en-US" dirty="0" smtClean="0"/>
              <a:t> last?”</a:t>
            </a:r>
          </a:p>
          <a:p>
            <a:r>
              <a:rPr lang="en-US" dirty="0" smtClean="0"/>
              <a:t>“Do </a:t>
            </a:r>
            <a:r>
              <a:rPr lang="en-US" dirty="0"/>
              <a:t>I</a:t>
            </a:r>
            <a:r>
              <a:rPr lang="en-US" dirty="0" smtClean="0"/>
              <a:t> need to use supplementary corrosion protections?”</a:t>
            </a:r>
          </a:p>
          <a:p>
            <a:r>
              <a:rPr lang="en-US" dirty="0" smtClean="0"/>
              <a:t>“What happens if </a:t>
            </a:r>
            <a:r>
              <a:rPr lang="en-US" dirty="0"/>
              <a:t>I</a:t>
            </a:r>
            <a:r>
              <a:rPr lang="en-US" dirty="0" smtClean="0"/>
              <a:t> use this outdoors, underground or in concrete?”</a:t>
            </a:r>
          </a:p>
          <a:p>
            <a:r>
              <a:rPr lang="en-US" dirty="0" smtClean="0"/>
              <a:t>“Can </a:t>
            </a:r>
            <a:r>
              <a:rPr lang="en-US" dirty="0"/>
              <a:t>I</a:t>
            </a:r>
            <a:r>
              <a:rPr lang="en-US" dirty="0" smtClean="0"/>
              <a:t> use steel conduit with aluminum fittings?”</a:t>
            </a:r>
          </a:p>
          <a:p>
            <a:r>
              <a:rPr lang="en-US" dirty="0" smtClean="0"/>
              <a:t>“How can </a:t>
            </a:r>
            <a:r>
              <a:rPr lang="en-US" dirty="0"/>
              <a:t>I</a:t>
            </a:r>
            <a:r>
              <a:rPr lang="en-US" dirty="0" smtClean="0"/>
              <a:t> reduce the chance of corrosion?”</a:t>
            </a:r>
          </a:p>
          <a:p>
            <a:r>
              <a:rPr lang="en-US" dirty="0" smtClean="0"/>
              <a:t>“</a:t>
            </a:r>
            <a:r>
              <a:rPr lang="en-US" dirty="0" smtClean="0">
                <a:solidFill>
                  <a:srgbClr val="FF0000"/>
                </a:solidFill>
              </a:rPr>
              <a:t>What material should </a:t>
            </a:r>
            <a:r>
              <a:rPr lang="en-US" dirty="0">
                <a:solidFill>
                  <a:srgbClr val="FF0000"/>
                </a:solidFill>
              </a:rPr>
              <a:t>I</a:t>
            </a:r>
            <a:r>
              <a:rPr lang="en-US" dirty="0" smtClean="0">
                <a:solidFill>
                  <a:srgbClr val="FF0000"/>
                </a:solidFill>
              </a:rPr>
              <a:t> use in this environment</a:t>
            </a:r>
            <a:r>
              <a:rPr lang="en-US" dirty="0" smtClean="0"/>
              <a:t>?”</a:t>
            </a:r>
            <a:endParaRPr lang="en-US" dirty="0"/>
          </a:p>
        </p:txBody>
      </p:sp>
    </p:spTree>
    <p:extLst>
      <p:ext uri="{BB962C8B-B14F-4D97-AF65-F5344CB8AC3E}">
        <p14:creationId xmlns:p14="http://schemas.microsoft.com/office/powerpoint/2010/main" val="3038747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smtClean="0">
                <a:solidFill>
                  <a:schemeClr val="accent6"/>
                </a:solidFill>
              </a:rPr>
              <a:t>Why Use Zinc as Primary Coating?</a:t>
            </a:r>
            <a:endParaRPr lang="en-US" sz="6000" dirty="0">
              <a:solidFill>
                <a:schemeClr val="accent6"/>
              </a:solidFill>
            </a:endParaRPr>
          </a:p>
        </p:txBody>
      </p:sp>
      <p:sp>
        <p:nvSpPr>
          <p:cNvPr id="3" name="Content Placeholder 2"/>
          <p:cNvSpPr>
            <a:spLocks noGrp="1"/>
          </p:cNvSpPr>
          <p:nvPr>
            <p:ph idx="1"/>
          </p:nvPr>
        </p:nvSpPr>
        <p:spPr/>
        <p:txBody>
          <a:bodyPr>
            <a:noAutofit/>
          </a:bodyPr>
          <a:lstStyle/>
          <a:p>
            <a:pPr eaLnBrk="1" hangingPunct="1">
              <a:lnSpc>
                <a:spcPct val="90000"/>
              </a:lnSpc>
            </a:pPr>
            <a:r>
              <a:rPr lang="en-US" dirty="0"/>
              <a:t>Protects steel from rusting in 2 ways</a:t>
            </a:r>
            <a:r>
              <a:rPr lang="en-US" dirty="0" smtClean="0"/>
              <a:t>:</a:t>
            </a:r>
            <a:endParaRPr lang="en-US" dirty="0"/>
          </a:p>
          <a:p>
            <a:pPr lvl="1" eaLnBrk="1" hangingPunct="1">
              <a:lnSpc>
                <a:spcPct val="90000"/>
              </a:lnSpc>
            </a:pPr>
            <a:r>
              <a:rPr lang="en-US" sz="2800" dirty="0"/>
              <a:t>Barrier </a:t>
            </a:r>
            <a:r>
              <a:rPr lang="en-US" sz="2800" dirty="0" smtClean="0"/>
              <a:t>protection</a:t>
            </a:r>
            <a:endParaRPr lang="en-US" sz="2800" dirty="0"/>
          </a:p>
          <a:p>
            <a:pPr lvl="2" eaLnBrk="1" hangingPunct="1">
              <a:lnSpc>
                <a:spcPct val="90000"/>
              </a:lnSpc>
              <a:buFont typeface="Wingdings" panose="05000000000000000000" pitchFamily="2" charset="2"/>
              <a:buChar char="§"/>
            </a:pPr>
            <a:r>
              <a:rPr lang="en-US" sz="2800" dirty="0"/>
              <a:t>Protective layer between steel and environment (similar to paint</a:t>
            </a:r>
            <a:r>
              <a:rPr lang="en-US" sz="2800" dirty="0" smtClean="0"/>
              <a:t>)</a:t>
            </a:r>
            <a:endParaRPr lang="en-US" sz="2800" dirty="0"/>
          </a:p>
          <a:p>
            <a:pPr lvl="1" eaLnBrk="1" hangingPunct="1">
              <a:lnSpc>
                <a:spcPct val="90000"/>
              </a:lnSpc>
            </a:pPr>
            <a:r>
              <a:rPr lang="en-US" sz="2800" dirty="0"/>
              <a:t>Galvanic </a:t>
            </a:r>
            <a:r>
              <a:rPr lang="en-US" sz="2800" dirty="0" smtClean="0"/>
              <a:t>protection</a:t>
            </a:r>
            <a:endParaRPr lang="en-US" sz="2800" dirty="0"/>
          </a:p>
          <a:p>
            <a:pPr lvl="2" eaLnBrk="1" hangingPunct="1">
              <a:lnSpc>
                <a:spcPct val="90000"/>
              </a:lnSpc>
              <a:buFont typeface="Wingdings" panose="05000000000000000000" pitchFamily="2" charset="2"/>
              <a:buChar char="§"/>
            </a:pPr>
            <a:r>
              <a:rPr lang="en-US" sz="2800" dirty="0"/>
              <a:t>Zinc coating is sacrificed to prevent corrosion of </a:t>
            </a:r>
            <a:r>
              <a:rPr lang="en-US" sz="2800" dirty="0" smtClean="0"/>
              <a:t>steel</a:t>
            </a:r>
            <a:endParaRPr lang="en-US" sz="2800" dirty="0"/>
          </a:p>
          <a:p>
            <a:pPr lvl="2" eaLnBrk="1" hangingPunct="1">
              <a:lnSpc>
                <a:spcPct val="90000"/>
              </a:lnSpc>
              <a:buFont typeface="Wingdings" panose="05000000000000000000" pitchFamily="2" charset="2"/>
              <a:buChar char="§"/>
            </a:pPr>
            <a:r>
              <a:rPr lang="en-US" sz="2800" dirty="0" smtClean="0">
                <a:solidFill>
                  <a:srgbClr val="FF0000"/>
                </a:solidFill>
              </a:rPr>
              <a:t>Zinc corrodes thus protecting the underlying steel</a:t>
            </a:r>
            <a:endParaRPr lang="en-US" sz="2800" dirty="0">
              <a:solidFill>
                <a:srgbClr val="FF0000"/>
              </a:solidFill>
            </a:endParaRPr>
          </a:p>
        </p:txBody>
      </p:sp>
    </p:spTree>
    <p:extLst>
      <p:ext uri="{BB962C8B-B14F-4D97-AF65-F5344CB8AC3E}">
        <p14:creationId xmlns:p14="http://schemas.microsoft.com/office/powerpoint/2010/main" val="301323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solidFill>
                  <a:schemeClr val="accent6"/>
                </a:solidFill>
              </a:rPr>
              <a:t>Why Zinc?</a:t>
            </a:r>
            <a:endParaRPr lang="en-US" sz="6000" dirty="0">
              <a:solidFill>
                <a:schemeClr val="accent6"/>
              </a:solidFill>
            </a:endParaRPr>
          </a:p>
        </p:txBody>
      </p:sp>
      <p:sp>
        <p:nvSpPr>
          <p:cNvPr id="5" name="Content Placeholder 4"/>
          <p:cNvSpPr>
            <a:spLocks noGrp="1"/>
          </p:cNvSpPr>
          <p:nvPr>
            <p:ph idx="1"/>
          </p:nvPr>
        </p:nvSpPr>
        <p:spPr/>
        <p:txBody>
          <a:bodyPr>
            <a:normAutofit/>
          </a:bodyPr>
          <a:lstStyle/>
          <a:p>
            <a:endParaRPr lang="en-US" dirty="0" smtClean="0"/>
          </a:p>
          <a:p>
            <a:r>
              <a:rPr lang="en-US" dirty="0" smtClean="0"/>
              <a:t>When iron </a:t>
            </a:r>
            <a:r>
              <a:rPr lang="en-US" dirty="0" smtClean="0">
                <a:solidFill>
                  <a:srgbClr val="FF0000"/>
                </a:solidFill>
              </a:rPr>
              <a:t>corrodes</a:t>
            </a:r>
            <a:r>
              <a:rPr lang="en-US" dirty="0" smtClean="0"/>
              <a:t> </a:t>
            </a:r>
            <a:r>
              <a:rPr lang="en-US" dirty="0"/>
              <a:t>the </a:t>
            </a:r>
            <a:r>
              <a:rPr lang="en-US" dirty="0" smtClean="0">
                <a:solidFill>
                  <a:srgbClr val="FF0000"/>
                </a:solidFill>
              </a:rPr>
              <a:t>byproduct</a:t>
            </a:r>
            <a:r>
              <a:rPr lang="en-US" dirty="0" smtClean="0"/>
              <a:t> is Red</a:t>
            </a:r>
          </a:p>
          <a:p>
            <a:endParaRPr lang="en-US" dirty="0"/>
          </a:p>
          <a:p>
            <a:r>
              <a:rPr lang="en-US" dirty="0" smtClean="0"/>
              <a:t>When zinc </a:t>
            </a:r>
            <a:r>
              <a:rPr lang="en-US" dirty="0" smtClean="0">
                <a:solidFill>
                  <a:srgbClr val="FF0000"/>
                </a:solidFill>
              </a:rPr>
              <a:t>corrodes</a:t>
            </a:r>
            <a:r>
              <a:rPr lang="en-US" dirty="0" smtClean="0"/>
              <a:t> the </a:t>
            </a:r>
            <a:r>
              <a:rPr lang="en-US" dirty="0" smtClean="0">
                <a:solidFill>
                  <a:srgbClr val="FF0000"/>
                </a:solidFill>
              </a:rPr>
              <a:t>byproduct</a:t>
            </a:r>
            <a:r>
              <a:rPr lang="en-US" dirty="0" smtClean="0"/>
              <a:t> is White</a:t>
            </a:r>
            <a:endParaRPr lang="en-US" dirty="0"/>
          </a:p>
        </p:txBody>
      </p:sp>
    </p:spTree>
    <p:extLst>
      <p:ext uri="{BB962C8B-B14F-4D97-AF65-F5344CB8AC3E}">
        <p14:creationId xmlns:p14="http://schemas.microsoft.com/office/powerpoint/2010/main" val="862152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solidFill>
                  <a:schemeClr val="accent6"/>
                </a:solidFill>
              </a:rPr>
              <a:t>UL Standards</a:t>
            </a:r>
          </a:p>
        </p:txBody>
      </p:sp>
      <p:sp>
        <p:nvSpPr>
          <p:cNvPr id="3" name="Content Placeholder 2"/>
          <p:cNvSpPr>
            <a:spLocks noGrp="1"/>
          </p:cNvSpPr>
          <p:nvPr>
            <p:ph idx="1"/>
          </p:nvPr>
        </p:nvSpPr>
        <p:spPr/>
        <p:txBody>
          <a:bodyPr>
            <a:normAutofit/>
          </a:bodyPr>
          <a:lstStyle/>
          <a:p>
            <a:r>
              <a:rPr lang="en-US" dirty="0"/>
              <a:t>Manufacturers can use any of the primary protective coatings and whatever process they choose (hot-dip galvanizing, in-line galvanizing, electroplating, etc.) as long as their products pass the performance requirements</a:t>
            </a:r>
            <a:r>
              <a:rPr lang="en-US" dirty="0" smtClean="0"/>
              <a:t>.</a:t>
            </a:r>
            <a:endParaRPr lang="en-US" dirty="0"/>
          </a:p>
        </p:txBody>
      </p:sp>
    </p:spTree>
    <p:extLst>
      <p:ext uri="{BB962C8B-B14F-4D97-AF65-F5344CB8AC3E}">
        <p14:creationId xmlns:p14="http://schemas.microsoft.com/office/powerpoint/2010/main" val="4014907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solidFill>
                  <a:schemeClr val="accent6"/>
                </a:solidFill>
              </a:rPr>
              <a:t>UL Standards</a:t>
            </a:r>
            <a:endParaRPr lang="en-US" sz="6000" dirty="0">
              <a:solidFill>
                <a:schemeClr val="accent6"/>
              </a:solidFill>
            </a:endParaRPr>
          </a:p>
        </p:txBody>
      </p:sp>
      <p:sp>
        <p:nvSpPr>
          <p:cNvPr id="3" name="Content Placeholder 2"/>
          <p:cNvSpPr>
            <a:spLocks noGrp="1"/>
          </p:cNvSpPr>
          <p:nvPr>
            <p:ph idx="1"/>
          </p:nvPr>
        </p:nvSpPr>
        <p:spPr/>
        <p:txBody>
          <a:bodyPr>
            <a:noAutofit/>
          </a:bodyPr>
          <a:lstStyle/>
          <a:p>
            <a:r>
              <a:rPr lang="en-US" dirty="0"/>
              <a:t>Performance requirements for zinc coatings </a:t>
            </a:r>
          </a:p>
          <a:p>
            <a:pPr lvl="1"/>
            <a:r>
              <a:rPr lang="en-US" sz="2800" dirty="0"/>
              <a:t>“A protective coating of zinc shall cover completely, shall adhere firmly at all points, shall be smooth and free from blisters and other defects that can lessen the protective value of the coating, shall be in metal-to-metal contact with the steel and shall comply with Clause 6.2.2</a:t>
            </a:r>
            <a:r>
              <a:rPr lang="en-US" sz="2800" dirty="0" smtClean="0"/>
              <a:t>.”</a:t>
            </a:r>
          </a:p>
          <a:p>
            <a:r>
              <a:rPr lang="en-US" dirty="0"/>
              <a:t>Surface Treatments</a:t>
            </a:r>
          </a:p>
          <a:p>
            <a:pPr lvl="1"/>
            <a:r>
              <a:rPr lang="en-US" sz="2800" dirty="0"/>
              <a:t>It is allowed to have a thin top coat or conversion coating for extra protection</a:t>
            </a:r>
          </a:p>
          <a:p>
            <a:pPr lvl="1"/>
            <a:endParaRPr lang="en-US" sz="2800" dirty="0"/>
          </a:p>
          <a:p>
            <a:pPr lvl="1"/>
            <a:endParaRPr lang="en-US" sz="2800" dirty="0"/>
          </a:p>
        </p:txBody>
      </p:sp>
    </p:spTree>
    <p:extLst>
      <p:ext uri="{BB962C8B-B14F-4D97-AF65-F5344CB8AC3E}">
        <p14:creationId xmlns:p14="http://schemas.microsoft.com/office/powerpoint/2010/main" val="3015497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solidFill>
                  <a:schemeClr val="accent6"/>
                </a:solidFill>
              </a:rPr>
              <a:t>UL Standards</a:t>
            </a:r>
          </a:p>
        </p:txBody>
      </p:sp>
      <p:sp>
        <p:nvSpPr>
          <p:cNvPr id="3" name="Content Placeholder 2"/>
          <p:cNvSpPr>
            <a:spLocks noGrp="1"/>
          </p:cNvSpPr>
          <p:nvPr>
            <p:ph sz="half" idx="1"/>
          </p:nvPr>
        </p:nvSpPr>
        <p:spPr/>
        <p:txBody>
          <a:bodyPr>
            <a:normAutofit/>
          </a:bodyPr>
          <a:lstStyle/>
          <a:p>
            <a:r>
              <a:rPr lang="en-US" dirty="0"/>
              <a:t>Threads For Rigid and IMC</a:t>
            </a:r>
          </a:p>
          <a:p>
            <a:pPr lvl="1"/>
            <a:r>
              <a:rPr lang="en-US" sz="2800" dirty="0"/>
              <a:t>Have a protective coating applied at the Factory </a:t>
            </a:r>
          </a:p>
          <a:p>
            <a:pPr lvl="1"/>
            <a:r>
              <a:rPr lang="en-US" sz="2800" dirty="0"/>
              <a:t>Threads are protected by one of three processes:</a:t>
            </a:r>
          </a:p>
          <a:p>
            <a:pPr lvl="2"/>
            <a:r>
              <a:rPr lang="en-US" sz="2800" dirty="0"/>
              <a:t>Zinc Spray Metallizing</a:t>
            </a:r>
          </a:p>
          <a:p>
            <a:pPr lvl="2"/>
            <a:r>
              <a:rPr lang="en-US" sz="2800" dirty="0"/>
              <a:t>Electroplating</a:t>
            </a:r>
          </a:p>
          <a:p>
            <a:pPr lvl="2"/>
            <a:r>
              <a:rPr lang="en-US" sz="2800" dirty="0" smtClean="0"/>
              <a:t>Zinc-rich Paints</a:t>
            </a:r>
            <a:endParaRPr lang="en-US" sz="2800"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654606" y="2607296"/>
            <a:ext cx="4470788" cy="2511770"/>
          </a:xfrm>
        </p:spPr>
      </p:pic>
    </p:spTree>
    <p:extLst>
      <p:ext uri="{BB962C8B-B14F-4D97-AF65-F5344CB8AC3E}">
        <p14:creationId xmlns:p14="http://schemas.microsoft.com/office/powerpoint/2010/main" val="2173482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solidFill>
                  <a:schemeClr val="accent6"/>
                </a:solidFill>
              </a:rPr>
              <a:t>UL Standards	</a:t>
            </a:r>
            <a:endParaRPr lang="en-US" sz="6000" dirty="0">
              <a:solidFill>
                <a:schemeClr val="accent6"/>
              </a:solidFill>
            </a:endParaRPr>
          </a:p>
        </p:txBody>
      </p:sp>
      <p:sp>
        <p:nvSpPr>
          <p:cNvPr id="3" name="Content Placeholder 2"/>
          <p:cNvSpPr>
            <a:spLocks noGrp="1"/>
          </p:cNvSpPr>
          <p:nvPr>
            <p:ph idx="1"/>
          </p:nvPr>
        </p:nvSpPr>
        <p:spPr>
          <a:xfrm>
            <a:off x="711200" y="1676400"/>
            <a:ext cx="10464800" cy="4648200"/>
          </a:xfrm>
        </p:spPr>
        <p:txBody>
          <a:bodyPr>
            <a:normAutofit/>
          </a:bodyPr>
          <a:lstStyle/>
          <a:p>
            <a:r>
              <a:rPr lang="en-US" dirty="0" smtClean="0"/>
              <a:t>Thread Protectors For R</a:t>
            </a:r>
            <a:r>
              <a:rPr lang="en-US" dirty="0" smtClean="0">
                <a:solidFill>
                  <a:srgbClr val="FF0000"/>
                </a:solidFill>
              </a:rPr>
              <a:t>MC</a:t>
            </a:r>
            <a:r>
              <a:rPr lang="en-US" dirty="0" smtClean="0"/>
              <a:t> and IMC</a:t>
            </a:r>
          </a:p>
          <a:p>
            <a:pPr lvl="1"/>
            <a:r>
              <a:rPr lang="en-US" sz="2800" dirty="0" smtClean="0"/>
              <a:t>Are shipped with a thread </a:t>
            </a:r>
            <a:r>
              <a:rPr lang="en-US" sz="2800" dirty="0"/>
              <a:t>protector </a:t>
            </a:r>
            <a:r>
              <a:rPr lang="en-US" sz="2800" dirty="0" smtClean="0"/>
              <a:t>on </a:t>
            </a:r>
            <a:r>
              <a:rPr lang="en-US" sz="2800" dirty="0"/>
              <a:t>one end </a:t>
            </a:r>
            <a:r>
              <a:rPr lang="en-US" sz="2800" dirty="0" smtClean="0"/>
              <a:t>and a coupling </a:t>
            </a:r>
            <a:r>
              <a:rPr lang="en-US" sz="2800" dirty="0"/>
              <a:t>on </a:t>
            </a:r>
            <a:r>
              <a:rPr lang="en-US" sz="2800" dirty="0" smtClean="0"/>
              <a:t>the other end</a:t>
            </a:r>
            <a:endParaRPr lang="en-US" sz="2800" dirty="0"/>
          </a:p>
          <a:p>
            <a:pPr lvl="2">
              <a:buFont typeface="Wingdings" panose="05000000000000000000" pitchFamily="2" charset="2"/>
              <a:buChar char="§"/>
            </a:pPr>
            <a:r>
              <a:rPr lang="en-US" sz="2800" dirty="0" smtClean="0"/>
              <a:t>(</a:t>
            </a:r>
            <a:r>
              <a:rPr lang="en-US" sz="2800" dirty="0"/>
              <a:t>Manufacturers typically color-code </a:t>
            </a:r>
            <a:r>
              <a:rPr lang="en-US" sz="2800" dirty="0" smtClean="0"/>
              <a:t>thread protectors </a:t>
            </a:r>
            <a:r>
              <a:rPr lang="en-US" sz="2800" dirty="0"/>
              <a:t>to aid trade size identification</a:t>
            </a:r>
            <a:r>
              <a:rPr lang="en-US" sz="2800" dirty="0" smtClean="0"/>
              <a:t>)</a:t>
            </a:r>
          </a:p>
          <a:p>
            <a:pPr lvl="2">
              <a:buFont typeface="Wingdings" panose="05000000000000000000" pitchFamily="2" charset="2"/>
              <a:buChar char="§"/>
            </a:pPr>
            <a:endParaRPr lang="en-US" sz="2800" dirty="0"/>
          </a:p>
          <a:p>
            <a:pPr marL="457200" lvl="1" indent="0">
              <a:buNone/>
            </a:pPr>
            <a:endParaRPr lang="en-US"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1" y="4267200"/>
            <a:ext cx="2857500" cy="2133600"/>
          </a:xfrm>
          <a:prstGeom prst="rect">
            <a:avLst/>
          </a:prstGeom>
        </p:spPr>
      </p:pic>
    </p:spTree>
    <p:extLst>
      <p:ext uri="{BB962C8B-B14F-4D97-AF65-F5344CB8AC3E}">
        <p14:creationId xmlns:p14="http://schemas.microsoft.com/office/powerpoint/2010/main" val="2106131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ustom 20">
      <a:dk1>
        <a:sysClr val="windowText" lastClr="000000"/>
      </a:dk1>
      <a:lt1>
        <a:sysClr val="window" lastClr="FFFFFF"/>
      </a:lt1>
      <a:dk2>
        <a:srgbClr val="002222"/>
      </a:dk2>
      <a:lt2>
        <a:srgbClr val="DADADA"/>
      </a:lt2>
      <a:accent1>
        <a:srgbClr val="005261"/>
      </a:accent1>
      <a:accent2>
        <a:srgbClr val="00697B"/>
      </a:accent2>
      <a:accent3>
        <a:srgbClr val="0095A4"/>
      </a:accent3>
      <a:accent4>
        <a:srgbClr val="03C99F"/>
      </a:accent4>
      <a:accent5>
        <a:srgbClr val="4AB5C4"/>
      </a:accent5>
      <a:accent6>
        <a:srgbClr val="FF3535"/>
      </a:accent6>
      <a:hlink>
        <a:srgbClr val="0989B1"/>
      </a:hlink>
      <a:folHlink>
        <a:srgbClr val="A5A5A5"/>
      </a:folHlink>
    </a:clrScheme>
    <a:fontScheme name="Tw Cen MT">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22C6691C78DC04E9AB1D1CD156DB2CE" ma:contentTypeVersion="1" ma:contentTypeDescription="Create a new document." ma:contentTypeScope="" ma:versionID="5ad73eda6c3eb767041eb4961bf1d387">
  <xsd:schema xmlns:xsd="http://www.w3.org/2001/XMLSchema" xmlns:xs="http://www.w3.org/2001/XMLSchema" xmlns:p="http://schemas.microsoft.com/office/2006/metadata/properties" xmlns:ns1="http://schemas.microsoft.com/sharepoint/v3" targetNamespace="http://schemas.microsoft.com/office/2006/metadata/properties" ma:root="true" ma:fieldsID="a16b2b9e2a96b9c8bc7c91e5f384aec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AA8E83EB-7B68-4818-A7B0-5F147AC5E8C1}"/>
</file>

<file path=customXml/itemProps2.xml><?xml version="1.0" encoding="utf-8"?>
<ds:datastoreItem xmlns:ds="http://schemas.openxmlformats.org/officeDocument/2006/customXml" ds:itemID="{C1E26D37-C7C4-4A61-B84D-167609EB467F}"/>
</file>

<file path=customXml/itemProps3.xml><?xml version="1.0" encoding="utf-8"?>
<ds:datastoreItem xmlns:ds="http://schemas.openxmlformats.org/officeDocument/2006/customXml" ds:itemID="{90E39947-D988-4B5D-A205-4803E47060E6}"/>
</file>

<file path=docProps/app.xml><?xml version="1.0" encoding="utf-8"?>
<Properties xmlns="http://schemas.openxmlformats.org/officeDocument/2006/extended-properties" xmlns:vt="http://schemas.openxmlformats.org/officeDocument/2006/docPropsVTypes">
  <TotalTime>683</TotalTime>
  <Words>3025</Words>
  <Application>Microsoft Office PowerPoint</Application>
  <PresentationFormat>Custom</PresentationFormat>
  <Paragraphs>241</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UL &amp; NEC® Requirements for Corrosion Protection of RMC, IMC, and EMT  </vt:lpstr>
      <vt:lpstr>What is Corrosion </vt:lpstr>
      <vt:lpstr>Frequently Asked Questions</vt:lpstr>
      <vt:lpstr>Why Use Zinc as Primary Coating?</vt:lpstr>
      <vt:lpstr>Why Zinc?</vt:lpstr>
      <vt:lpstr>UL Standards</vt:lpstr>
      <vt:lpstr>UL Standards</vt:lpstr>
      <vt:lpstr>UL Standards</vt:lpstr>
      <vt:lpstr>UL Standards </vt:lpstr>
      <vt:lpstr>UL Guidelines Corrosion Protection Summary </vt:lpstr>
      <vt:lpstr>NEC Requirements - Article 344 Rigid Metal Conduit</vt:lpstr>
      <vt:lpstr>What’s the Difference?</vt:lpstr>
      <vt:lpstr>NEC Requirements - Article 342 Intermediate Metal Conduit</vt:lpstr>
      <vt:lpstr>NEC Requirements 300.6</vt:lpstr>
      <vt:lpstr>Supplementary Corrosion Protection</vt:lpstr>
      <vt:lpstr>Shrink Wrapping System </vt:lpstr>
      <vt:lpstr>Supplementary Corrosion Protection PVC Coated Conduit</vt:lpstr>
      <vt:lpstr>Supplementary Corrosion Protection PVC Coated Conduit</vt:lpstr>
      <vt:lpstr>Protecting Steel</vt:lpstr>
      <vt:lpstr>ASTM A 780-01</vt:lpstr>
      <vt:lpstr>Three Material Types</vt:lpstr>
      <vt:lpstr>Recommended for Touch-up</vt:lpstr>
      <vt:lpstr>Corrosion Prevention Methods</vt:lpstr>
      <vt:lpstr>Corrosive Environmental Conditions</vt:lpstr>
      <vt:lpstr>The pH Scale</vt:lpstr>
      <vt:lpstr>In 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dc:creator>
  <cp:lastModifiedBy>Echeverria, Mariela</cp:lastModifiedBy>
  <cp:revision>47</cp:revision>
  <dcterms:created xsi:type="dcterms:W3CDTF">2016-10-06T18:32:56Z</dcterms:created>
  <dcterms:modified xsi:type="dcterms:W3CDTF">2018-06-20T16:03:28Z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0x010100222C6691C78DC04E9AB1D1CD156DB2CE</vt:lpwstr>
  </property>
</Properties>
</file>