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938" r:id="rId1"/>
    <p:sldMasterId id="2147483957" r:id="rId2"/>
    <p:sldMasterId id="2147483963" r:id="rId3"/>
  </p:sldMasterIdLst>
  <p:notesMasterIdLst>
    <p:notesMasterId r:id="rId22"/>
  </p:notesMasterIdLst>
  <p:handoutMasterIdLst>
    <p:handoutMasterId r:id="rId23"/>
  </p:handoutMasterIdLst>
  <p:sldIdLst>
    <p:sldId id="419" r:id="rId4"/>
    <p:sldId id="388" r:id="rId5"/>
    <p:sldId id="430" r:id="rId6"/>
    <p:sldId id="439" r:id="rId7"/>
    <p:sldId id="424" r:id="rId8"/>
    <p:sldId id="441" r:id="rId9"/>
    <p:sldId id="407" r:id="rId10"/>
    <p:sldId id="413" r:id="rId11"/>
    <p:sldId id="442" r:id="rId12"/>
    <p:sldId id="395" r:id="rId13"/>
    <p:sldId id="397" r:id="rId14"/>
    <p:sldId id="400" r:id="rId15"/>
    <p:sldId id="403" r:id="rId16"/>
    <p:sldId id="405" r:id="rId17"/>
    <p:sldId id="408" r:id="rId18"/>
    <p:sldId id="321" r:id="rId19"/>
    <p:sldId id="412" r:id="rId20"/>
    <p:sldId id="42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cox, Kelly" initials="W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0643" autoAdjust="0"/>
  </p:normalViewPr>
  <p:slideViewPr>
    <p:cSldViewPr>
      <p:cViewPr varScale="1">
        <p:scale>
          <a:sx n="70" d="100"/>
          <a:sy n="70" d="100"/>
        </p:scale>
        <p:origin x="-15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100" d="100"/>
          <a:sy n="100" d="100"/>
        </p:scale>
        <p:origin x="-252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628" cy="464184"/>
          </a:xfrm>
          <a:prstGeom prst="rect">
            <a:avLst/>
          </a:prstGeom>
        </p:spPr>
        <p:txBody>
          <a:bodyPr vert="horz" lIns="91552" tIns="45777" rIns="91552" bIns="457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1552" tIns="45777" rIns="91552" bIns="45777" rtlCol="0"/>
          <a:lstStyle>
            <a:lvl1pPr algn="r">
              <a:defRPr sz="1200"/>
            </a:lvl1pPr>
          </a:lstStyle>
          <a:p>
            <a:fld id="{B6F82F52-A095-44EC-8766-34B1B6938DC7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28"/>
            <a:ext cx="3037628" cy="464184"/>
          </a:xfrm>
          <a:prstGeom prst="rect">
            <a:avLst/>
          </a:prstGeom>
        </p:spPr>
        <p:txBody>
          <a:bodyPr vert="horz" lIns="91552" tIns="45777" rIns="91552" bIns="457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8"/>
            <a:ext cx="3037628" cy="464184"/>
          </a:xfrm>
          <a:prstGeom prst="rect">
            <a:avLst/>
          </a:prstGeom>
        </p:spPr>
        <p:txBody>
          <a:bodyPr vert="horz" lIns="91552" tIns="45777" rIns="91552" bIns="45777" rtlCol="0" anchor="b"/>
          <a:lstStyle>
            <a:lvl1pPr algn="r">
              <a:defRPr sz="1200"/>
            </a:lvl1pPr>
          </a:lstStyle>
          <a:p>
            <a:fld id="{5B8131F6-C1EE-4DDD-A208-B323766559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21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7840" cy="464820"/>
          </a:xfrm>
          <a:prstGeom prst="rect">
            <a:avLst/>
          </a:prstGeom>
        </p:spPr>
        <p:txBody>
          <a:bodyPr vert="horz" lIns="93144" tIns="46571" rIns="93144" bIns="465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44" tIns="46571" rIns="93144" bIns="46571" rtlCol="0"/>
          <a:lstStyle>
            <a:lvl1pPr algn="r">
              <a:defRPr sz="1200"/>
            </a:lvl1pPr>
          </a:lstStyle>
          <a:p>
            <a:fld id="{743D7BB2-D231-4C2B-9927-5727089BF689}" type="datetimeFigureOut">
              <a:rPr lang="en-US" smtClean="0"/>
              <a:t>9/14/2017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4" tIns="46571" rIns="93144" bIns="465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2"/>
            <a:ext cx="5608320" cy="4183380"/>
          </a:xfrm>
          <a:prstGeom prst="rect">
            <a:avLst/>
          </a:prstGeom>
        </p:spPr>
        <p:txBody>
          <a:bodyPr vert="horz" lIns="93144" tIns="46571" rIns="93144" bIns="4657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8"/>
            <a:ext cx="3037840" cy="464820"/>
          </a:xfrm>
          <a:prstGeom prst="rect">
            <a:avLst/>
          </a:prstGeom>
        </p:spPr>
        <p:txBody>
          <a:bodyPr vert="horz" lIns="93144" tIns="46571" rIns="93144" bIns="465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4820"/>
          </a:xfrm>
          <a:prstGeom prst="rect">
            <a:avLst/>
          </a:prstGeom>
        </p:spPr>
        <p:txBody>
          <a:bodyPr vert="horz" lIns="93144" tIns="46571" rIns="93144" bIns="46571" rtlCol="0" anchor="b"/>
          <a:lstStyle>
            <a:lvl1pPr algn="r">
              <a:defRPr sz="1200"/>
            </a:lvl1pPr>
          </a:lstStyle>
          <a:p>
            <a:fld id="{94A1AEA9-0AC6-43FA-A91A-BAFF7331F8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8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599"/>
            <a:r>
              <a:rPr lang="en-US" dirty="0" smtClean="0"/>
              <a:t>Add</a:t>
            </a:r>
            <a:r>
              <a:rPr lang="en-US" baseline="0" dirty="0" smtClean="0"/>
              <a:t> as handout</a:t>
            </a:r>
            <a:r>
              <a:rPr lang="en-US" baseline="0" dirty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537A0-90DF-4F92-B4CD-80D63FFE350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70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8006" y="4415793"/>
            <a:ext cx="6107065" cy="4183380"/>
          </a:xfrm>
        </p:spPr>
        <p:txBody>
          <a:bodyPr/>
          <a:lstStyle/>
          <a:p>
            <a:r>
              <a:rPr lang="en-US" kern="1200" dirty="0" smtClean="0">
                <a:solidFill>
                  <a:schemeClr val="tx1"/>
                </a:solidFill>
                <a:effectLst/>
              </a:rPr>
              <a:t>One of the programs we continue to be excited about is the State Trade and Export Promotion</a:t>
            </a:r>
            <a:r>
              <a:rPr lang="en-US" u="sng" kern="1200" dirty="0" smtClean="0">
                <a:solidFill>
                  <a:schemeClr val="tx1"/>
                </a:solidFill>
                <a:effectLst/>
              </a:rPr>
              <a:t> program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, or STEP program. The STEP program helps small businesses tap global markets through cooperative agreement awards with state governments. </a:t>
            </a:r>
          </a:p>
          <a:p>
            <a:pPr marL="0" lvl="1"/>
            <a:endParaRPr lang="en-US" altLang="en-US" kern="1200" dirty="0" smtClean="0">
              <a:solidFill>
                <a:schemeClr val="tx1"/>
              </a:solidFill>
              <a:effectLst/>
            </a:endParaRPr>
          </a:p>
          <a:p>
            <a:pPr marL="0" lvl="1"/>
            <a:r>
              <a:rPr lang="en-US" altLang="en-US" kern="1200" dirty="0" smtClean="0">
                <a:solidFill>
                  <a:schemeClr val="tx1"/>
                </a:solidFill>
              </a:rPr>
              <a:t>Legislative directives: (1) Increase the number of U.S. small business exporters, (2) Increase small business export volume</a:t>
            </a:r>
          </a:p>
          <a:p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r>
              <a:rPr lang="en-US" kern="1200" dirty="0" smtClean="0">
                <a:solidFill>
                  <a:schemeClr val="tx1"/>
                </a:solidFill>
                <a:effectLst/>
              </a:rPr>
              <a:t>Export development activities, include: participation in trade missions and foreign market sales trips, export trade shows, international marketing efforts, and export training. </a:t>
            </a:r>
          </a:p>
          <a:p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r>
              <a:rPr lang="en-US" kern="1200" dirty="0" smtClean="0">
                <a:solidFill>
                  <a:schemeClr val="tx1"/>
                </a:solidFill>
                <a:effectLst/>
              </a:rPr>
              <a:t>Since the establishment of the program, we have supported export development efforts across the states, and these states have reported a return on investment of over 19:1, from the first two rounds of awards.</a:t>
            </a:r>
          </a:p>
          <a:p>
            <a:r>
              <a:rPr lang="en-US" kern="1200" dirty="0" smtClean="0">
                <a:solidFill>
                  <a:schemeClr val="tx1"/>
                </a:solidFill>
                <a:effectLst/>
              </a:rPr>
              <a:t> </a:t>
            </a:r>
          </a:p>
          <a:p>
            <a:r>
              <a:rPr lang="en-US" kern="1200" dirty="0" smtClean="0">
                <a:solidFill>
                  <a:schemeClr val="tx1"/>
                </a:solidFill>
                <a:effectLst/>
              </a:rPr>
              <a:t>In FY 2015, SBA awarded $17.4 million in STEP grants to 40 states. </a:t>
            </a:r>
          </a:p>
          <a:p>
            <a:endParaRPr lang="en-US" dirty="0"/>
          </a:p>
          <a:p>
            <a:r>
              <a:rPr lang="en-US" kern="1200" dirty="0" smtClean="0">
                <a:solidFill>
                  <a:schemeClr val="tx1"/>
                </a:solidFill>
                <a:effectLst/>
              </a:rPr>
              <a:t>SBA announced</a:t>
            </a:r>
            <a:r>
              <a:rPr lang="en-US" kern="1200" baseline="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kern="1200" dirty="0" smtClean="0">
                <a:solidFill>
                  <a:schemeClr val="tx1"/>
                </a:solidFill>
                <a:effectLst/>
              </a:rPr>
              <a:t>competitive process for additional STEP awards totaling $18 million this year. </a:t>
            </a:r>
          </a:p>
          <a:p>
            <a:pPr marL="741136" lvl="2" indent="-342062">
              <a:buFont typeface="Wingdings" panose="05000000000000000000" pitchFamily="2" charset="2"/>
              <a:buChar char="§"/>
            </a:pPr>
            <a:endParaRPr lang="en-US" dirty="0"/>
          </a:p>
          <a:p>
            <a:pPr marL="0" lvl="1"/>
            <a:r>
              <a:rPr lang="en-US" dirty="0"/>
              <a:t>Federal-to-state matching funds ratio </a:t>
            </a:r>
          </a:p>
          <a:p>
            <a:pPr marL="228042" lvl="1" indent="-171032">
              <a:buFont typeface="Wingdings" panose="05000000000000000000" pitchFamily="2" charset="2"/>
              <a:buChar char="§"/>
            </a:pPr>
            <a:r>
              <a:rPr lang="en-US" altLang="en-US" dirty="0"/>
              <a:t>65% to 35% for high volume export </a:t>
            </a:r>
            <a:r>
              <a:rPr lang="en-US" altLang="en-US" dirty="0" smtClean="0"/>
              <a:t>states, TX</a:t>
            </a:r>
            <a:r>
              <a:rPr lang="en-US" altLang="en-US" dirty="0"/>
              <a:t>, CA, and NY for FY 2016</a:t>
            </a:r>
          </a:p>
          <a:p>
            <a:pPr marL="228042" lvl="1" indent="-171032">
              <a:buFont typeface="Wingdings" panose="05000000000000000000" pitchFamily="2" charset="2"/>
              <a:buChar char="§"/>
            </a:pPr>
            <a:r>
              <a:rPr lang="en-US" dirty="0" smtClean="0"/>
              <a:t>75</a:t>
            </a:r>
            <a:r>
              <a:rPr lang="en-US" dirty="0"/>
              <a:t>% to 25% for other states &amp; </a:t>
            </a:r>
            <a:r>
              <a:rPr lang="en-US" dirty="0" smtClean="0"/>
              <a:t>territories</a:t>
            </a:r>
          </a:p>
          <a:p>
            <a:pPr marL="57011" lvl="1"/>
            <a:endParaRPr lang="en-US" dirty="0"/>
          </a:p>
          <a:p>
            <a:pPr marL="0" lvl="1"/>
            <a:r>
              <a:rPr lang="en-US" dirty="0"/>
              <a:t>STEP awards are earned during a competitive merit-based review process</a:t>
            </a:r>
          </a:p>
          <a:p>
            <a:pPr marL="228042" lvl="1" indent="-171032">
              <a:buFont typeface="Wingdings" panose="05000000000000000000" pitchFamily="2" charset="2"/>
              <a:buChar char="§"/>
            </a:pPr>
            <a:r>
              <a:rPr lang="en-US" dirty="0"/>
              <a:t>Amounts awarded vary based on proposed state projects and associated budgets</a:t>
            </a:r>
          </a:p>
          <a:p>
            <a:endParaRPr lang="en-US" kern="1200" dirty="0" smtClean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537A0-90DF-4F92-B4CD-80D63FFE350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51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C5EB2-FEF0-429C-AAAF-CEA9DDE2A0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537A0-90DF-4F92-B4CD-80D63FFE35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915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537A0-90DF-4F92-B4CD-80D63FFE350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hyperlink" Target="http://www.sba.gov/international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hyperlink" Target="http://www.sba.gov/international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7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10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97821" y="2743200"/>
            <a:ext cx="6031578" cy="2442865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"/>
            <a:ext cx="2094931" cy="914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83962" y="4648200"/>
            <a:ext cx="374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International Trade</a:t>
            </a:r>
            <a:endParaRPr lang="en-US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022" y="4648200"/>
            <a:ext cx="587917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73" y="2747665"/>
            <a:ext cx="6018326" cy="2438400"/>
          </a:xfrm>
          <a:noFill/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267200" y="147935"/>
            <a:ext cx="1748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Federal &amp; State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Trade Development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19800" y="147935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International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Trade Finance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391400" y="147934"/>
            <a:ext cx="171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International Affairs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Trade Agreements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019800" y="147936"/>
            <a:ext cx="0" cy="5378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315200" y="147936"/>
            <a:ext cx="0" cy="5378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7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97821" y="2743200"/>
            <a:ext cx="6031578" cy="2442865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"/>
            <a:ext cx="2094931" cy="914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83962" y="4648200"/>
            <a:ext cx="374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International Trade</a:t>
            </a:r>
            <a:endParaRPr lang="en-US" sz="24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022" y="4648200"/>
            <a:ext cx="587917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73" y="2747665"/>
            <a:ext cx="6018326" cy="2438400"/>
          </a:xfrm>
          <a:noFill/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267200" y="147935"/>
            <a:ext cx="1748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Federal &amp; State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Trade Development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19800" y="147935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International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Trade Finance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391400" y="147934"/>
            <a:ext cx="171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International Affairs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Trade Agreements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019800" y="147936"/>
            <a:ext cx="0" cy="5378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315200" y="147936"/>
            <a:ext cx="0" cy="5378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56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7" t="-145" r="20015" b="145"/>
          <a:stretch/>
        </p:blipFill>
        <p:spPr>
          <a:xfrm>
            <a:off x="0" y="-33130"/>
            <a:ext cx="1132764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46234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5889813"/>
            <a:ext cx="1972056" cy="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8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" t="16412" r="254" b="70762"/>
          <a:stretch/>
        </p:blipFill>
        <p:spPr>
          <a:xfrm>
            <a:off x="-46384" y="1"/>
            <a:ext cx="9190383" cy="7818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94" y="76200"/>
            <a:ext cx="1403606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11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" t="16412" r="254" b="70762"/>
          <a:stretch/>
        </p:blipFill>
        <p:spPr>
          <a:xfrm>
            <a:off x="-46384" y="1"/>
            <a:ext cx="9190383" cy="781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5889813"/>
            <a:ext cx="1972056" cy="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7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" t="16412" r="254" b="50000"/>
          <a:stretch/>
        </p:blipFill>
        <p:spPr>
          <a:xfrm>
            <a:off x="-46384" y="0"/>
            <a:ext cx="9190383" cy="20474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404324" y="6260068"/>
            <a:ext cx="640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 more information, please visit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www.sba.gov/international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71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79" y="5105400"/>
            <a:ext cx="1972056" cy="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97821" y="2743200"/>
            <a:ext cx="6031578" cy="2442865"/>
          </a:xfrm>
          <a:prstGeom prst="rect">
            <a:avLst/>
          </a:prstGeom>
          <a:solidFill>
            <a:srgbClr val="0000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52400"/>
            <a:ext cx="2094931" cy="914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83962" y="4648200"/>
            <a:ext cx="3745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 of International Trade</a:t>
            </a:r>
            <a:endParaRPr lang="en-US" sz="24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74022" y="4648200"/>
            <a:ext cx="587917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73" y="2747665"/>
            <a:ext cx="6018326" cy="2438400"/>
          </a:xfrm>
          <a:noFill/>
        </p:spPr>
        <p:txBody>
          <a:bodyPr/>
          <a:lstStyle>
            <a:lvl1pPr algn="l"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267200" y="147935"/>
            <a:ext cx="1748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Federal &amp; State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Trade Development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019800" y="147935"/>
            <a:ext cx="133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International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Trade Finance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391400" y="147934"/>
            <a:ext cx="171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International Affairs</a:t>
            </a:r>
          </a:p>
          <a:p>
            <a:r>
              <a:rPr lang="en-US" sz="1400" dirty="0" smtClean="0">
                <a:solidFill>
                  <a:prstClr val="white"/>
                </a:solidFill>
              </a:rPr>
              <a:t>Trade Agreements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6019800" y="147936"/>
            <a:ext cx="0" cy="5378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7315200" y="147936"/>
            <a:ext cx="0" cy="5378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35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97" t="-145" r="20015" b="145"/>
          <a:stretch/>
        </p:blipFill>
        <p:spPr>
          <a:xfrm>
            <a:off x="0" y="-33130"/>
            <a:ext cx="1132764" cy="6891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16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46234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5889813"/>
            <a:ext cx="1972056" cy="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0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Garamond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Garamond" pitchFamily="18" charset="0"/>
              </a:defRPr>
            </a:lvl1pPr>
            <a:lvl2pPr>
              <a:defRPr sz="2000">
                <a:latin typeface="Garamond" pitchFamily="18" charset="0"/>
              </a:defRPr>
            </a:lvl2pPr>
            <a:lvl3pPr>
              <a:defRPr sz="1800">
                <a:latin typeface="Garamond" pitchFamily="18" charset="0"/>
              </a:defRPr>
            </a:lvl3pPr>
            <a:lvl4pPr>
              <a:defRPr sz="1600">
                <a:latin typeface="Garamond" pitchFamily="18" charset="0"/>
              </a:defRPr>
            </a:lvl4pPr>
            <a:lvl5pPr>
              <a:defRPr sz="1600">
                <a:latin typeface="Garamond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i="1">
                <a:latin typeface="Garamond" pitchFamily="18" charset="0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" y="1236373"/>
            <a:ext cx="8824414" cy="5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61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" t="16412" r="254" b="70762"/>
          <a:stretch/>
        </p:blipFill>
        <p:spPr>
          <a:xfrm>
            <a:off x="-46384" y="1"/>
            <a:ext cx="9190383" cy="7818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5889813"/>
            <a:ext cx="1972056" cy="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77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" t="16412" r="254" b="70762"/>
          <a:stretch/>
        </p:blipFill>
        <p:spPr>
          <a:xfrm>
            <a:off x="-46384" y="1"/>
            <a:ext cx="9190383" cy="781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44" y="5889813"/>
            <a:ext cx="1972056" cy="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7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54" t="16412" r="254" b="50000"/>
          <a:stretch/>
        </p:blipFill>
        <p:spPr>
          <a:xfrm>
            <a:off x="-46384" y="0"/>
            <a:ext cx="9190383" cy="2047461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404324" y="6260068"/>
            <a:ext cx="6404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For more information, please visit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www.sba.gov/international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30718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79" y="5105400"/>
            <a:ext cx="1972056" cy="8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0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7" y="1535113"/>
            <a:ext cx="404018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7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7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22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4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7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33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EF8F-5AE5-46A0-BF1D-8856A24D5F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a.gov/internationa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Dan.Holt@sba.gov" TargetMode="External"/><Relationship Id="rId13" Type="http://schemas.openxmlformats.org/officeDocument/2006/relationships/hyperlink" Target="mailto:John.Ogara@sba.gov" TargetMode="External"/><Relationship Id="rId18" Type="http://schemas.openxmlformats.org/officeDocument/2006/relationships/hyperlink" Target="mailto:Robert.Elsas@sba.gov" TargetMode="External"/><Relationship Id="rId3" Type="http://schemas.openxmlformats.org/officeDocument/2006/relationships/hyperlink" Target="mailto:William.Houck@sba.gov" TargetMode="External"/><Relationship Id="rId21" Type="http://schemas.openxmlformats.org/officeDocument/2006/relationships/hyperlink" Target="mailto:Larry.Cresswell@sba.gov" TargetMode="External"/><Relationship Id="rId7" Type="http://schemas.openxmlformats.org/officeDocument/2006/relationships/hyperlink" Target="mailto:Jeff.Deiss@sba.gov" TargetMode="External"/><Relationship Id="rId12" Type="http://schemas.openxmlformats.org/officeDocument/2006/relationships/hyperlink" Target="mailto:Bryson.Patterson@sba.gov" TargetMode="External"/><Relationship Id="rId17" Type="http://schemas.openxmlformats.org/officeDocument/2006/relationships/hyperlink" Target="mailto:Reginald.Harley@sba.gov" TargetMode="External"/><Relationship Id="rId2" Type="http://schemas.openxmlformats.org/officeDocument/2006/relationships/hyperlink" Target="mailto:David.Leonard@sba.gov" TargetMode="External"/><Relationship Id="rId16" Type="http://schemas.openxmlformats.org/officeDocument/2006/relationships/hyperlink" Target="mailto:Carlos.Sosa@sba.gov" TargetMode="External"/><Relationship Id="rId20" Type="http://schemas.openxmlformats.org/officeDocument/2006/relationships/hyperlink" Target="mailto:Sandra.Edwards@sba.gov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ellson.Lau@sba.gov" TargetMode="External"/><Relationship Id="rId11" Type="http://schemas.openxmlformats.org/officeDocument/2006/relationships/hyperlink" Target="mailto:Alale.Allal@sba.gov" TargetMode="External"/><Relationship Id="rId5" Type="http://schemas.openxmlformats.org/officeDocument/2006/relationships/hyperlink" Target="mailto:martin.selander@sba.gov" TargetMode="External"/><Relationship Id="rId15" Type="http://schemas.openxmlformats.org/officeDocument/2006/relationships/hyperlink" Target="mailto:Sandro.Murtas@sba.gov" TargetMode="External"/><Relationship Id="rId10" Type="http://schemas.openxmlformats.org/officeDocument/2006/relationships/hyperlink" Target="mailto:Patrick.Hayes@sba.gov" TargetMode="External"/><Relationship Id="rId19" Type="http://schemas.openxmlformats.org/officeDocument/2006/relationships/hyperlink" Target="mailto:James.Newton@sba.gov" TargetMode="External"/><Relationship Id="rId4" Type="http://schemas.openxmlformats.org/officeDocument/2006/relationships/hyperlink" Target="mailto:John.Joyce@sba.gov" TargetMode="External"/><Relationship Id="rId9" Type="http://schemas.openxmlformats.org/officeDocument/2006/relationships/hyperlink" Target="mailto:Foldenhauer@sba.gov" TargetMode="External"/><Relationship Id="rId14" Type="http://schemas.openxmlformats.org/officeDocument/2006/relationships/hyperlink" Target="mailto:Mary.Hernandez@sba.go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william.houck@sba.gov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a.gov/ste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international@sba.gov" TargetMode="External"/><Relationship Id="rId4" Type="http://schemas.openxmlformats.org/officeDocument/2006/relationships/hyperlink" Target="http://www.sba.gov/internation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hyperlink" Target="http://www.sba.gov/STE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a.gov/exportbusinessplanner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073" y="2362200"/>
            <a:ext cx="5865927" cy="2823865"/>
          </a:xfrm>
        </p:spPr>
        <p:txBody>
          <a:bodyPr/>
          <a:lstStyle/>
          <a:p>
            <a:r>
              <a:rPr lang="en-US" dirty="0" smtClean="0"/>
              <a:t>SBA Loan Programs to Support Small Business Exporters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8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61840"/>
            <a:ext cx="8458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65113">
              <a:defRPr/>
            </a:pPr>
            <a:r>
              <a:rPr lang="en-US" sz="2600" i="1" dirty="0">
                <a:latin typeface="Garamond" panose="02020404030301010803" pitchFamily="18" charset="0"/>
                <a:cs typeface="Times New Roman" pitchFamily="18" charset="0"/>
              </a:rPr>
              <a:t>Proceeds may be used for any “</a:t>
            </a:r>
            <a:r>
              <a:rPr lang="en-US" sz="2600" b="1" i="1" dirty="0">
                <a:latin typeface="Garamond" panose="02020404030301010803" pitchFamily="18" charset="0"/>
                <a:cs typeface="Times New Roman" pitchFamily="18" charset="0"/>
              </a:rPr>
              <a:t>export </a:t>
            </a:r>
            <a:r>
              <a:rPr lang="en-US" sz="2600" b="1" i="1" dirty="0" smtClean="0">
                <a:latin typeface="Garamond" panose="02020404030301010803" pitchFamily="18" charset="0"/>
                <a:cs typeface="Times New Roman" pitchFamily="18" charset="0"/>
              </a:rPr>
              <a:t>development activity</a:t>
            </a:r>
            <a:r>
              <a:rPr lang="en-US" sz="2600" i="1" dirty="0">
                <a:latin typeface="Garamond" panose="02020404030301010803" pitchFamily="18" charset="0"/>
                <a:cs typeface="Times New Roman" pitchFamily="18" charset="0"/>
              </a:rPr>
              <a:t>,” such as:</a:t>
            </a:r>
          </a:p>
          <a:p>
            <a:pPr marL="0" lvl="1"/>
            <a:endParaRPr lang="en-US" sz="1000" dirty="0" smtClean="0">
              <a:latin typeface="Garamond" panose="02020404030301010803" pitchFamily="18" charset="0"/>
            </a:endParaRPr>
          </a:p>
          <a:p>
            <a:pPr marL="0" lvl="1"/>
            <a:r>
              <a:rPr lang="en-US" sz="2400" dirty="0" smtClean="0">
                <a:latin typeface="Garamond" panose="02020404030301010803" pitchFamily="18" charset="0"/>
              </a:rPr>
              <a:t>1</a:t>
            </a:r>
            <a:r>
              <a:rPr lang="en-US" sz="2400" b="1" dirty="0">
                <a:latin typeface="Garamond" panose="02020404030301010803" pitchFamily="18" charset="0"/>
              </a:rPr>
              <a:t>) export development </a:t>
            </a:r>
            <a:r>
              <a:rPr lang="en-US" sz="2400" dirty="0">
                <a:latin typeface="Garamond" panose="02020404030301010803" pitchFamily="18" charset="0"/>
              </a:rPr>
              <a:t>including participation in a foreign trade show or translation </a:t>
            </a:r>
            <a:r>
              <a:rPr lang="en-US" sz="2400" dirty="0" smtClean="0">
                <a:latin typeface="Garamond" panose="02020404030301010803" pitchFamily="18" charset="0"/>
              </a:rPr>
              <a:t>services; </a:t>
            </a:r>
            <a:endParaRPr lang="en-US" sz="2400" dirty="0">
              <a:latin typeface="Garamond" panose="02020404030301010803" pitchFamily="18" charset="0"/>
            </a:endParaRPr>
          </a:p>
          <a:p>
            <a:pPr marL="0" lvl="1"/>
            <a:endParaRPr lang="en-US" sz="1000" dirty="0" smtClean="0">
              <a:latin typeface="Garamond" panose="02020404030301010803" pitchFamily="18" charset="0"/>
            </a:endParaRPr>
          </a:p>
          <a:p>
            <a:pPr marL="0" lvl="1"/>
            <a:r>
              <a:rPr lang="en-US" sz="2400" dirty="0" smtClean="0">
                <a:latin typeface="Garamond" panose="02020404030301010803" pitchFamily="18" charset="0"/>
              </a:rPr>
              <a:t>2) </a:t>
            </a:r>
            <a:r>
              <a:rPr lang="en-US" sz="2400" b="1" dirty="0" smtClean="0">
                <a:latin typeface="Garamond" panose="02020404030301010803" pitchFamily="18" charset="0"/>
              </a:rPr>
              <a:t>Transaction financing </a:t>
            </a:r>
            <a:r>
              <a:rPr lang="en-US" sz="2400" dirty="0" smtClean="0">
                <a:latin typeface="Garamond" panose="02020404030301010803" pitchFamily="18" charset="0"/>
              </a:rPr>
              <a:t>to support</a:t>
            </a:r>
            <a:r>
              <a:rPr lang="en-US" sz="2400" b="1" dirty="0" smtClean="0">
                <a:latin typeface="Garamond" panose="02020404030301010803" pitchFamily="18" charset="0"/>
              </a:rPr>
              <a:t> </a:t>
            </a:r>
            <a:r>
              <a:rPr lang="en-US" sz="2400" dirty="0" smtClean="0">
                <a:latin typeface="Garamond" panose="02020404030301010803" pitchFamily="18" charset="0"/>
              </a:rPr>
              <a:t>export purchase orders and/or to carry foreign accounts receivables; </a:t>
            </a:r>
            <a:endParaRPr lang="en-US" sz="2400" dirty="0">
              <a:latin typeface="Garamond" panose="02020404030301010803" pitchFamily="18" charset="0"/>
            </a:endParaRPr>
          </a:p>
          <a:p>
            <a:pPr marL="0" lvl="1"/>
            <a:endParaRPr lang="en-US" sz="1000" dirty="0" smtClean="0">
              <a:latin typeface="Garamond" panose="02020404030301010803" pitchFamily="18" charset="0"/>
            </a:endParaRPr>
          </a:p>
          <a:p>
            <a:pPr marL="0" lvl="1"/>
            <a:r>
              <a:rPr lang="en-US" sz="2400" dirty="0" smtClean="0">
                <a:latin typeface="Garamond" panose="02020404030301010803" pitchFamily="18" charset="0"/>
              </a:rPr>
              <a:t>3</a:t>
            </a:r>
            <a:r>
              <a:rPr lang="en-US" sz="2400" dirty="0">
                <a:latin typeface="Garamond" panose="02020404030301010803" pitchFamily="18" charset="0"/>
              </a:rPr>
              <a:t>) issuance of </a:t>
            </a:r>
            <a:r>
              <a:rPr lang="en-US" sz="2400" b="1" dirty="0">
                <a:latin typeface="Garamond" panose="02020404030301010803" pitchFamily="18" charset="0"/>
              </a:rPr>
              <a:t>standby letters of credit </a:t>
            </a:r>
            <a:r>
              <a:rPr lang="en-US" sz="2400" dirty="0">
                <a:latin typeface="Garamond" panose="02020404030301010803" pitchFamily="18" charset="0"/>
              </a:rPr>
              <a:t>that serve as </a:t>
            </a:r>
            <a:r>
              <a:rPr lang="en-US" sz="2400" dirty="0" smtClean="0">
                <a:latin typeface="Garamond" panose="02020404030301010803" pitchFamily="18" charset="0"/>
              </a:rPr>
              <a:t>performance or bid bonds or advance </a:t>
            </a:r>
            <a:r>
              <a:rPr lang="en-US" sz="2400" dirty="0">
                <a:latin typeface="Garamond" panose="02020404030301010803" pitchFamily="18" charset="0"/>
              </a:rPr>
              <a:t>payment </a:t>
            </a:r>
            <a:r>
              <a:rPr lang="en-US" sz="2400" dirty="0" smtClean="0">
                <a:latin typeface="Garamond" panose="02020404030301010803" pitchFamily="18" charset="0"/>
              </a:rPr>
              <a:t>guarantees; </a:t>
            </a:r>
            <a:r>
              <a:rPr lang="en-US" sz="2400" dirty="0">
                <a:latin typeface="Garamond" panose="02020404030301010803" pitchFamily="18" charset="0"/>
              </a:rPr>
              <a:t>and </a:t>
            </a:r>
          </a:p>
          <a:p>
            <a:pPr marL="0" lvl="1"/>
            <a:endParaRPr lang="en-US" sz="1000" dirty="0" smtClean="0">
              <a:latin typeface="Garamond" panose="02020404030301010803" pitchFamily="18" charset="0"/>
            </a:endParaRPr>
          </a:p>
          <a:p>
            <a:pPr marL="0" lvl="1"/>
            <a:r>
              <a:rPr lang="en-US" sz="2400" dirty="0" smtClean="0">
                <a:latin typeface="Garamond" panose="02020404030301010803" pitchFamily="18" charset="0"/>
              </a:rPr>
              <a:t>4</a:t>
            </a:r>
            <a:r>
              <a:rPr lang="en-US" sz="2400" dirty="0">
                <a:latin typeface="Garamond" panose="02020404030301010803" pitchFamily="18" charset="0"/>
              </a:rPr>
              <a:t>) </a:t>
            </a:r>
            <a:r>
              <a:rPr lang="en-US" sz="2400" b="1" dirty="0" smtClean="0">
                <a:latin typeface="Garamond" panose="02020404030301010803" pitchFamily="18" charset="0"/>
              </a:rPr>
              <a:t>Term loans </a:t>
            </a:r>
            <a:r>
              <a:rPr lang="en-US" sz="2400" dirty="0" smtClean="0">
                <a:latin typeface="Garamond" panose="02020404030301010803" pitchFamily="18" charset="0"/>
              </a:rPr>
              <a:t>to buy equipment </a:t>
            </a:r>
            <a:r>
              <a:rPr lang="en-US" sz="2400" dirty="0">
                <a:latin typeface="Garamond" panose="02020404030301010803" pitchFamily="18" charset="0"/>
              </a:rPr>
              <a:t>or real </a:t>
            </a:r>
            <a:r>
              <a:rPr lang="en-US" sz="2400" dirty="0" smtClean="0">
                <a:latin typeface="Garamond" panose="02020404030301010803" pitchFamily="18" charset="0"/>
              </a:rPr>
              <a:t>estate for export purposes.</a:t>
            </a:r>
            <a:endParaRPr lang="en-US" sz="2400" dirty="0">
              <a:latin typeface="Garamond" panose="02020404030301010803" pitchFamily="18" charset="0"/>
            </a:endParaRPr>
          </a:p>
          <a:p>
            <a:pPr marL="0" lvl="1">
              <a:defRPr/>
            </a:pPr>
            <a:endParaRPr lang="en-US" sz="2400" dirty="0">
              <a:latin typeface="Garamond" panose="02020404030301010803" pitchFamily="18" charset="0"/>
              <a:cs typeface="Times New Roman" pitchFamily="18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Export Express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4294967295"/>
          </p:nvPr>
        </p:nvSpPr>
        <p:spPr>
          <a:xfrm>
            <a:off x="228600" y="1493837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991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Export Working Capital Programs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798637"/>
            <a:ext cx="8001000" cy="4449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Advance rates: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aramond" panose="02020404030301010803" pitchFamily="18" charset="0"/>
              </a:rPr>
              <a:t>75% against inventory, WIP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Garamond" panose="02020404030301010803" pitchFamily="18" charset="0"/>
              </a:rPr>
              <a:t>up to 90% again insured A/R</a:t>
            </a:r>
          </a:p>
          <a:p>
            <a:pPr marL="0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SBA: 90% guaranty to lender; $5 million maximum amount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no US content requirement; no prohibition on military sales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only Small Business applicants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Guaranty fee: ¼ of 1% on guaranteed amount, 12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Asset-based or transactional line of credit</a:t>
            </a:r>
          </a:p>
          <a:p>
            <a:pPr marL="0" indent="0">
              <a:buNone/>
            </a:pPr>
            <a:r>
              <a:rPr lang="en-US" sz="2800" b="1" dirty="0" smtClean="0">
                <a:latin typeface="Garamond" panose="02020404030301010803" pitchFamily="18" charset="0"/>
              </a:rPr>
              <a:t>Exim Bank: 90% guaranty to lender; no maximum amount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51% US content, no military sales, any size applicant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Guaranty fee: 1.75% on loan amount, 12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Garamond" panose="02020404030301010803" pitchFamily="18" charset="0"/>
              </a:rPr>
              <a:t>Typically asset-based loans</a:t>
            </a:r>
          </a:p>
        </p:txBody>
      </p:sp>
    </p:spTree>
    <p:extLst>
      <p:ext uri="{BB962C8B-B14F-4D97-AF65-F5344CB8AC3E}">
        <p14:creationId xmlns:p14="http://schemas.microsoft.com/office/powerpoint/2010/main" val="18482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Bid &amp; Performance Bonds and                       Advance Payment Guarantees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600" dirty="0">
                <a:solidFill>
                  <a:prstClr val="black"/>
                </a:solidFill>
                <a:latin typeface="Garamond" panose="02020404030301010803" pitchFamily="18" charset="0"/>
              </a:rPr>
              <a:t>Standby letters of credit issued by a commercial bank  can serve as a performance or bid bond or as an advance payment guaranty.</a:t>
            </a:r>
          </a:p>
          <a:p>
            <a:pPr lvl="0"/>
            <a:r>
              <a:rPr lang="en-US" sz="2600" dirty="0">
                <a:solidFill>
                  <a:prstClr val="black"/>
                </a:solidFill>
                <a:latin typeface="Garamond" panose="02020404030301010803" pitchFamily="18" charset="0"/>
              </a:rPr>
              <a:t>Funding support for Standby Letters of Credit can be provided by the following guaranty loan programs:</a:t>
            </a:r>
          </a:p>
          <a:p>
            <a:pPr lvl="1">
              <a:buFont typeface="Arial" pitchFamily="34" charset="0"/>
              <a:buChar char="•"/>
            </a:pPr>
            <a:r>
              <a:rPr lang="en-US" sz="2600" i="1" dirty="0">
                <a:solidFill>
                  <a:prstClr val="black"/>
                </a:solidFill>
                <a:latin typeface="Garamond" panose="02020404030301010803" pitchFamily="18" charset="0"/>
              </a:rPr>
              <a:t>Export Express</a:t>
            </a:r>
            <a:r>
              <a:rPr lang="en-US" sz="2600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sz="2600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Export </a:t>
            </a:r>
            <a:r>
              <a:rPr lang="en-US" sz="2600" dirty="0">
                <a:solidFill>
                  <a:prstClr val="black"/>
                </a:solidFill>
                <a:latin typeface="Garamond" panose="02020404030301010803" pitchFamily="18" charset="0"/>
              </a:rPr>
              <a:t>Working Capital </a:t>
            </a:r>
            <a:r>
              <a:rPr lang="en-US" sz="2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Programs—SBA or Exim Bank</a:t>
            </a:r>
          </a:p>
          <a:p>
            <a:pPr marL="347472" lvl="1"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The </a:t>
            </a:r>
            <a:r>
              <a:rPr lang="en-US" sz="2600" dirty="0">
                <a:solidFill>
                  <a:prstClr val="black"/>
                </a:solidFill>
                <a:latin typeface="Garamond" panose="02020404030301010803" pitchFamily="18" charset="0"/>
              </a:rPr>
              <a:t>guarantee serves as an incentive to the bank to issue the standby letter of credit with less than full, 100% cash </a:t>
            </a:r>
            <a:r>
              <a:rPr lang="en-US" sz="26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collateral (typically requires 25% cash collateral).</a:t>
            </a:r>
            <a:endParaRPr lang="en-US" sz="26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153400" cy="1066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</a:rPr>
              <a:t>International Trade Loan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752600"/>
            <a:ext cx="8153400" cy="4953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600" dirty="0">
                <a:latin typeface="Garamond" panose="02020404030301010803" pitchFamily="18" charset="0"/>
              </a:rPr>
              <a:t>Maximum loan amount - $5 million</a:t>
            </a:r>
          </a:p>
          <a:p>
            <a:pPr>
              <a:lnSpc>
                <a:spcPct val="110000"/>
              </a:lnSpc>
            </a:pPr>
            <a:r>
              <a:rPr lang="en-US" altLang="en-US" sz="2600" dirty="0">
                <a:latin typeface="Garamond" panose="02020404030301010803" pitchFamily="18" charset="0"/>
              </a:rPr>
              <a:t>Maximum SBA guarantee portion of $4.5 million - 90</a:t>
            </a:r>
            <a:r>
              <a:rPr lang="en-US" altLang="en-US" sz="2600" dirty="0" smtClean="0">
                <a:latin typeface="Garamond" panose="02020404030301010803" pitchFamily="18" charset="0"/>
              </a:rPr>
              <a:t>%</a:t>
            </a:r>
          </a:p>
          <a:p>
            <a:pPr>
              <a:lnSpc>
                <a:spcPct val="110000"/>
              </a:lnSpc>
            </a:pPr>
            <a:r>
              <a:rPr lang="en-US" altLang="en-US" sz="2600" dirty="0" smtClean="0">
                <a:latin typeface="Garamond" panose="02020404030301010803" pitchFamily="18" charset="0"/>
              </a:rPr>
              <a:t>Maximum SBA guarantee for working capital: $4 million</a:t>
            </a:r>
            <a:endParaRPr lang="en-US" altLang="en-US" sz="2600" dirty="0">
              <a:latin typeface="Garamond" panose="02020404030301010803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600" dirty="0">
                <a:latin typeface="Garamond" panose="02020404030301010803" pitchFamily="18" charset="0"/>
              </a:rPr>
              <a:t>Maximum maturity: 10 </a:t>
            </a:r>
            <a:r>
              <a:rPr lang="en-US" altLang="en-US" sz="2600" dirty="0" smtClean="0">
                <a:latin typeface="Garamond" panose="02020404030301010803" pitchFamily="18" charset="0"/>
              </a:rPr>
              <a:t>years--working </a:t>
            </a:r>
            <a:r>
              <a:rPr lang="en-US" altLang="en-US" sz="2600" dirty="0">
                <a:latin typeface="Garamond" panose="02020404030301010803" pitchFamily="18" charset="0"/>
              </a:rPr>
              <a:t>capital; </a:t>
            </a:r>
            <a:r>
              <a:rPr lang="en-US" altLang="en-US" sz="2600" dirty="0" smtClean="0">
                <a:latin typeface="Garamond" panose="02020404030301010803" pitchFamily="18" charset="0"/>
              </a:rPr>
              <a:t>equipment--10 years or useful life; 25 years--real </a:t>
            </a:r>
            <a:r>
              <a:rPr lang="en-US" altLang="en-US" sz="2600" dirty="0">
                <a:latin typeface="Garamond" panose="02020404030301010803" pitchFamily="18" charset="0"/>
              </a:rPr>
              <a:t>estate </a:t>
            </a:r>
          </a:p>
          <a:p>
            <a:pPr>
              <a:lnSpc>
                <a:spcPct val="110000"/>
              </a:lnSpc>
            </a:pPr>
            <a:r>
              <a:rPr lang="en-US" altLang="en-US" sz="2600" dirty="0" smtClean="0">
                <a:latin typeface="Garamond" panose="02020404030301010803" pitchFamily="18" charset="0"/>
              </a:rPr>
              <a:t>Eligibility requirements:  The applicant</a:t>
            </a:r>
            <a:endParaRPr lang="en-US" altLang="en-US" sz="2600" dirty="0">
              <a:latin typeface="Garamond" panose="02020404030301010803" pitchFamily="18" charset="0"/>
            </a:endParaRPr>
          </a:p>
          <a:p>
            <a:pPr marL="914400" lvl="2">
              <a:lnSpc>
                <a:spcPct val="110000"/>
              </a:lnSpc>
              <a:buFont typeface="Symbol" pitchFamily="18" charset="2"/>
              <a:buChar char="-"/>
            </a:pPr>
            <a:r>
              <a:rPr lang="en-US" altLang="en-US" sz="2600" dirty="0">
                <a:latin typeface="Garamond" panose="02020404030301010803" pitchFamily="18" charset="0"/>
              </a:rPr>
              <a:t>Will expand an existing export market or develop new export markets as a result of financing, </a:t>
            </a:r>
            <a:r>
              <a:rPr lang="en-US" altLang="en-US" sz="2600" u="sng" dirty="0">
                <a:latin typeface="Garamond" panose="02020404030301010803" pitchFamily="18" charset="0"/>
              </a:rPr>
              <a:t>or</a:t>
            </a:r>
          </a:p>
          <a:p>
            <a:pPr marL="914400" lvl="2">
              <a:lnSpc>
                <a:spcPct val="110000"/>
              </a:lnSpc>
              <a:buFont typeface="Symbol" pitchFamily="18" charset="2"/>
              <a:buChar char="-"/>
            </a:pPr>
            <a:r>
              <a:rPr lang="en-US" altLang="en-US" sz="2600" dirty="0">
                <a:latin typeface="Garamond" panose="02020404030301010803" pitchFamily="18" charset="0"/>
              </a:rPr>
              <a:t>Can demonstrate it has been adversely impacted by </a:t>
            </a:r>
            <a:r>
              <a:rPr lang="en-US" altLang="en-US" sz="2600" dirty="0" smtClean="0">
                <a:latin typeface="Garamond" panose="02020404030301010803" pitchFamily="18" charset="0"/>
              </a:rPr>
              <a:t>imports and needs to modernize or retool operations; 				</a:t>
            </a:r>
            <a:r>
              <a:rPr lang="en-US" altLang="en-US" sz="2600" u="sng" dirty="0" smtClean="0">
                <a:latin typeface="Garamond" panose="02020404030301010803" pitchFamily="18" charset="0"/>
              </a:rPr>
              <a:t>and</a:t>
            </a:r>
            <a:endParaRPr lang="en-US" altLang="en-US" sz="2600" u="sng" dirty="0">
              <a:latin typeface="Garamond" panose="02020404030301010803" pitchFamily="18" charset="0"/>
            </a:endParaRPr>
          </a:p>
          <a:p>
            <a:pPr marL="914400" lvl="2">
              <a:lnSpc>
                <a:spcPct val="110000"/>
              </a:lnSpc>
              <a:buFont typeface="Symbol" pitchFamily="18" charset="2"/>
              <a:buChar char="-"/>
            </a:pPr>
            <a:r>
              <a:rPr lang="en-US" altLang="en-US" sz="2600" dirty="0" smtClean="0">
                <a:latin typeface="Garamond" panose="02020404030301010803" pitchFamily="18" charset="0"/>
              </a:rPr>
              <a:t>The loan </a:t>
            </a:r>
            <a:r>
              <a:rPr lang="en-US" altLang="en-US" sz="2600" dirty="0">
                <a:latin typeface="Garamond" panose="02020404030301010803" pitchFamily="18" charset="0"/>
              </a:rPr>
              <a:t>will improve the applicant’s competitive position.</a:t>
            </a:r>
          </a:p>
          <a:p>
            <a:pPr marL="0" indent="0">
              <a:buNone/>
            </a:pPr>
            <a:endParaRPr lang="en-US" sz="2600" dirty="0">
              <a:latin typeface="+mn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21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Indirect Exports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153400" cy="44196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en-US" sz="2600" dirty="0" smtClean="0">
                <a:latin typeface="Garamond" panose="02020404030301010803" pitchFamily="18" charset="0"/>
              </a:rPr>
              <a:t>Applicants </a:t>
            </a:r>
            <a:r>
              <a:rPr lang="en-US" altLang="en-US" sz="2600" dirty="0">
                <a:latin typeface="Garamond" panose="02020404030301010803" pitchFamily="18" charset="0"/>
              </a:rPr>
              <a:t>who produce products or services that enter into the export channel, but do not directly export their products:</a:t>
            </a:r>
          </a:p>
          <a:p>
            <a:pPr lvl="1"/>
            <a:r>
              <a:rPr lang="en-US" altLang="en-US" sz="2600" dirty="0">
                <a:latin typeface="Garamond" panose="02020404030301010803" pitchFamily="18" charset="0"/>
              </a:rPr>
              <a:t>Manufacturers using an Export Trading Company</a:t>
            </a:r>
          </a:p>
          <a:p>
            <a:pPr lvl="1"/>
            <a:r>
              <a:rPr lang="en-US" altLang="en-US" sz="2600" dirty="0">
                <a:latin typeface="Garamond" panose="02020404030301010803" pitchFamily="18" charset="0"/>
              </a:rPr>
              <a:t>Suppliers to other domestic manufacturers that export directly: </a:t>
            </a:r>
            <a:r>
              <a:rPr lang="en-US" altLang="en-US" sz="2600" b="1" dirty="0">
                <a:solidFill>
                  <a:schemeClr val="tx2"/>
                </a:solidFill>
                <a:latin typeface="Garamond" panose="02020404030301010803" pitchFamily="18" charset="0"/>
              </a:rPr>
              <a:t>supply chain financing solution</a:t>
            </a:r>
          </a:p>
          <a:p>
            <a:r>
              <a:rPr lang="en-US" altLang="en-US" sz="2600" dirty="0">
                <a:latin typeface="Garamond" panose="02020404030301010803" pitchFamily="18" charset="0"/>
              </a:rPr>
              <a:t>Requires certification from domestic customer that goods are, in fact, being exported.</a:t>
            </a:r>
          </a:p>
          <a:p>
            <a:r>
              <a:rPr lang="en-US" altLang="en-US" sz="2600" dirty="0">
                <a:latin typeface="Garamond" panose="02020404030301010803" pitchFamily="18" charset="0"/>
              </a:rPr>
              <a:t>Can now be supported by all three of SBA’s core export loan programs: EWCP, Export Express, </a:t>
            </a:r>
            <a:r>
              <a:rPr lang="en-US" altLang="en-US" sz="2600" dirty="0" smtClean="0">
                <a:latin typeface="Garamond" panose="02020404030301010803" pitchFamily="18" charset="0"/>
              </a:rPr>
              <a:t>International Trade Loan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05800" cy="12954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</a:rPr>
              <a:t>Small Business Definition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286000"/>
            <a:ext cx="8534400" cy="2819400"/>
          </a:xfrm>
        </p:spPr>
        <p:txBody>
          <a:bodyPr>
            <a:normAutofit/>
          </a:bodyPr>
          <a:lstStyle/>
          <a:p>
            <a:r>
              <a:rPr lang="en-US" sz="2600" u="sng" dirty="0" smtClean="0">
                <a:latin typeface="Garamond" panose="02020404030301010803" pitchFamily="18" charset="0"/>
              </a:rPr>
              <a:t>Manufacturers</a:t>
            </a:r>
            <a:r>
              <a:rPr lang="en-US" sz="2600" dirty="0" smtClean="0">
                <a:latin typeface="Garamond" panose="02020404030301010803" pitchFamily="18" charset="0"/>
              </a:rPr>
              <a:t>: &lt;500 employees generally; can go as high as 1,500</a:t>
            </a:r>
          </a:p>
          <a:p>
            <a:r>
              <a:rPr lang="en-US" sz="2600" dirty="0" smtClean="0">
                <a:latin typeface="Garamond" panose="02020404030301010803" pitchFamily="18" charset="0"/>
              </a:rPr>
              <a:t>Or, applicant can use the </a:t>
            </a:r>
            <a:r>
              <a:rPr lang="en-US" sz="2600" i="1" u="sng" dirty="0" smtClean="0">
                <a:latin typeface="Garamond" panose="02020404030301010803" pitchFamily="18" charset="0"/>
              </a:rPr>
              <a:t>Alternative Size Standard</a:t>
            </a:r>
            <a:r>
              <a:rPr lang="en-US" sz="2600" dirty="0" smtClean="0">
                <a:latin typeface="Garamond" panose="02020404030301010803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600" dirty="0">
                <a:latin typeface="Garamond" panose="02020404030301010803" pitchFamily="18" charset="0"/>
              </a:rPr>
              <a:t>	</a:t>
            </a:r>
            <a:r>
              <a:rPr lang="en-US" sz="2600" dirty="0" smtClean="0">
                <a:latin typeface="Garamond" panose="02020404030301010803" pitchFamily="18" charset="0"/>
              </a:rPr>
              <a:t>companies with </a:t>
            </a:r>
            <a:r>
              <a:rPr lang="en-US" sz="2600" dirty="0">
                <a:latin typeface="Garamond" panose="02020404030301010803" pitchFamily="18" charset="0"/>
              </a:rPr>
              <a:t>less than an average of </a:t>
            </a:r>
            <a:r>
              <a:rPr lang="en-US" sz="2600" dirty="0">
                <a:solidFill>
                  <a:schemeClr val="tx2"/>
                </a:solidFill>
                <a:latin typeface="Garamond" panose="02020404030301010803" pitchFamily="18" charset="0"/>
              </a:rPr>
              <a:t>$5 million in net </a:t>
            </a:r>
            <a:r>
              <a:rPr lang="en-US" sz="26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	income </a:t>
            </a:r>
            <a:r>
              <a:rPr lang="en-US" sz="2600" dirty="0" smtClean="0">
                <a:latin typeface="Garamond" panose="02020404030301010803" pitchFamily="18" charset="0"/>
              </a:rPr>
              <a:t>for </a:t>
            </a:r>
            <a:r>
              <a:rPr lang="en-US" sz="2600" dirty="0">
                <a:latin typeface="Garamond" panose="02020404030301010803" pitchFamily="18" charset="0"/>
              </a:rPr>
              <a:t>the past two </a:t>
            </a:r>
            <a:r>
              <a:rPr lang="en-US" sz="2600" dirty="0" smtClean="0">
                <a:latin typeface="Garamond" panose="02020404030301010803" pitchFamily="18" charset="0"/>
              </a:rPr>
              <a:t>fiscal years </a:t>
            </a:r>
            <a:r>
              <a:rPr lang="en-US" sz="2600" u="sng" dirty="0">
                <a:latin typeface="Garamond" panose="02020404030301010803" pitchFamily="18" charset="0"/>
              </a:rPr>
              <a:t>and</a:t>
            </a:r>
            <a:r>
              <a:rPr lang="en-US" sz="2600" dirty="0">
                <a:latin typeface="Garamond" panose="02020404030301010803" pitchFamily="18" charset="0"/>
              </a:rPr>
              <a:t> a </a:t>
            </a:r>
            <a:r>
              <a:rPr lang="en-US" sz="2600" dirty="0">
                <a:solidFill>
                  <a:schemeClr val="tx2"/>
                </a:solidFill>
                <a:latin typeface="Garamond" panose="02020404030301010803" pitchFamily="18" charset="0"/>
              </a:rPr>
              <a:t>net worth less </a:t>
            </a:r>
            <a:r>
              <a:rPr lang="en-US" sz="2600" dirty="0" smtClean="0">
                <a:solidFill>
                  <a:schemeClr val="tx2"/>
                </a:solidFill>
                <a:latin typeface="Garamond" panose="02020404030301010803" pitchFamily="18" charset="0"/>
              </a:rPr>
              <a:t>	than $15 million</a:t>
            </a:r>
            <a:r>
              <a:rPr lang="en-US" sz="2600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" y="-8766"/>
            <a:ext cx="924783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124200" y="1295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D</a:t>
            </a:r>
            <a:r>
              <a:rPr lang="en-US" dirty="0" smtClean="0">
                <a:hlinkClick r:id="rId3"/>
              </a:rPr>
              <a:t>irectory of SBA Export Finance Managers:  https://www.sba.gov/international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397CD-1A53-48B2-93B0-513798CBC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295400"/>
          </a:xfrm>
        </p:spPr>
        <p:txBody>
          <a:bodyPr>
            <a:normAutofit/>
          </a:bodyPr>
          <a:lstStyle/>
          <a:p>
            <a:r>
              <a:rPr lang="en-US" altLang="en-US" sz="2800" b="1" dirty="0" smtClean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  <a:t>SBA’s Network of Export Finance Managers</a:t>
            </a:r>
            <a:br>
              <a:rPr lang="en-US" altLang="en-US" sz="2800" b="1" dirty="0" smtClean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</a:br>
            <a:r>
              <a:rPr lang="en-US" altLang="en-US" sz="2800" b="1" dirty="0" smtClean="0">
                <a:solidFill>
                  <a:schemeClr val="tx2"/>
                </a:solidFill>
                <a:ea typeface="ＭＳ Ｐゴシック" pitchFamily="34" charset="-128"/>
                <a:cs typeface="Arial" charset="0"/>
              </a:rPr>
              <a:t>at U.S. Export Assistance Centers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524000"/>
            <a:ext cx="2706688" cy="51054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b="1" u="sng" dirty="0" smtClean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Constantia"/>
              </a:rPr>
              <a:t>ATLANTA </a:t>
            </a:r>
            <a:endParaRPr lang="en-US" sz="1100" dirty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>
                <a:solidFill>
                  <a:prstClr val="black"/>
                </a:solidFill>
                <a:latin typeface="Constantia"/>
              </a:rPr>
              <a:t>Territory: Georgia, Alabama, Kentucky, West/Central Tennessee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onstantia"/>
                <a:hlinkClick r:id="rId2"/>
              </a:rPr>
              <a:t>David.Leonard@sba.gov</a:t>
            </a:r>
            <a:r>
              <a:rPr lang="en-US" sz="1100" dirty="0" smtClean="0">
                <a:solidFill>
                  <a:prstClr val="black"/>
                </a:solidFill>
                <a:latin typeface="Constantia"/>
              </a:rPr>
              <a:t> -- 404-815-1496</a:t>
            </a: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" b="1" u="sng" dirty="0" smtClean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Constantia"/>
              </a:rPr>
              <a:t>ARLINGTON</a:t>
            </a:r>
            <a:r>
              <a:rPr lang="en-US" sz="1100" b="1" u="sng" dirty="0">
                <a:solidFill>
                  <a:prstClr val="black"/>
                </a:solidFill>
                <a:latin typeface="Constantia"/>
              </a:rPr>
              <a:t>, VA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>
                <a:solidFill>
                  <a:prstClr val="black"/>
                </a:solidFill>
                <a:latin typeface="Constantia"/>
              </a:rPr>
              <a:t>Territory:  Virginia, Maryland, District of Columbia, West </a:t>
            </a:r>
            <a:r>
              <a:rPr lang="en-US" sz="1100" dirty="0" smtClean="0">
                <a:solidFill>
                  <a:prstClr val="black"/>
                </a:solidFill>
                <a:latin typeface="Constantia"/>
              </a:rPr>
              <a:t>Virginia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onstantia"/>
                <a:hlinkClick r:id="rId3"/>
              </a:rPr>
              <a:t>William.Houck@sba.gov</a:t>
            </a:r>
            <a:r>
              <a:rPr lang="en-US" sz="1100" dirty="0" smtClean="0">
                <a:solidFill>
                  <a:prstClr val="black"/>
                </a:solidFill>
                <a:latin typeface="Constantia"/>
              </a:rPr>
              <a:t>   202-557.4063</a:t>
            </a:r>
            <a:endParaRPr lang="en-US" sz="800" dirty="0" smtClean="0">
              <a:solidFill>
                <a:prstClr val="black"/>
              </a:solidFill>
              <a:latin typeface="Constantia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u="sng" dirty="0">
                <a:solidFill>
                  <a:prstClr val="black"/>
                </a:solidFill>
                <a:latin typeface="Constantia"/>
              </a:rPr>
              <a:t>BOSTON</a:t>
            </a:r>
            <a:endParaRPr lang="en-US" sz="1100" dirty="0">
              <a:solidFill>
                <a:prstClr val="black"/>
              </a:solidFill>
              <a:latin typeface="Constantia"/>
            </a:endParaRPr>
          </a:p>
          <a:p>
            <a:pPr marL="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>
                <a:solidFill>
                  <a:prstClr val="black"/>
                </a:solidFill>
                <a:latin typeface="Constantia"/>
              </a:rPr>
              <a:t>Territory: Maine, Vermont, New Hampshire, Massachusetts, Connecticut, Rhode </a:t>
            </a:r>
            <a:r>
              <a:rPr lang="en-US" sz="1100" dirty="0" smtClean="0">
                <a:solidFill>
                  <a:prstClr val="black"/>
                </a:solidFill>
                <a:latin typeface="Constantia"/>
              </a:rPr>
              <a:t>Island</a:t>
            </a:r>
          </a:p>
          <a:p>
            <a:pPr marL="0" indent="-400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 smtClean="0">
                <a:solidFill>
                  <a:prstClr val="black"/>
                </a:solidFill>
                <a:latin typeface="Constantia"/>
                <a:hlinkClick r:id="rId4"/>
              </a:rPr>
              <a:t>John.Joyce@sba.gov</a:t>
            </a:r>
            <a:r>
              <a:rPr lang="en-US" sz="1100" dirty="0" smtClean="0">
                <a:solidFill>
                  <a:prstClr val="black"/>
                </a:solidFill>
                <a:latin typeface="Constantia"/>
              </a:rPr>
              <a:t>   617-565-4305</a:t>
            </a:r>
            <a:endParaRPr lang="en-US" sz="800" dirty="0">
              <a:solidFill>
                <a:prstClr val="black"/>
              </a:solidFill>
              <a:latin typeface="Constanti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b="1" u="sng" dirty="0">
                <a:solidFill>
                  <a:prstClr val="black"/>
                </a:solidFill>
                <a:latin typeface="Constantia"/>
              </a:rPr>
              <a:t>CALIFORNIA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00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100" b="1" u="sng" dirty="0">
                <a:solidFill>
                  <a:prstClr val="black"/>
                </a:solidFill>
                <a:latin typeface="Constantia"/>
              </a:rPr>
              <a:t>IRVINE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Territory: Southern California, Nevada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000" u="sng" dirty="0" smtClean="0">
                <a:solidFill>
                  <a:srgbClr val="0070C0"/>
                </a:solidFill>
                <a:latin typeface="Constantia"/>
                <a:hlinkClick r:id="rId5"/>
              </a:rPr>
              <a:t>Martin.Selander@sba.gov</a:t>
            </a:r>
            <a:r>
              <a:rPr lang="en-US" sz="1000" u="sng" dirty="0" smtClean="0">
                <a:solidFill>
                  <a:srgbClr val="0070C0"/>
                </a:solidFill>
                <a:latin typeface="Constantia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949.660-8935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b="1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100" b="1" u="sng" dirty="0">
                <a:solidFill>
                  <a:prstClr val="black"/>
                </a:solidFill>
                <a:latin typeface="Constantia"/>
              </a:rPr>
              <a:t>LOS ANGELES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    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Territory: Southern California, Arizona</a:t>
            </a:r>
            <a:br>
              <a:rPr lang="en-US" sz="1000" dirty="0">
                <a:solidFill>
                  <a:prstClr val="black"/>
                </a:solidFill>
                <a:latin typeface="Constantia"/>
              </a:rPr>
            </a:br>
            <a:r>
              <a:rPr lang="en-US" sz="1000" dirty="0">
                <a:solidFill>
                  <a:srgbClr val="4167BD"/>
                </a:solidFill>
                <a:latin typeface="Constantia"/>
              </a:rPr>
              <a:t>   </a:t>
            </a:r>
            <a:r>
              <a:rPr lang="en-US" sz="1000" u="sng" dirty="0" smtClean="0">
                <a:solidFill>
                  <a:srgbClr val="4167BD"/>
                </a:solidFill>
                <a:latin typeface="Constantia"/>
                <a:hlinkClick r:id="rId6"/>
              </a:rPr>
              <a:t>Pellson.Lau@sba.gov</a:t>
            </a:r>
            <a:r>
              <a:rPr lang="en-US" sz="1000" u="sng" dirty="0" smtClean="0">
                <a:solidFill>
                  <a:srgbClr val="4167BD"/>
                </a:solidFill>
                <a:latin typeface="Constantia"/>
              </a:rPr>
              <a:t>   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213-894-8267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1000" dirty="0">
                <a:solidFill>
                  <a:prstClr val="black"/>
                </a:solidFill>
                <a:latin typeface="Constantia"/>
              </a:rPr>
              <a:t>   </a:t>
            </a:r>
            <a:endParaRPr lang="en-US" sz="800" b="1" u="sng" dirty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100" b="1" u="sng" dirty="0">
                <a:solidFill>
                  <a:prstClr val="black"/>
                </a:solidFill>
                <a:latin typeface="Constantia"/>
              </a:rPr>
              <a:t>SAN FRANCISCO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Territory: Northern California – Bakersfield </a:t>
            </a:r>
            <a:endParaRPr lang="en-US" sz="1000" dirty="0" smtClean="0">
              <a:solidFill>
                <a:prstClr val="black"/>
              </a:solidFill>
              <a:latin typeface="Constantia"/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 smtClean="0">
                <a:solidFill>
                  <a:prstClr val="black"/>
                </a:solidFill>
                <a:latin typeface="Constantia"/>
              </a:rPr>
              <a:t>    to the 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Oregon </a:t>
            </a:r>
            <a:r>
              <a:rPr lang="en-US" sz="1000" dirty="0" smtClean="0">
                <a:solidFill>
                  <a:prstClr val="black"/>
                </a:solidFill>
                <a:latin typeface="Constantia"/>
              </a:rPr>
              <a:t>border</a:t>
            </a:r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000" dirty="0" smtClean="0">
                <a:solidFill>
                  <a:prstClr val="black"/>
                </a:solidFill>
                <a:latin typeface="Constantia"/>
              </a:rPr>
              <a:t>    </a:t>
            </a:r>
            <a:r>
              <a:rPr lang="en-US" sz="1000" dirty="0" smtClean="0">
                <a:solidFill>
                  <a:prstClr val="black"/>
                </a:solidFill>
                <a:latin typeface="Constantia"/>
                <a:hlinkClick r:id="rId7"/>
              </a:rPr>
              <a:t>Jeff.Deiss@sba.gov</a:t>
            </a:r>
            <a:r>
              <a:rPr lang="en-US" sz="1000" dirty="0" smtClean="0">
                <a:solidFill>
                  <a:prstClr val="black"/>
                </a:solidFill>
                <a:latin typeface="Constantia"/>
              </a:rPr>
              <a:t> --415-744-7730</a:t>
            </a: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000" b="1" u="sng" dirty="0" smtClean="0">
              <a:solidFill>
                <a:prstClr val="black"/>
              </a:solidFill>
              <a:latin typeface="Constantia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00" b="1" u="sng" dirty="0" smtClean="0">
                <a:solidFill>
                  <a:prstClr val="black"/>
                </a:solidFill>
                <a:latin typeface="Constantia"/>
              </a:rPr>
              <a:t>CHARLOTTE</a:t>
            </a:r>
            <a:endParaRPr lang="en-US" sz="1100" b="1" dirty="0">
              <a:solidFill>
                <a:prstClr val="black"/>
              </a:solidFill>
              <a:latin typeface="Constantia"/>
            </a:endParaRPr>
          </a:p>
          <a:p>
            <a:pPr marL="0"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prstClr val="black"/>
                </a:solidFill>
                <a:latin typeface="Constantia"/>
              </a:rPr>
              <a:t>Territory: North Carolina, South Carolina, Eastern Tennessee</a:t>
            </a:r>
          </a:p>
          <a:p>
            <a:pPr marL="0" lvl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100" dirty="0">
                <a:solidFill>
                  <a:prstClr val="black"/>
                </a:solidFill>
                <a:latin typeface="Constantia"/>
                <a:hlinkClick r:id="rId8"/>
              </a:rPr>
              <a:t>Dan.Holt@sba.gov</a:t>
            </a:r>
            <a:r>
              <a:rPr lang="en-US" sz="1100" dirty="0">
                <a:solidFill>
                  <a:prstClr val="black"/>
                </a:solidFill>
                <a:latin typeface="Constantia"/>
              </a:rPr>
              <a:t>   704-333-4886 x226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40000"/>
              </a:spcBef>
              <a:defRPr/>
            </a:pPr>
            <a:endParaRPr lang="en-US" altLang="en-US" sz="32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1828800"/>
            <a:ext cx="3082089" cy="4631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>
              <a:defRPr/>
            </a:pP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CHICAGO</a:t>
            </a: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Territory: Wisconsin, Illinois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Dennis. </a:t>
            </a:r>
            <a:r>
              <a:rPr lang="en-US" sz="1000" dirty="0">
                <a:solidFill>
                  <a:prstClr val="black"/>
                </a:solidFill>
                <a:latin typeface="Constantia"/>
                <a:hlinkClick r:id="rId9"/>
              </a:rPr>
              <a:t>Foldenhauer@sba.gov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  </a:t>
            </a:r>
            <a:r>
              <a:rPr lang="en-US" sz="1000" dirty="0">
                <a:solidFill>
                  <a:prstClr val="black"/>
                </a:solidFill>
              </a:rPr>
              <a:t>312-353-8065</a:t>
            </a:r>
          </a:p>
          <a:p>
            <a:pPr indent="-342900">
              <a:defRPr/>
            </a:pPr>
            <a:endParaRPr lang="en-US" sz="1000" b="1" u="sng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CLEVELAN</a:t>
            </a:r>
            <a:r>
              <a:rPr lang="en-US" sz="1000" u="sng" dirty="0">
                <a:solidFill>
                  <a:prstClr val="black"/>
                </a:solidFill>
                <a:latin typeface="Constantia"/>
              </a:rPr>
              <a:t>D</a:t>
            </a: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indent="-40005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Territory: Ohio, Western New York, Western Pennsylvania, 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  <a:hlinkClick r:id="rId10"/>
              </a:rPr>
              <a:t>Patrick.Hayes@sba.gov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  216-522-4731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 </a:t>
            </a:r>
          </a:p>
          <a:p>
            <a:pPr indent="-342900">
              <a:defRPr/>
            </a:pP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DALLAS/FORT WORTH</a:t>
            </a:r>
            <a:endParaRPr lang="en-US" sz="1000" b="1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b="1" dirty="0">
                <a:solidFill>
                  <a:prstClr val="black"/>
                </a:solidFill>
                <a:latin typeface="Constantia"/>
              </a:rPr>
              <a:t>Territory: West/North/Central Texas, Oklahoma</a:t>
            </a:r>
          </a:p>
          <a:p>
            <a:pPr indent="-342900">
              <a:defRPr/>
            </a:pPr>
            <a:r>
              <a:rPr lang="en-US" sz="1000" b="1" dirty="0">
                <a:solidFill>
                  <a:prstClr val="black"/>
                </a:solidFill>
                <a:latin typeface="Constantia"/>
                <a:hlinkClick r:id="rId11"/>
              </a:rPr>
              <a:t>Alale.Allal@sba.gov</a:t>
            </a:r>
            <a:r>
              <a:rPr lang="en-US" sz="1000" b="1" dirty="0">
                <a:solidFill>
                  <a:prstClr val="black"/>
                </a:solidFill>
                <a:latin typeface="Constantia"/>
              </a:rPr>
              <a:t>   817.684.5506</a:t>
            </a:r>
            <a:endParaRPr lang="en-US" sz="1000" b="1" u="sng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endParaRPr lang="en-US" sz="1000" b="1" u="sng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DENVER</a:t>
            </a:r>
            <a:endParaRPr lang="en-US" sz="1000" b="1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Territory: Colorado, New Mexico, Utah, Wyoming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  <a:hlinkClick r:id="rId12"/>
              </a:rPr>
              <a:t>Bryson.Patterson@sba.gov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  303-844-6622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 </a:t>
            </a:r>
          </a:p>
          <a:p>
            <a:pPr indent="-342900">
              <a:defRPr/>
            </a:pP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DETROI</a:t>
            </a:r>
            <a:r>
              <a:rPr lang="en-US" sz="1000" u="sng" dirty="0">
                <a:solidFill>
                  <a:prstClr val="black"/>
                </a:solidFill>
                <a:latin typeface="Constantia"/>
              </a:rPr>
              <a:t>T</a:t>
            </a: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Territory: Michigan, Indiana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  <a:hlinkClick r:id="rId13"/>
              </a:rPr>
              <a:t>John.Ogara@sba.gov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  313-226-3038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 </a:t>
            </a:r>
          </a:p>
          <a:p>
            <a:pPr indent="-342900">
              <a:defRPr/>
            </a:pP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FLORIDA</a:t>
            </a:r>
          </a:p>
          <a:p>
            <a:pPr indent="-342900">
              <a:defRPr/>
            </a:pPr>
            <a:r>
              <a:rPr lang="en-US" sz="1000" b="1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MIAMI</a:t>
            </a:r>
            <a:endParaRPr lang="en-US" sz="1000" b="1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Territory: S. Florida , Puerto Rico, Virgin Islands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000" dirty="0">
                <a:solidFill>
                  <a:prstClr val="black"/>
                </a:solidFill>
                <a:latin typeface="Constantia"/>
                <a:hlinkClick r:id="rId14"/>
              </a:rPr>
              <a:t>Mary.Hernandez@sba.gov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   305-526-7425 ext. 21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    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000" b="1" u="sng" dirty="0">
                <a:solidFill>
                  <a:prstClr val="black"/>
                </a:solidFill>
                <a:latin typeface="Constantia"/>
              </a:rPr>
              <a:t>TAMPA</a:t>
            </a:r>
            <a:endParaRPr lang="en-US" sz="1000" dirty="0">
              <a:solidFill>
                <a:prstClr val="black"/>
              </a:solidFill>
              <a:latin typeface="Constantia"/>
            </a:endParaRP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Territory: Central &amp; North Florida</a:t>
            </a:r>
          </a:p>
          <a:p>
            <a:pPr indent="-342900">
              <a:defRPr/>
            </a:pPr>
            <a:r>
              <a:rPr lang="en-US" sz="1000" dirty="0">
                <a:solidFill>
                  <a:prstClr val="black"/>
                </a:solidFill>
                <a:latin typeface="Constantia"/>
              </a:rPr>
              <a:t>   </a:t>
            </a:r>
            <a:r>
              <a:rPr lang="en-US" sz="1000" dirty="0">
                <a:solidFill>
                  <a:prstClr val="black"/>
                </a:solidFill>
                <a:latin typeface="Constantia"/>
                <a:hlinkClick r:id="rId15"/>
              </a:rPr>
              <a:t>Sandro.Murtas@sba.gov</a:t>
            </a:r>
            <a:r>
              <a:rPr lang="en-US" sz="1000" dirty="0">
                <a:solidFill>
                  <a:prstClr val="black"/>
                </a:solidFill>
                <a:latin typeface="Constantia"/>
              </a:rPr>
              <a:t>  </a:t>
            </a:r>
            <a:r>
              <a:rPr lang="en-US" sz="1000" dirty="0">
                <a:solidFill>
                  <a:prstClr val="black"/>
                </a:solidFill>
              </a:rPr>
              <a:t>727-464-7177</a:t>
            </a:r>
            <a:endParaRPr lang="en-US" sz="1000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7896" name="TextBox 10"/>
          <p:cNvSpPr txBox="1">
            <a:spLocks noChangeArrowheads="1"/>
          </p:cNvSpPr>
          <p:nvPr/>
        </p:nvSpPr>
        <p:spPr bwMode="auto">
          <a:xfrm>
            <a:off x="5825289" y="1828800"/>
            <a:ext cx="2971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u="sng" dirty="0">
                <a:solidFill>
                  <a:srgbClr val="000000"/>
                </a:solidFill>
                <a:latin typeface="Constantia" pitchFamily="18" charset="0"/>
              </a:rPr>
              <a:t>MINNEAPOLIS</a:t>
            </a: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Territory: Minnesota, North Dakota, South </a:t>
            </a:r>
            <a:r>
              <a:rPr lang="en-US" altLang="en-US" sz="1000" dirty="0" smtClean="0">
                <a:solidFill>
                  <a:srgbClr val="000000"/>
                </a:solidFill>
                <a:latin typeface="Constantia" pitchFamily="18" charset="0"/>
              </a:rPr>
              <a:t>Dakota</a:t>
            </a: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  <a:hlinkClick r:id="rId16"/>
              </a:rPr>
              <a:t>Carlos.Sosa@sba.gov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   612-348-1642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u="sng" dirty="0">
                <a:solidFill>
                  <a:srgbClr val="000000"/>
                </a:solidFill>
                <a:latin typeface="Constantia" pitchFamily="18" charset="0"/>
              </a:rPr>
              <a:t>NEW ORLEANS- 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Louisiana, Arkansas, Mississippi, Gulf Coast of Texas—Houston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  <a:hlinkClick r:id="rId17"/>
              </a:rPr>
              <a:t>Reginald.Harley@sba.gov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  504-589-6730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 </a:t>
            </a:r>
            <a:endParaRPr lang="en-US" altLang="en-US" sz="1000" b="1" u="sng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u="sng" dirty="0">
                <a:solidFill>
                  <a:srgbClr val="000000"/>
                </a:solidFill>
                <a:latin typeface="Constantia" pitchFamily="18" charset="0"/>
              </a:rPr>
              <a:t>NEW YORK CITY</a:t>
            </a: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Territory: New York City &amp; 5 Boroughs, Eastern Upstate New York, New Jersey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  <a:latin typeface="Constantia" pitchFamily="18" charset="0"/>
              </a:rPr>
              <a:t>Vacant  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212-809-2645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u="sng" dirty="0">
                <a:solidFill>
                  <a:srgbClr val="000000"/>
                </a:solidFill>
                <a:latin typeface="Constantia" pitchFamily="18" charset="0"/>
              </a:rPr>
              <a:t>PHILADELPHIA</a:t>
            </a: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Territory: Eastern Pennsylvania, Delaware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  <a:hlinkClick r:id="rId18"/>
              </a:rPr>
              <a:t>Robert.Elsas@sba.gov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  610-382-3069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 </a:t>
            </a:r>
            <a:r>
              <a:rPr lang="en-US" altLang="en-US" sz="1000" b="1" u="sng" dirty="0">
                <a:solidFill>
                  <a:srgbClr val="000000"/>
                </a:solidFill>
                <a:latin typeface="Constantia" pitchFamily="18" charset="0"/>
              </a:rPr>
              <a:t>PORTLAND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Territory: Oregon, S. Idaho, Montana; Hawaii &amp; Guam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  <a:hlinkClick r:id="rId19"/>
              </a:rPr>
              <a:t>James.Newton@sba.gov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; 503.326.5498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u="sng" dirty="0">
                <a:solidFill>
                  <a:srgbClr val="000000"/>
                </a:solidFill>
                <a:latin typeface="Constantia" pitchFamily="18" charset="0"/>
              </a:rPr>
              <a:t>SEATTLE</a:t>
            </a: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Territory: Washington, Alaska, N. Idaho, 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  <a:hlinkClick r:id="rId20"/>
              </a:rPr>
              <a:t>Leland.Gibbs@sba.gov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; 206-553-0051 ex.228</a:t>
            </a:r>
            <a:endParaRPr lang="en-US" altLang="en-US" sz="1000" u="sng" dirty="0">
              <a:solidFill>
                <a:srgbClr val="0070C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b="1" u="sng" dirty="0">
                <a:solidFill>
                  <a:srgbClr val="000000"/>
                </a:solidFill>
                <a:latin typeface="Constantia" pitchFamily="18" charset="0"/>
              </a:rPr>
              <a:t>ST. LOUIS</a:t>
            </a: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Territory: Kansas, Missouri, </a:t>
            </a:r>
            <a:r>
              <a:rPr lang="en-US" altLang="en-US" sz="1000" dirty="0" smtClean="0">
                <a:solidFill>
                  <a:srgbClr val="000000"/>
                </a:solidFill>
                <a:latin typeface="Constantia" pitchFamily="18" charset="0"/>
              </a:rPr>
              <a:t>Nebraska, Iowa</a:t>
            </a:r>
            <a:endParaRPr lang="en-US" altLang="en-US" sz="1000" dirty="0">
              <a:solidFill>
                <a:srgbClr val="000000"/>
              </a:solidFill>
              <a:latin typeface="Constantia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  <a:hlinkClick r:id="rId21"/>
              </a:rPr>
              <a:t>Larry.Cresswell@sba.gov</a:t>
            </a:r>
            <a:r>
              <a:rPr lang="en-US" altLang="en-US" sz="1000" dirty="0">
                <a:solidFill>
                  <a:srgbClr val="000000"/>
                </a:solidFill>
                <a:latin typeface="Constantia" pitchFamily="18" charset="0"/>
              </a:rPr>
              <a:t>; 314.260.3788</a:t>
            </a:r>
          </a:p>
        </p:txBody>
      </p:sp>
    </p:spTree>
    <p:extLst>
      <p:ext uri="{BB962C8B-B14F-4D97-AF65-F5344CB8AC3E}">
        <p14:creationId xmlns:p14="http://schemas.microsoft.com/office/powerpoint/2010/main" val="33647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077200" cy="24384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500" dirty="0" smtClean="0">
                <a:solidFill>
                  <a:schemeClr val="tx2"/>
                </a:solidFill>
              </a:rPr>
              <a:t>Questions?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3200" dirty="0" smtClean="0"/>
              <a:t>Bill Houck</a:t>
            </a:r>
          </a:p>
          <a:p>
            <a:pPr algn="ctr"/>
            <a:r>
              <a:rPr lang="en-US" sz="3200" dirty="0" smtClean="0"/>
              <a:t>Regional Export Finance Manager</a:t>
            </a:r>
          </a:p>
          <a:p>
            <a:pPr algn="ctr"/>
            <a:r>
              <a:rPr lang="en-US" sz="3200" dirty="0" smtClean="0"/>
              <a:t>Office of International Trade/SBA</a:t>
            </a:r>
          </a:p>
          <a:p>
            <a:pPr algn="ctr"/>
            <a:r>
              <a:rPr lang="en-US" sz="3200" dirty="0" smtClean="0"/>
              <a:t>Arlington,  VA USEAC</a:t>
            </a:r>
          </a:p>
          <a:p>
            <a:pPr algn="ctr"/>
            <a:r>
              <a:rPr lang="en-US" sz="3200" dirty="0" smtClean="0">
                <a:hlinkClick r:id="rId2"/>
              </a:rPr>
              <a:t>william.houck@sba.gov</a:t>
            </a:r>
            <a:endParaRPr lang="en-US" sz="3200" dirty="0" smtClean="0"/>
          </a:p>
          <a:p>
            <a:pPr algn="ctr"/>
            <a:r>
              <a:rPr lang="en-US" sz="3200" dirty="0" smtClean="0"/>
              <a:t>202.557.4063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43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6858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SBA’s Office of International Trade</a:t>
            </a:r>
            <a:endParaRPr lang="en-US" sz="3200" b="1" dirty="0">
              <a:solidFill>
                <a:schemeClr val="tx2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2F3-2007-4F09-8B9C-C3381E1AC9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597" y="1447800"/>
            <a:ext cx="2750290" cy="72744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34112" rIns="91440" bIns="134112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prstClr val="white"/>
                </a:solidFill>
                <a:latin typeface="Garamond" panose="02020404030301010803" pitchFamily="18" charset="0"/>
              </a:rPr>
              <a:t>International Trade </a:t>
            </a:r>
            <a:r>
              <a:rPr lang="en-US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Finance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76600" y="2362201"/>
            <a:ext cx="2750290" cy="990600"/>
          </a:xfrm>
          <a:prstGeom prst="roundRect">
            <a:avLst/>
          </a:prstGeom>
          <a:solidFill>
            <a:srgbClr val="30548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0" rIns="0" bIns="0" numCol="1" spcCol="1270" anchor="t" anchorCtr="0">
            <a:noAutofit/>
          </a:bodyPr>
          <a:lstStyle/>
          <a:p>
            <a:pPr marL="3175" lvl="1"/>
            <a:r>
              <a:rPr lang="en-US" sz="1600" b="1" dirty="0">
                <a:solidFill>
                  <a:prstClr val="white"/>
                </a:solidFill>
                <a:latin typeface="Garamond" panose="02020404030301010803" pitchFamily="18" charset="0"/>
              </a:rPr>
              <a:t>Loans for U.S. small business exporters </a:t>
            </a:r>
            <a:r>
              <a:rPr lang="en-US" sz="16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and interagency </a:t>
            </a:r>
            <a:r>
              <a:rPr lang="en-US" sz="1600" b="1" dirty="0">
                <a:solidFill>
                  <a:prstClr val="white"/>
                </a:solidFill>
                <a:latin typeface="Garamond" panose="02020404030301010803" pitchFamily="18" charset="0"/>
              </a:rPr>
              <a:t>trade finance </a:t>
            </a:r>
            <a:r>
              <a:rPr lang="en-US" sz="16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collaboration</a:t>
            </a:r>
            <a:endParaRPr lang="en-US" sz="1600" b="1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67887" y="1447800"/>
            <a:ext cx="2743200" cy="74350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34112" rIns="91440" bIns="134112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International Trade Affairs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52400" y="1447800"/>
            <a:ext cx="2978888" cy="74348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34112" rIns="91440" bIns="134112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Federal-State Trade Development &amp; State </a:t>
            </a:r>
            <a:r>
              <a:rPr lang="en-US" b="1" dirty="0">
                <a:solidFill>
                  <a:prstClr val="white"/>
                </a:solidFill>
                <a:latin typeface="Garamond" panose="02020404030301010803" pitchFamily="18" charset="0"/>
              </a:rPr>
              <a:t>Trade </a:t>
            </a:r>
            <a:r>
              <a:rPr lang="en-US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Expansion Program</a:t>
            </a:r>
            <a:endParaRPr lang="en-US" b="1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2362201"/>
            <a:ext cx="2978888" cy="990600"/>
          </a:xfrm>
          <a:prstGeom prst="roundRect">
            <a:avLst/>
          </a:prstGeom>
          <a:solidFill>
            <a:srgbClr val="30548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0" rIns="0" bIns="0" numCol="1" spcCol="1270" anchor="t" anchorCtr="0">
            <a:noAutofit/>
          </a:bodyPr>
          <a:lstStyle/>
          <a:p>
            <a:pPr marL="3175" lvl="1"/>
            <a:r>
              <a:rPr lang="en-US" sz="16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Matching funding program to States </a:t>
            </a:r>
            <a:r>
              <a:rPr lang="en-US" sz="1600" b="1" dirty="0">
                <a:solidFill>
                  <a:prstClr val="white"/>
                </a:solidFill>
                <a:latin typeface="Garamond" panose="02020404030301010803" pitchFamily="18" charset="0"/>
              </a:rPr>
              <a:t>for </a:t>
            </a:r>
            <a:r>
              <a:rPr lang="en-US" sz="16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U.S. small </a:t>
            </a:r>
            <a:r>
              <a:rPr lang="en-US" sz="1600" b="1" dirty="0">
                <a:solidFill>
                  <a:prstClr val="white"/>
                </a:solidFill>
                <a:latin typeface="Garamond" panose="02020404030301010803" pitchFamily="18" charset="0"/>
              </a:rPr>
              <a:t>business </a:t>
            </a:r>
            <a:r>
              <a:rPr lang="en-US" sz="16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exporting assistance.</a:t>
            </a:r>
            <a:endParaRPr lang="en-US" sz="1600" b="1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55168" y="2319874"/>
            <a:ext cx="2743200" cy="979817"/>
          </a:xfrm>
          <a:prstGeom prst="roundRect">
            <a:avLst/>
          </a:prstGeom>
          <a:solidFill>
            <a:srgbClr val="305480">
              <a:alpha val="8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0" rIns="0" bIns="0" numCol="1" spcCol="1270" anchor="t" anchorCtr="0">
            <a:noAutofit/>
          </a:bodyPr>
          <a:lstStyle/>
          <a:p>
            <a:pPr marL="3175" lvl="1"/>
            <a:r>
              <a:rPr lang="en-US" sz="1600" b="1" dirty="0" smtClean="0">
                <a:solidFill>
                  <a:prstClr val="white"/>
                </a:solidFill>
                <a:latin typeface="Garamond" panose="02020404030301010803" pitchFamily="18" charset="0"/>
              </a:rPr>
              <a:t>Global market access, trade negotiation and enforcement for U.S. small business exporters</a:t>
            </a:r>
            <a:endParaRPr lang="en-US" sz="1600" b="1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3290755" y="3429006"/>
            <a:ext cx="2750293" cy="1536545"/>
          </a:xfrm>
          <a:custGeom>
            <a:avLst/>
            <a:gdLst>
              <a:gd name="connsiteX0" fmla="*/ 0 w 1857374"/>
              <a:gd name="connsiteY0" fmla="*/ 0 h 1449360"/>
              <a:gd name="connsiteX1" fmla="*/ 1857374 w 1857374"/>
              <a:gd name="connsiteY1" fmla="*/ 0 h 1449360"/>
              <a:gd name="connsiteX2" fmla="*/ 1857374 w 1857374"/>
              <a:gd name="connsiteY2" fmla="*/ 1449360 h 1449360"/>
              <a:gd name="connsiteX3" fmla="*/ 0 w 1857374"/>
              <a:gd name="connsiteY3" fmla="*/ 1449360 h 1449360"/>
              <a:gd name="connsiteX4" fmla="*/ 0 w 1857374"/>
              <a:gd name="connsiteY4" fmla="*/ 0 h 144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1449360">
                <a:moveTo>
                  <a:pt x="0" y="0"/>
                </a:moveTo>
                <a:lnTo>
                  <a:pt x="1857374" y="0"/>
                </a:lnTo>
                <a:lnTo>
                  <a:pt x="1857374" y="1449360"/>
                </a:lnTo>
                <a:lnTo>
                  <a:pt x="0" y="14493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0" rIns="45720" bIns="0" numCol="1" spcCol="1270" anchor="t" anchorCtr="0">
            <a:noAutofit/>
          </a:bodyPr>
          <a:lstStyle/>
          <a:p>
            <a:pPr marL="3175" lvl="1"/>
            <a:r>
              <a:rPr lang="en-US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Goals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  <a:sym typeface="Symbol"/>
              </a:rPr>
              <a:t> 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Increase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the number 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of  U.S. companies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that can 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access SBA export loan programs; increase the number of  lenders (banks)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that are making export 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loans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152399" y="3429006"/>
            <a:ext cx="2948543" cy="1552729"/>
          </a:xfrm>
          <a:custGeom>
            <a:avLst/>
            <a:gdLst>
              <a:gd name="connsiteX0" fmla="*/ 0 w 1857374"/>
              <a:gd name="connsiteY0" fmla="*/ 0 h 1449360"/>
              <a:gd name="connsiteX1" fmla="*/ 1857374 w 1857374"/>
              <a:gd name="connsiteY1" fmla="*/ 0 h 1449360"/>
              <a:gd name="connsiteX2" fmla="*/ 1857374 w 1857374"/>
              <a:gd name="connsiteY2" fmla="*/ 1449360 h 1449360"/>
              <a:gd name="connsiteX3" fmla="*/ 0 w 1857374"/>
              <a:gd name="connsiteY3" fmla="*/ 1449360 h 1449360"/>
              <a:gd name="connsiteX4" fmla="*/ 0 w 1857374"/>
              <a:gd name="connsiteY4" fmla="*/ 0 h 144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1449360">
                <a:moveTo>
                  <a:pt x="0" y="0"/>
                </a:moveTo>
                <a:lnTo>
                  <a:pt x="1857374" y="0"/>
                </a:lnTo>
                <a:lnTo>
                  <a:pt x="1857374" y="1449360"/>
                </a:lnTo>
                <a:lnTo>
                  <a:pt x="0" y="14493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0" rIns="45720" bIns="0" numCol="1" spcCol="1270" anchor="t" anchorCtr="0">
            <a:noAutofit/>
          </a:bodyPr>
          <a:lstStyle/>
          <a:p>
            <a:pPr marL="3175" lvl="1"/>
            <a:r>
              <a:rPr lang="en-US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Goals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  <a:sym typeface="Symbol"/>
              </a:rPr>
              <a:t>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Increase the 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number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of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 U.S. small businesses that are exporting; increase the value of U.S. exports for those small businesses that are currently exporting</a:t>
            </a:r>
            <a:endParaRPr lang="en-US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aramond" panose="02020404030301010803" pitchFamily="18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6155168" y="3429000"/>
            <a:ext cx="2836432" cy="1536551"/>
          </a:xfrm>
          <a:custGeom>
            <a:avLst/>
            <a:gdLst>
              <a:gd name="connsiteX0" fmla="*/ 0 w 1857374"/>
              <a:gd name="connsiteY0" fmla="*/ 0 h 1449360"/>
              <a:gd name="connsiteX1" fmla="*/ 1857374 w 1857374"/>
              <a:gd name="connsiteY1" fmla="*/ 0 h 1449360"/>
              <a:gd name="connsiteX2" fmla="*/ 1857374 w 1857374"/>
              <a:gd name="connsiteY2" fmla="*/ 1449360 h 1449360"/>
              <a:gd name="connsiteX3" fmla="*/ 0 w 1857374"/>
              <a:gd name="connsiteY3" fmla="*/ 1449360 h 1449360"/>
              <a:gd name="connsiteX4" fmla="*/ 0 w 1857374"/>
              <a:gd name="connsiteY4" fmla="*/ 0 h 144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7374" h="1449360">
                <a:moveTo>
                  <a:pt x="0" y="0"/>
                </a:moveTo>
                <a:lnTo>
                  <a:pt x="1857374" y="0"/>
                </a:lnTo>
                <a:lnTo>
                  <a:pt x="1857374" y="1449360"/>
                </a:lnTo>
                <a:lnTo>
                  <a:pt x="0" y="144936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89804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marL="3175" lvl="1"/>
            <a:r>
              <a:rPr lang="en-US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</a:rPr>
              <a:t>Goals 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  <a:sym typeface="Symbol"/>
              </a:rPr>
              <a:t> Increase the number of U.S. small-business exporters; eliminate foreign </a:t>
            </a:r>
            <a:r>
              <a:rPr lang="en-US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  <a:sym typeface="Symbol"/>
              </a:rPr>
              <a:t>tariff and non-tariff measures (regulations); </a:t>
            </a:r>
            <a:r>
              <a:rPr lang="en-US" sz="16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Garamond" panose="02020404030301010803" pitchFamily="18" charset="0"/>
                <a:sym typeface="Symbol"/>
              </a:rPr>
              <a:t>support bilateral and multilateral diplomacy efforts </a:t>
            </a:r>
            <a:endParaRPr lang="en-US" sz="1600" dirty="0">
              <a:solidFill>
                <a:srgbClr val="1F497D">
                  <a:lumMod val="50000"/>
                </a:srgb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" y="5068015"/>
            <a:ext cx="2978887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Outcome:  </a:t>
            </a:r>
            <a:r>
              <a:rPr lang="en-US" sz="16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Help </a:t>
            </a:r>
            <a:r>
              <a:rPr lang="en-US" sz="1600" u="sng" dirty="0">
                <a:solidFill>
                  <a:prstClr val="black"/>
                </a:solidFill>
                <a:latin typeface="Garamond" panose="02020404030301010803" pitchFamily="18" charset="0"/>
              </a:rPr>
              <a:t>more </a:t>
            </a:r>
            <a:r>
              <a:rPr lang="en-US" sz="16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businesses </a:t>
            </a:r>
            <a:r>
              <a:rPr lang="en-US" sz="1600" u="sng" dirty="0">
                <a:solidFill>
                  <a:prstClr val="black"/>
                </a:solidFill>
                <a:latin typeface="Garamond" panose="02020404030301010803" pitchFamily="18" charset="0"/>
              </a:rPr>
              <a:t>export to more </a:t>
            </a:r>
            <a:r>
              <a:rPr lang="en-US" sz="16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markets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6364" y="5068015"/>
            <a:ext cx="2750291" cy="646986"/>
          </a:xfrm>
          <a:prstGeom prst="roundRect">
            <a:avLst>
              <a:gd name="adj" fmla="val 2167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Outcome: </a:t>
            </a:r>
            <a:r>
              <a:rPr lang="en-US" sz="1600" u="sng" dirty="0">
                <a:solidFill>
                  <a:prstClr val="black"/>
                </a:solidFill>
                <a:latin typeface="Garamond" panose="02020404030301010803" pitchFamily="18" charset="0"/>
              </a:rPr>
              <a:t>Expand access to export </a:t>
            </a:r>
            <a:r>
              <a:rPr lang="en-US" sz="16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finance</a:t>
            </a:r>
            <a:endParaRPr lang="en-US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0740" y="5062324"/>
            <a:ext cx="2890088" cy="64698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Outcome: </a:t>
            </a:r>
            <a:r>
              <a:rPr lang="en-US" sz="1600" u="sng" dirty="0">
                <a:solidFill>
                  <a:prstClr val="black"/>
                </a:solidFill>
                <a:latin typeface="Garamond" panose="02020404030301010803" pitchFamily="18" charset="0"/>
              </a:rPr>
              <a:t>E</a:t>
            </a:r>
            <a:r>
              <a:rPr lang="en-US" sz="16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xpand and </a:t>
            </a:r>
            <a:r>
              <a:rPr lang="en-US" sz="1600" u="sng" dirty="0">
                <a:solidFill>
                  <a:prstClr val="black"/>
                </a:solidFill>
                <a:latin typeface="Garamond" panose="02020404030301010803" pitchFamily="18" charset="0"/>
              </a:rPr>
              <a:t>level the playing field for U.S. </a:t>
            </a:r>
            <a:r>
              <a:rPr lang="en-US" sz="1600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companies</a:t>
            </a:r>
            <a:endParaRPr lang="en-US" sz="16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55" y="5899667"/>
            <a:ext cx="876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hlinkClick r:id="rId3"/>
              </a:rPr>
              <a:t>www.sba.gov/step</a:t>
            </a:r>
            <a:r>
              <a:rPr lang="en-US" dirty="0" smtClean="0">
                <a:solidFill>
                  <a:prstClr val="black"/>
                </a:solidFill>
              </a:rPr>
              <a:t>	    </a:t>
            </a:r>
            <a:r>
              <a:rPr lang="en-US" dirty="0" smtClean="0">
                <a:solidFill>
                  <a:prstClr val="black"/>
                </a:solidFill>
                <a:hlinkClick r:id="rId4"/>
              </a:rPr>
              <a:t>www.sba.gov/international</a:t>
            </a:r>
            <a:r>
              <a:rPr lang="en-US" dirty="0" smtClean="0">
                <a:solidFill>
                  <a:prstClr val="black"/>
                </a:solidFill>
              </a:rPr>
              <a:t>         </a:t>
            </a:r>
            <a:r>
              <a:rPr lang="en-US" dirty="0" smtClean="0">
                <a:solidFill>
                  <a:prstClr val="black"/>
                </a:solidFill>
                <a:hlinkClick r:id="rId5"/>
              </a:rPr>
              <a:t>international@sba.gov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133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FY </a:t>
            </a:r>
            <a:r>
              <a:rPr lang="en-US" b="1" dirty="0" smtClean="0">
                <a:solidFill>
                  <a:srgbClr val="0070C0"/>
                </a:solidFill>
              </a:rPr>
              <a:t>2016 </a:t>
            </a:r>
            <a:r>
              <a:rPr lang="en-US" b="1" dirty="0">
                <a:solidFill>
                  <a:srgbClr val="0070C0"/>
                </a:solidFill>
              </a:rPr>
              <a:t>Awards by State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144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cs typeface="Calibri" pitchFamily="34" charset="0"/>
              </a:rPr>
              <a:t>STEP Program</a:t>
            </a:r>
            <a:endParaRPr lang="en-US" sz="3400" b="1" dirty="0">
              <a:solidFill>
                <a:schemeClr val="tx2"/>
              </a:solidFill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384258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black"/>
                </a:solidFill>
                <a:latin typeface="Garamond" panose="02020404030301010803" pitchFamily="18" charset="0"/>
              </a:rPr>
              <a:t>STEP awards federal dollars to states and territories to fund eligible small business export development activities – including to TPP countries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7" t="83111" r="13142" b="10714"/>
          <a:stretch/>
        </p:blipFill>
        <p:spPr bwMode="auto">
          <a:xfrm>
            <a:off x="152400" y="5978919"/>
            <a:ext cx="4663440" cy="4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61875" y="2215255"/>
            <a:ext cx="3810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>
                <a:solidFill>
                  <a:srgbClr val="0070C0"/>
                </a:solidFill>
                <a:latin typeface="Garamond" panose="02020404030301010803" pitchFamily="18" charset="0"/>
              </a:rPr>
              <a:t>STEP-supported export activities</a:t>
            </a:r>
          </a:p>
          <a:p>
            <a:pPr marL="390525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Participation in foreign trade missions, market sales trips, and trade shows</a:t>
            </a:r>
          </a:p>
          <a:p>
            <a:pPr marL="390525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Obtaining services to support foreign market entry (</a:t>
            </a:r>
            <a:r>
              <a:rPr lang="en-US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DOC</a:t>
            </a:r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) </a:t>
            </a:r>
          </a:p>
          <a:p>
            <a:pPr marL="390525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Website development to attract foreign buyers</a:t>
            </a:r>
          </a:p>
          <a:p>
            <a:pPr marL="390525" lvl="1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Design of international marketing products and </a:t>
            </a:r>
            <a:r>
              <a:rPr lang="en-US" sz="20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campaigns</a:t>
            </a:r>
            <a:endParaRPr lang="en-US" sz="900" b="1" dirty="0" smtClean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marL="47625" lvl="1" algn="ctr">
              <a:spcBef>
                <a:spcPts val="600"/>
              </a:spcBef>
            </a:pPr>
            <a:r>
              <a:rPr lang="en-US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For Information:</a:t>
            </a:r>
          </a:p>
          <a:p>
            <a:pPr marL="47625" lvl="1" algn="ctr"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  <a:hlinkClick r:id="rId4"/>
              </a:rPr>
              <a:t>http://www.sba.gov/STEP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endParaRPr lang="en-US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2" t="24899" r="27617" b="40042"/>
          <a:stretch/>
        </p:blipFill>
        <p:spPr bwMode="auto">
          <a:xfrm>
            <a:off x="152400" y="2636439"/>
            <a:ext cx="5225007" cy="36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0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283154" y="2221832"/>
            <a:ext cx="2468880" cy="246888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SBA</a:t>
            </a:r>
            <a:endParaRPr lang="en-US" sz="24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55520" y="2221832"/>
            <a:ext cx="2468880" cy="246888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Ex-</a:t>
            </a:r>
            <a:r>
              <a:rPr lang="en-US" sz="2400" b="1" dirty="0" err="1" smtClean="0">
                <a:solidFill>
                  <a:schemeClr val="tx2"/>
                </a:solidFill>
                <a:latin typeface="Garamond" panose="02020404030301010803" pitchFamily="18" charset="0"/>
              </a:rPr>
              <a:t>Im</a:t>
            </a:r>
            <a:r>
              <a:rPr lang="en-US" sz="24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 Bank</a:t>
            </a:r>
            <a:endParaRPr lang="en-US" sz="24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451014" y="3962400"/>
            <a:ext cx="2468880" cy="2133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0000"/>
                </a:schemeClr>
              </a:gs>
              <a:gs pos="72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US</a:t>
            </a:r>
          </a:p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Commercial</a:t>
            </a:r>
          </a:p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Service</a:t>
            </a:r>
          </a:p>
          <a:p>
            <a:pPr algn="ctr"/>
            <a:r>
              <a:rPr lang="en-US" sz="22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(USCS)</a:t>
            </a:r>
            <a:endParaRPr lang="en-US" sz="22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1046202"/>
            <a:ext cx="7239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Garamond" panose="02020404030301010803" pitchFamily="18" charset="0"/>
              </a:rPr>
              <a:t>US Export Assistance Center (USEAC)</a:t>
            </a:r>
            <a:endParaRPr lang="en-US" sz="3000" b="1" dirty="0">
              <a:latin typeface="Garamond" panose="02020404030301010803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758" y="2022395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Garamond" panose="02020404030301010803" pitchFamily="18" charset="0"/>
              </a:rPr>
              <a:t>USCS &amp; State EDO</a:t>
            </a:r>
          </a:p>
          <a:p>
            <a:r>
              <a:rPr lang="en-US" b="1" dirty="0" smtClean="0">
                <a:latin typeface="Garamond" panose="02020404030301010803" pitchFamily="18" charset="0"/>
              </a:rPr>
              <a:t>-   Market analysis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Garamond" panose="02020404030301010803" pitchFamily="18" charset="0"/>
              </a:rPr>
              <a:t>Match making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Garamond" panose="02020404030301010803" pitchFamily="18" charset="0"/>
              </a:rPr>
              <a:t>Buyer due diligence</a:t>
            </a:r>
          </a:p>
          <a:p>
            <a:endParaRPr lang="en-US" b="1" dirty="0">
              <a:latin typeface="Garamond" panose="02020404030301010803" pitchFamily="18" charset="0"/>
            </a:endParaRPr>
          </a:p>
          <a:p>
            <a:r>
              <a:rPr lang="en-US" b="1" u="sng" dirty="0" smtClean="0">
                <a:latin typeface="Garamond" panose="02020404030301010803" pitchFamily="18" charset="0"/>
              </a:rPr>
              <a:t>SBA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Garamond" panose="02020404030301010803" pitchFamily="18" charset="0"/>
              </a:rPr>
              <a:t>Export activity working capital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Garamond" panose="02020404030301010803" pitchFamily="18" charset="0"/>
              </a:rPr>
              <a:t>Transaction working capital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Garamond" panose="02020404030301010803" pitchFamily="18" charset="0"/>
              </a:rPr>
              <a:t>Fixed asset and real estate term loans </a:t>
            </a:r>
          </a:p>
          <a:p>
            <a:endParaRPr lang="en-US" b="1" dirty="0" smtClean="0">
              <a:latin typeface="Garamond" panose="02020404030301010803" pitchFamily="18" charset="0"/>
            </a:endParaRPr>
          </a:p>
          <a:p>
            <a:r>
              <a:rPr lang="en-US" b="1" u="sng" dirty="0" smtClean="0">
                <a:latin typeface="Garamond" panose="02020404030301010803" pitchFamily="18" charset="0"/>
              </a:rPr>
              <a:t>Ex-</a:t>
            </a:r>
            <a:r>
              <a:rPr lang="en-US" b="1" u="sng" dirty="0" err="1" smtClean="0">
                <a:latin typeface="Garamond" panose="02020404030301010803" pitchFamily="18" charset="0"/>
              </a:rPr>
              <a:t>Im</a:t>
            </a:r>
            <a:r>
              <a:rPr lang="en-US" b="1" u="sng" dirty="0" smtClean="0">
                <a:latin typeface="Garamond" panose="02020404030301010803" pitchFamily="18" charset="0"/>
              </a:rPr>
              <a:t> Bank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latin typeface="Garamond" panose="02020404030301010803" pitchFamily="18" charset="0"/>
              </a:rPr>
              <a:t>Export working capital</a:t>
            </a:r>
          </a:p>
          <a:p>
            <a:pPr marL="285750" indent="-285750">
              <a:buFontTx/>
              <a:buChar char="-"/>
            </a:pPr>
            <a:r>
              <a:rPr lang="en-US" b="1" i="1" dirty="0" smtClean="0">
                <a:latin typeface="Garamond" panose="02020404030301010803" pitchFamily="18" charset="0"/>
              </a:rPr>
              <a:t>Credit insurance</a:t>
            </a:r>
          </a:p>
        </p:txBody>
      </p:sp>
      <p:sp>
        <p:nvSpPr>
          <p:cNvPr id="20" name="Right Brace 19"/>
          <p:cNvSpPr/>
          <p:nvPr/>
        </p:nvSpPr>
        <p:spPr>
          <a:xfrm>
            <a:off x="7848600" y="1981200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229600" y="2476500"/>
            <a:ext cx="533400" cy="0"/>
          </a:xfrm>
          <a:prstGeom prst="line">
            <a:avLst/>
          </a:prstGeom>
          <a:ln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742446" y="2476500"/>
            <a:ext cx="20554" cy="148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55192" y="3962400"/>
            <a:ext cx="2667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8738" y="685800"/>
            <a:ext cx="28194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432381" y="4170947"/>
            <a:ext cx="2629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25" name="Straight Connector 17424"/>
          <p:cNvCxnSpPr/>
          <p:nvPr/>
        </p:nvCxnSpPr>
        <p:spPr>
          <a:xfrm flipH="1">
            <a:off x="8690183" y="4166937"/>
            <a:ext cx="10277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31" name="Straight Arrow Connector 17430"/>
          <p:cNvCxnSpPr/>
          <p:nvPr/>
        </p:nvCxnSpPr>
        <p:spPr>
          <a:xfrm flipH="1">
            <a:off x="7264441" y="5843337"/>
            <a:ext cx="142574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336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8382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</a:rPr>
              <a:t>Exporters Questions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828800"/>
            <a:ext cx="7772400" cy="4191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endParaRPr lang="en-US" sz="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Garamond" panose="02020404030301010803" pitchFamily="18" charset="0"/>
              </a:rPr>
              <a:t>How do I get paid? </a:t>
            </a:r>
            <a:r>
              <a:rPr lang="en-US" sz="2800" b="1" dirty="0" smtClean="0">
                <a:latin typeface="Garamond" panose="02020404030301010803" pitchFamily="18" charset="0"/>
              </a:rPr>
              <a:t>USEAC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Garamond" panose="02020404030301010803" pitchFamily="18" charset="0"/>
              </a:rPr>
              <a:t>How can I reduce my payment risk? </a:t>
            </a:r>
            <a:r>
              <a:rPr lang="en-US" sz="2800" b="1" dirty="0" smtClean="0">
                <a:latin typeface="Garamond" panose="02020404030301010803" pitchFamily="18" charset="0"/>
              </a:rPr>
              <a:t>Exim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Garamond" panose="02020404030301010803" pitchFamily="18" charset="0"/>
              </a:rPr>
              <a:t>Are funds available to help me explore international markets?</a:t>
            </a:r>
            <a:r>
              <a:rPr lang="en-US" sz="2800" b="1" dirty="0" smtClean="0">
                <a:latin typeface="Garamond" panose="02020404030301010803" pitchFamily="18" charset="0"/>
              </a:rPr>
              <a:t> SBA</a:t>
            </a:r>
            <a:endParaRPr lang="en-US" sz="2800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Garamond" panose="02020404030301010803" pitchFamily="18" charset="0"/>
              </a:rPr>
              <a:t>How can I finance my export transactions? </a:t>
            </a:r>
            <a:r>
              <a:rPr lang="en-US" sz="2800" b="1" dirty="0" smtClean="0">
                <a:latin typeface="Garamond" panose="02020404030301010803" pitchFamily="18" charset="0"/>
              </a:rPr>
              <a:t>SBA/Exim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latin typeface="Garamond" panose="02020404030301010803" pitchFamily="18" charset="0"/>
              </a:rPr>
              <a:t>How can I finance my business expansion? </a:t>
            </a:r>
            <a:r>
              <a:rPr lang="en-US" sz="2800" b="1" dirty="0" smtClean="0">
                <a:latin typeface="Garamond" panose="02020404030301010803" pitchFamily="18" charset="0"/>
              </a:rPr>
              <a:t>SBA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latin typeface="Garamond" panose="02020404030301010803" pitchFamily="18" charset="0"/>
              </a:rPr>
              <a:t>Is financing available for my foreign buyer</a:t>
            </a:r>
            <a:r>
              <a:rPr lang="en-US" sz="2800" dirty="0" smtClean="0">
                <a:latin typeface="Garamond" panose="02020404030301010803" pitchFamily="18" charset="0"/>
              </a:rPr>
              <a:t>? </a:t>
            </a:r>
            <a:r>
              <a:rPr lang="en-US" sz="2800" b="1" dirty="0" smtClean="0">
                <a:latin typeface="Garamond" panose="02020404030301010803" pitchFamily="18" charset="0"/>
              </a:rPr>
              <a:t>Exim</a:t>
            </a: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8382000" cy="1066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What Might an SME Exporter Need?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2085469"/>
            <a:ext cx="84582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  <a:defRPr/>
            </a:pPr>
            <a:r>
              <a:rPr lang="en-US" sz="3000" b="1" u="sng" dirty="0" smtClean="0">
                <a:solidFill>
                  <a:prstClr val="black"/>
                </a:solidFill>
                <a:latin typeface="Garamond" panose="02020404030301010803" pitchFamily="18" charset="0"/>
              </a:rPr>
              <a:t>Life-Cycle of an SME Exporter’s Financing Needs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Funds for training to get started and then to explore and develop foreign markets.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Funds to finance the export transaction cycle.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prstClr val="black"/>
                </a:solidFill>
                <a:latin typeface="Garamond" panose="02020404030301010803" pitchFamily="18" charset="0"/>
              </a:rPr>
              <a:t>Funds to expand plant and equipment due to export success.</a:t>
            </a:r>
            <a:endParaRPr lang="en-US" sz="28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1"/>
            <a:ext cx="8229600" cy="68579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cs typeface="Calibri" pitchFamily="34" charset="0"/>
              </a:rPr>
              <a:t>Capital (Export Finance)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917397CD-1A53-48B2-93B0-513798CBC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381000" y="5486400"/>
            <a:ext cx="8382000" cy="76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SBA offers short- and long-term guaranteed export financing to help increase small business’s ability to compete in international </a:t>
            </a:r>
            <a:r>
              <a:rPr lang="en-US" sz="2400" dirty="0" smtClean="0">
                <a:latin typeface="Garamond" panose="02020404030301010803" pitchFamily="18" charset="0"/>
              </a:rPr>
              <a:t>markets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5" y="1839353"/>
            <a:ext cx="6628255" cy="357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924800" cy="6858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</a:rPr>
              <a:t>SBA Loans for Exporters</a:t>
            </a:r>
            <a:endParaRPr lang="en-US" sz="34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413" y="1671054"/>
            <a:ext cx="8688387" cy="2443746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SBA </a:t>
            </a:r>
            <a:r>
              <a:rPr lang="en-US" sz="2800" b="1" dirty="0" smtClean="0">
                <a:latin typeface="Garamond" panose="02020404030301010803" pitchFamily="18" charset="0"/>
              </a:rPr>
              <a:t>Export Financing Solutions</a:t>
            </a:r>
            <a:endParaRPr lang="en-US" sz="2800" b="1" dirty="0">
              <a:latin typeface="Garamond" panose="02020404030301010803" pitchFamily="18" charset="0"/>
            </a:endParaRPr>
          </a:p>
          <a:p>
            <a:pPr marL="342900" lvl="1" indent="-342900">
              <a:buChar char="•"/>
            </a:pPr>
            <a:r>
              <a:rPr lang="en-US" sz="2600" dirty="0" smtClean="0">
                <a:latin typeface="Garamond" panose="02020404030301010803" pitchFamily="18" charset="0"/>
              </a:rPr>
              <a:t>Working </a:t>
            </a:r>
            <a:r>
              <a:rPr lang="en-US" sz="2600" dirty="0">
                <a:latin typeface="Garamond" panose="02020404030301010803" pitchFamily="18" charset="0"/>
              </a:rPr>
              <a:t>capital or </a:t>
            </a:r>
            <a:r>
              <a:rPr lang="en-US" sz="2600" dirty="0" smtClean="0">
                <a:latin typeface="Garamond" panose="02020404030301010803" pitchFamily="18" charset="0"/>
              </a:rPr>
              <a:t>fixed-asset </a:t>
            </a:r>
            <a:r>
              <a:rPr lang="en-US" sz="2600" dirty="0">
                <a:latin typeface="Garamond" panose="02020404030301010803" pitchFamily="18" charset="0"/>
              </a:rPr>
              <a:t>financing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2600" dirty="0">
                <a:latin typeface="Garamond" panose="02020404030301010803" pitchFamily="18" charset="0"/>
              </a:rPr>
              <a:t>Financing to support export development activities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2600" dirty="0" smtClean="0">
                <a:latin typeface="Garamond" panose="02020404030301010803" pitchFamily="18" charset="0"/>
              </a:rPr>
              <a:t>Short-term financing </a:t>
            </a:r>
            <a:r>
              <a:rPr lang="en-US" sz="2600" dirty="0">
                <a:latin typeface="Garamond" panose="02020404030301010803" pitchFamily="18" charset="0"/>
              </a:rPr>
              <a:t>to support export orders </a:t>
            </a:r>
          </a:p>
          <a:p>
            <a:pPr marL="742950" lvl="2" indent="-342900">
              <a:buFont typeface="Wingdings" panose="05000000000000000000" pitchFamily="2" charset="2"/>
              <a:buChar char="ü"/>
            </a:pPr>
            <a:r>
              <a:rPr lang="en-US" sz="2600" dirty="0">
                <a:latin typeface="Garamond" panose="02020404030301010803" pitchFamily="18" charset="0"/>
              </a:rPr>
              <a:t>Long-term financing for </a:t>
            </a:r>
            <a:r>
              <a:rPr lang="en-US" sz="2600" dirty="0" smtClean="0">
                <a:latin typeface="Garamond" panose="02020404030301010803" pitchFamily="18" charset="0"/>
              </a:rPr>
              <a:t>support export expansion</a:t>
            </a:r>
            <a:endParaRPr lang="en-US" sz="2600" dirty="0">
              <a:latin typeface="Garamond" panose="02020404030301010803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269640"/>
            <a:ext cx="53912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Garamond" panose="02020404030301010803" pitchFamily="18" charset="0"/>
              </a:rPr>
              <a:t>SBA Export Finance Products</a:t>
            </a:r>
            <a:endParaRPr lang="en-US" sz="2800" b="1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90601" y="4953000"/>
            <a:ext cx="6934199" cy="1516260"/>
            <a:chOff x="1366244" y="3049999"/>
            <a:chExt cx="6116644" cy="847511"/>
          </a:xfrm>
        </p:grpSpPr>
        <p:sp>
          <p:nvSpPr>
            <p:cNvPr id="13" name="Freeform 12"/>
            <p:cNvSpPr/>
            <p:nvPr/>
          </p:nvSpPr>
          <p:spPr>
            <a:xfrm>
              <a:off x="1366244" y="3049999"/>
              <a:ext cx="2150908" cy="847511"/>
            </a:xfrm>
            <a:custGeom>
              <a:avLst/>
              <a:gdLst>
                <a:gd name="connsiteX0" fmla="*/ 0 w 2342554"/>
                <a:gd name="connsiteY0" fmla="*/ 0 h 937021"/>
                <a:gd name="connsiteX1" fmla="*/ 1874044 w 2342554"/>
                <a:gd name="connsiteY1" fmla="*/ 0 h 937021"/>
                <a:gd name="connsiteX2" fmla="*/ 2342554 w 2342554"/>
                <a:gd name="connsiteY2" fmla="*/ 468511 h 937021"/>
                <a:gd name="connsiteX3" fmla="*/ 1874044 w 2342554"/>
                <a:gd name="connsiteY3" fmla="*/ 937021 h 937021"/>
                <a:gd name="connsiteX4" fmla="*/ 0 w 2342554"/>
                <a:gd name="connsiteY4" fmla="*/ 937021 h 937021"/>
                <a:gd name="connsiteX5" fmla="*/ 0 w 2342554"/>
                <a:gd name="connsiteY5" fmla="*/ 0 h 9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2554" h="937021">
                  <a:moveTo>
                    <a:pt x="0" y="0"/>
                  </a:moveTo>
                  <a:lnTo>
                    <a:pt x="1874044" y="0"/>
                  </a:lnTo>
                  <a:lnTo>
                    <a:pt x="2342554" y="468511"/>
                  </a:lnTo>
                  <a:lnTo>
                    <a:pt x="1874044" y="937021"/>
                  </a:lnTo>
                  <a:lnTo>
                    <a:pt x="0" y="9370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344" tIns="42672" rIns="255591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aramond" panose="02020404030301010803" pitchFamily="18" charset="0"/>
                </a:rPr>
                <a:t>Export Express</a:t>
              </a:r>
              <a:endParaRPr lang="en-US" sz="2000" dirty="0">
                <a:solidFill>
                  <a:prstClr val="white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2912208" y="3049999"/>
              <a:ext cx="2952514" cy="847511"/>
            </a:xfrm>
            <a:custGeom>
              <a:avLst/>
              <a:gdLst>
                <a:gd name="connsiteX0" fmla="*/ 0 w 2342554"/>
                <a:gd name="connsiteY0" fmla="*/ 0 h 937021"/>
                <a:gd name="connsiteX1" fmla="*/ 1874044 w 2342554"/>
                <a:gd name="connsiteY1" fmla="*/ 0 h 937021"/>
                <a:gd name="connsiteX2" fmla="*/ 2342554 w 2342554"/>
                <a:gd name="connsiteY2" fmla="*/ 468511 h 937021"/>
                <a:gd name="connsiteX3" fmla="*/ 1874044 w 2342554"/>
                <a:gd name="connsiteY3" fmla="*/ 937021 h 937021"/>
                <a:gd name="connsiteX4" fmla="*/ 0 w 2342554"/>
                <a:gd name="connsiteY4" fmla="*/ 937021 h 937021"/>
                <a:gd name="connsiteX5" fmla="*/ 468511 w 2342554"/>
                <a:gd name="connsiteY5" fmla="*/ 468511 h 937021"/>
                <a:gd name="connsiteX6" fmla="*/ 0 w 2342554"/>
                <a:gd name="connsiteY6" fmla="*/ 0 h 9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937021">
                  <a:moveTo>
                    <a:pt x="0" y="0"/>
                  </a:moveTo>
                  <a:lnTo>
                    <a:pt x="1874044" y="0"/>
                  </a:lnTo>
                  <a:lnTo>
                    <a:pt x="2342554" y="468511"/>
                  </a:lnTo>
                  <a:lnTo>
                    <a:pt x="1874044" y="937021"/>
                  </a:lnTo>
                  <a:lnTo>
                    <a:pt x="0" y="937021"/>
                  </a:lnTo>
                  <a:lnTo>
                    <a:pt x="468511" y="4685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fillRef>
            <a:effectRef idx="0">
              <a:schemeClr val="accent1">
                <a:shade val="80000"/>
                <a:hueOff val="153123"/>
                <a:satOff val="-2196"/>
                <a:lumOff val="128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2519" tIns="42672" rIns="48984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aramond" panose="02020404030301010803" pitchFamily="18" charset="0"/>
                </a:rPr>
                <a:t>Export Working Capital Program</a:t>
              </a:r>
              <a:endParaRPr lang="en-US" sz="2000" dirty="0">
                <a:solidFill>
                  <a:prstClr val="white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30333" y="3049999"/>
              <a:ext cx="2352555" cy="847511"/>
            </a:xfrm>
            <a:custGeom>
              <a:avLst/>
              <a:gdLst>
                <a:gd name="connsiteX0" fmla="*/ 0 w 2342554"/>
                <a:gd name="connsiteY0" fmla="*/ 0 h 937021"/>
                <a:gd name="connsiteX1" fmla="*/ 1874044 w 2342554"/>
                <a:gd name="connsiteY1" fmla="*/ 0 h 937021"/>
                <a:gd name="connsiteX2" fmla="*/ 2342554 w 2342554"/>
                <a:gd name="connsiteY2" fmla="*/ 468511 h 937021"/>
                <a:gd name="connsiteX3" fmla="*/ 1874044 w 2342554"/>
                <a:gd name="connsiteY3" fmla="*/ 937021 h 937021"/>
                <a:gd name="connsiteX4" fmla="*/ 0 w 2342554"/>
                <a:gd name="connsiteY4" fmla="*/ 937021 h 937021"/>
                <a:gd name="connsiteX5" fmla="*/ 468511 w 2342554"/>
                <a:gd name="connsiteY5" fmla="*/ 468511 h 937021"/>
                <a:gd name="connsiteX6" fmla="*/ 0 w 2342554"/>
                <a:gd name="connsiteY6" fmla="*/ 0 h 9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2554" h="937021">
                  <a:moveTo>
                    <a:pt x="0" y="0"/>
                  </a:moveTo>
                  <a:lnTo>
                    <a:pt x="1874044" y="0"/>
                  </a:lnTo>
                  <a:lnTo>
                    <a:pt x="2342554" y="468511"/>
                  </a:lnTo>
                  <a:lnTo>
                    <a:pt x="1874044" y="937021"/>
                  </a:lnTo>
                  <a:lnTo>
                    <a:pt x="0" y="937021"/>
                  </a:lnTo>
                  <a:lnTo>
                    <a:pt x="468511" y="4685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fillRef>
            <a:effectRef idx="0">
              <a:schemeClr val="accent1">
                <a:shade val="80000"/>
                <a:hueOff val="306246"/>
                <a:satOff val="-4392"/>
                <a:lumOff val="256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2519" tIns="42672" rIns="489846" bIns="42672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prstClr val="white"/>
                  </a:solidFill>
                  <a:latin typeface="Garamond" panose="02020404030301010803" pitchFamily="18" charset="0"/>
                </a:rPr>
                <a:t>International Trade Loan</a:t>
              </a:r>
              <a:endParaRPr lang="en-US" sz="2000" dirty="0">
                <a:solidFill>
                  <a:prstClr val="white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38874" y="4876800"/>
            <a:ext cx="7211344" cy="16609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2F292-5FBA-4A55-81EB-BBFBCB7A85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295400" y="762000"/>
            <a:ext cx="7696200" cy="6096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/>
              <a:t>SBA Export Financing Programs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19200" y="1752600"/>
            <a:ext cx="86106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Export Express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90% guarantee for amounts up to $350,000 (for up to 7 years)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75% guarantee for amounts between $350,000 and $500,000 (for up to 7 years)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Lender uses its own loan approval process and documents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For financing of inventory, accounts receivable and export development activities</a:t>
            </a:r>
          </a:p>
          <a:p>
            <a:pPr lvl="1" algn="l">
              <a:defRPr/>
            </a:pPr>
            <a:endParaRPr lang="en-US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Export Working Capital Program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90%  guarantee for amounts up to $5,000,000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Use of funds for purchase order financing, accounts receivable and inventory financing</a:t>
            </a:r>
          </a:p>
          <a:p>
            <a:pPr lvl="1" algn="l">
              <a:defRPr/>
            </a:pPr>
            <a:endParaRPr lang="en-US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International Trade Loan Program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90% guarantee for amounts up to $5,000,000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For working capital term loans for financing and refinancing of fixed assets</a:t>
            </a:r>
          </a:p>
          <a:p>
            <a:pPr lvl="1" algn="l"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used for exporting (loan tenures up to 10 years for plant &amp; equipment </a:t>
            </a:r>
          </a:p>
          <a:p>
            <a:pPr lvl="1" algn="l">
              <a:defRPr/>
            </a:pPr>
            <a:r>
              <a:rPr lang="en-US" sz="21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and 25 years for real estate) </a:t>
            </a:r>
          </a:p>
          <a:p>
            <a:pPr lvl="1" algn="l">
              <a:defRPr/>
            </a:pPr>
            <a:endParaRPr lang="en-US" sz="1400" b="1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Developing an Export Business Plan</a:t>
            </a:r>
          </a:p>
          <a:p>
            <a:pPr lvl="1" algn="l">
              <a:buFont typeface="Arial" pitchFamily="34" charset="0"/>
              <a:buChar char="–"/>
              <a:defRPr/>
            </a:pP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 www.sba.gov/exportbusinessplanner</a:t>
            </a:r>
            <a:r>
              <a:rPr lang="en-US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99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86E11473ABCC4E8752A3E2AA8A7B46" ma:contentTypeVersion="5" ma:contentTypeDescription="Create a new document." ma:contentTypeScope="" ma:versionID="428b4e65b8ce0ceec66048d3788fc86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b3ddc20671838fd10e0c849126e07c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5C25A1-7D0B-442B-B7FB-9D8C881B91E5}"/>
</file>

<file path=customXml/itemProps2.xml><?xml version="1.0" encoding="utf-8"?>
<ds:datastoreItem xmlns:ds="http://schemas.openxmlformats.org/officeDocument/2006/customXml" ds:itemID="{2E35BB66-C63E-46EC-B70D-24B3EF482B59}"/>
</file>

<file path=customXml/itemProps3.xml><?xml version="1.0" encoding="utf-8"?>
<ds:datastoreItem xmlns:ds="http://schemas.openxmlformats.org/officeDocument/2006/customXml" ds:itemID="{A14347F5-1D19-40B6-9C4C-E18ADFA5558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17083</TotalTime>
  <Words>1374</Words>
  <Application>Microsoft Office PowerPoint</Application>
  <PresentationFormat>On-screen Show (4:3)</PresentationFormat>
  <Paragraphs>266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3_Office Theme</vt:lpstr>
      <vt:lpstr>1_Office Theme</vt:lpstr>
      <vt:lpstr>Office Theme</vt:lpstr>
      <vt:lpstr>SBA Loan Programs to Support Small Business Exporters</vt:lpstr>
      <vt:lpstr>SBA’s Office of International Trade</vt:lpstr>
      <vt:lpstr>STEP Program</vt:lpstr>
      <vt:lpstr> </vt:lpstr>
      <vt:lpstr>Exporters Questions</vt:lpstr>
      <vt:lpstr>What Might an SME Exporter Need?</vt:lpstr>
      <vt:lpstr>Capital (Export Finance)</vt:lpstr>
      <vt:lpstr>SBA Loans for Exporters</vt:lpstr>
      <vt:lpstr>PowerPoint Presentation</vt:lpstr>
      <vt:lpstr>Export Express</vt:lpstr>
      <vt:lpstr>Export Working Capital Programs</vt:lpstr>
      <vt:lpstr>Bid &amp; Performance Bonds and                       Advance Payment Guarantees</vt:lpstr>
      <vt:lpstr>International Trade Loan</vt:lpstr>
      <vt:lpstr>Indirect Exports</vt:lpstr>
      <vt:lpstr>Small Business Definition</vt:lpstr>
      <vt:lpstr> </vt:lpstr>
      <vt:lpstr>SBA’s Network of Export Finance Managers at U.S. Export Assistance Centers</vt:lpstr>
      <vt:lpstr>PowerPoint Presentation</vt:lpstr>
    </vt:vector>
  </TitlesOfParts>
  <Company>Small Business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 Export Finance Programs</dc:title>
  <dc:creator>DMWILSEY</dc:creator>
  <cp:lastModifiedBy>Stewart, Jonathan</cp:lastModifiedBy>
  <cp:revision>339</cp:revision>
  <cp:lastPrinted>2017-05-08T20:16:13Z</cp:lastPrinted>
  <dcterms:created xsi:type="dcterms:W3CDTF">2015-02-23T23:12:50Z</dcterms:created>
  <dcterms:modified xsi:type="dcterms:W3CDTF">2017-09-14T19:38:22Z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0x010100F886E11473ABCC4E8752A3E2AA8A7B46</vt:lpwstr>
  </property>
</Properties>
</file>